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mp4" ContentType="video/mp4"/>
  <Default Extension="tiff" ContentType="image/tiff"/>
  <Default Extension="rels" ContentType="application/vnd.openxmlformats-package.relationships+xml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sldIdLst>
    <p:sldId id="256" r:id="rId2"/>
    <p:sldId id="268" r:id="rId3"/>
    <p:sldId id="257" r:id="rId4"/>
    <p:sldId id="258" r:id="rId5"/>
    <p:sldId id="259" r:id="rId6"/>
    <p:sldId id="260" r:id="rId7"/>
    <p:sldId id="267" r:id="rId8"/>
    <p:sldId id="261" r:id="rId9"/>
    <p:sldId id="262" r:id="rId10"/>
    <p:sldId id="263" r:id="rId11"/>
    <p:sldId id="264" r:id="rId12"/>
    <p:sldId id="265" r:id="rId13"/>
    <p:sldId id="266" r:id="rId14"/>
    <p:sldId id="269" r:id="rId1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31" autoAdjust="0"/>
    <p:restoredTop sz="86435"/>
  </p:normalViewPr>
  <p:slideViewPr>
    <p:cSldViewPr snapToGrid="0">
      <p:cViewPr varScale="1">
        <p:scale>
          <a:sx n="64" d="100"/>
          <a:sy n="64" d="100"/>
        </p:scale>
        <p:origin x="856" y="18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presProps" Target="presProps.xml"/><Relationship Id="rId17" Type="http://schemas.openxmlformats.org/officeDocument/2006/relationships/viewProps" Target="viewProps.xml"/><Relationship Id="rId18" Type="http://schemas.openxmlformats.org/officeDocument/2006/relationships/theme" Target="theme/theme1.xml"/><Relationship Id="rId1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57350" y="4464028"/>
            <a:ext cx="6858000" cy="1194650"/>
          </a:xfrm>
        </p:spPr>
        <p:txBody>
          <a:bodyPr wrap="none" anchor="t">
            <a:normAutofit/>
          </a:bodyPr>
          <a:lstStyle>
            <a:lvl1pPr algn="r">
              <a:defRPr sz="7200" b="0" spc="-225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100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IE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57349" y="3829878"/>
            <a:ext cx="6858000" cy="618523"/>
          </a:xfrm>
        </p:spPr>
        <p:txBody>
          <a:bodyPr anchor="b">
            <a:normAutofit/>
          </a:bodyPr>
          <a:lstStyle>
            <a:lvl1pPr marL="0" indent="0" algn="r">
              <a:buNone/>
              <a:defRPr sz="24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IE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BDA85-8950-4DFD-9F1B-257C38E38FB8}" type="datetimeFigureOut">
              <a:rPr lang="en-IE" smtClean="0"/>
              <a:t>05/04/2017</a:t>
            </a:fld>
            <a:endParaRPr lang="en-I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DE8ED-1595-4C71-B02C-CD074E7280ED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3188073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367161"/>
            <a:ext cx="7886700" cy="819355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IE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29841" y="987426"/>
            <a:ext cx="7886700" cy="337973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IE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5186516"/>
            <a:ext cx="7885509" cy="682472"/>
          </a:xfrm>
        </p:spPr>
        <p:txBody>
          <a:bodyPr/>
          <a:lstStyle>
            <a:lvl1pPr marL="0" indent="0">
              <a:buNone/>
              <a:defRPr sz="12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IE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BDA85-8950-4DFD-9F1B-257C38E38FB8}" type="datetimeFigureOut">
              <a:rPr lang="en-IE" smtClean="0"/>
              <a:t>05/04/2017</a:t>
            </a:fld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DE8ED-1595-4C71-B02C-CD074E7280ED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8303176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3534344"/>
          </a:xfrm>
        </p:spPr>
        <p:txBody>
          <a:bodyPr anchor="ctr"/>
          <a:lstStyle>
            <a:lvl1pPr>
              <a:defRPr sz="2400"/>
            </a:lvl1pPr>
          </a:lstStyle>
          <a:p>
            <a:r>
              <a:rPr lang="en-IE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4489399"/>
            <a:ext cx="7885509" cy="1501826"/>
          </a:xfrm>
        </p:spPr>
        <p:txBody>
          <a:bodyPr anchor="ctr"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IE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BDA85-8950-4DFD-9F1B-257C38E38FB8}" type="datetimeFigureOut">
              <a:rPr lang="en-IE" smtClean="0"/>
              <a:t>05/04/2017</a:t>
            </a:fld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DE8ED-1595-4C71-B02C-CD074E7280ED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7686273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59" y="365125"/>
            <a:ext cx="6977064" cy="2992904"/>
          </a:xfrm>
        </p:spPr>
        <p:txBody>
          <a:bodyPr anchor="ctr"/>
          <a:lstStyle>
            <a:lvl1pPr>
              <a:defRPr sz="3300"/>
            </a:lvl1pPr>
          </a:lstStyle>
          <a:p>
            <a:r>
              <a:rPr lang="en-IE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290484" y="3365557"/>
            <a:ext cx="6564224" cy="54896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IE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8650" y="4501729"/>
            <a:ext cx="7884318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IE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BDA85-8950-4DFD-9F1B-257C38E38FB8}" type="datetimeFigureOut">
              <a:rPr lang="en-IE" smtClean="0"/>
              <a:t>05/04/2017</a:t>
            </a:fld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DE8ED-1595-4C71-B02C-CD074E7280ED}" type="slidenum">
              <a:rPr lang="en-IE" smtClean="0"/>
              <a:t>‹#›</a:t>
            </a:fld>
            <a:endParaRPr lang="en-IE"/>
          </a:p>
        </p:txBody>
      </p:sp>
      <p:sp>
        <p:nvSpPr>
          <p:cNvPr id="9" name="TextBox 8"/>
          <p:cNvSpPr txBox="1"/>
          <p:nvPr/>
        </p:nvSpPr>
        <p:spPr>
          <a:xfrm>
            <a:off x="833283" y="786824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6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828359" y="2743200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6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4076778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326968"/>
            <a:ext cx="7886700" cy="2511835"/>
          </a:xfrm>
        </p:spPr>
        <p:txBody>
          <a:bodyPr anchor="b">
            <a:normAutofit/>
          </a:bodyPr>
          <a:lstStyle>
            <a:lvl1pPr>
              <a:defRPr sz="4050"/>
            </a:lvl1pPr>
          </a:lstStyle>
          <a:p>
            <a:r>
              <a:rPr lang="en-IE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4850581"/>
            <a:ext cx="7885509" cy="1140644"/>
          </a:xfrm>
        </p:spPr>
        <p:txBody>
          <a:bodyPr anchor="t"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IE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BDA85-8950-4DFD-9F1B-257C38E38FB8}" type="datetimeFigureOut">
              <a:rPr lang="en-IE" smtClean="0"/>
              <a:t>05/04/2017</a:t>
            </a:fld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DE8ED-1595-4C71-B02C-CD074E7280ED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6890860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r>
              <a:rPr lang="en-IE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002961" y="1885950"/>
            <a:ext cx="2210150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IE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017598" y="2571750"/>
            <a:ext cx="21955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IE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40996" y="1885950"/>
            <a:ext cx="2202181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18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IE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433081" y="2571750"/>
            <a:ext cx="2210096" cy="358933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IE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871777" y="1885950"/>
            <a:ext cx="2199085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1800" b="0" dirty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IE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871777" y="2571750"/>
            <a:ext cx="2199085" cy="358933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IE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BDA85-8950-4DFD-9F1B-257C38E38FB8}" type="datetimeFigureOut">
              <a:rPr lang="en-IE" smtClean="0"/>
              <a:t>05/04/2017</a:t>
            </a:fld>
            <a:endParaRPr lang="en-I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DE8ED-1595-4C71-B02C-CD074E7280ED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7999114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r>
              <a:rPr lang="en-IE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99064" y="4297503"/>
            <a:ext cx="2205038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IE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99064" y="2256354"/>
            <a:ext cx="2205038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IE"/>
              <a:t>Drag picture to placeholder or click icon to add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99064" y="4873766"/>
            <a:ext cx="2205038" cy="659189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IE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26748" y="4297503"/>
            <a:ext cx="2197894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IE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426747" y="2256354"/>
            <a:ext cx="2197894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IE"/>
              <a:t>Drag picture to placeholder or click icon to add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425733" y="4873765"/>
            <a:ext cx="2200805" cy="659189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IE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853242" y="4297503"/>
            <a:ext cx="2199085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IE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853241" y="2256354"/>
            <a:ext cx="219908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IE"/>
              <a:t>Drag picture to placeholder or click icon to add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853148" y="4873763"/>
            <a:ext cx="2201998" cy="659189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IE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BDA85-8950-4DFD-9F1B-257C38E38FB8}" type="datetimeFigureOut">
              <a:rPr lang="en-IE" smtClean="0"/>
              <a:t>05/04/2017</a:t>
            </a:fld>
            <a:endParaRPr lang="en-I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DE8ED-1595-4C71-B02C-CD074E7280ED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1876602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IE"/>
              <a:t>Click to edit Master text styles</a:t>
            </a:r>
          </a:p>
          <a:p>
            <a:pPr lvl="1"/>
            <a:r>
              <a:rPr lang="en-IE"/>
              <a:t>Second level</a:t>
            </a:r>
          </a:p>
          <a:p>
            <a:pPr lvl="2"/>
            <a:r>
              <a:rPr lang="en-IE"/>
              <a:t>Third level</a:t>
            </a:r>
          </a:p>
          <a:p>
            <a:pPr lvl="3"/>
            <a:r>
              <a:rPr lang="en-IE"/>
              <a:t>Fourth level</a:t>
            </a:r>
          </a:p>
          <a:p>
            <a:pPr lvl="4"/>
            <a:r>
              <a:rPr lang="en-IE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BDA85-8950-4DFD-9F1B-257C38E38FB8}" type="datetimeFigureOut">
              <a:rPr lang="en-IE" smtClean="0"/>
              <a:t>05/04/2017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DE8ED-1595-4C71-B02C-CD074E7280ED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66973246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IE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IE"/>
              <a:t>Click to edit Master text styles</a:t>
            </a:r>
          </a:p>
          <a:p>
            <a:pPr lvl="1"/>
            <a:r>
              <a:rPr lang="en-IE"/>
              <a:t>Second level</a:t>
            </a:r>
          </a:p>
          <a:p>
            <a:pPr lvl="2"/>
            <a:r>
              <a:rPr lang="en-IE"/>
              <a:t>Third level</a:t>
            </a:r>
          </a:p>
          <a:p>
            <a:pPr lvl="3"/>
            <a:r>
              <a:rPr lang="en-IE"/>
              <a:t>Fourth level</a:t>
            </a:r>
          </a:p>
          <a:p>
            <a:pPr lvl="4"/>
            <a:r>
              <a:rPr lang="en-IE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BDA85-8950-4DFD-9F1B-257C38E38FB8}" type="datetimeFigureOut">
              <a:rPr lang="en-IE" smtClean="0"/>
              <a:t>05/04/2017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DE8ED-1595-4C71-B02C-CD074E7280ED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0160924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IE"/>
              <a:t>Click to edit Master text styles</a:t>
            </a:r>
          </a:p>
          <a:p>
            <a:pPr lvl="1"/>
            <a:r>
              <a:rPr lang="en-IE"/>
              <a:t>Second level</a:t>
            </a:r>
          </a:p>
          <a:p>
            <a:pPr lvl="2"/>
            <a:r>
              <a:rPr lang="en-IE"/>
              <a:t>Third level</a:t>
            </a:r>
          </a:p>
          <a:p>
            <a:pPr lvl="3"/>
            <a:r>
              <a:rPr lang="en-IE"/>
              <a:t>Fourth level</a:t>
            </a:r>
          </a:p>
          <a:p>
            <a:pPr lvl="4"/>
            <a:r>
              <a:rPr lang="en-IE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BDA85-8950-4DFD-9F1B-257C38E38FB8}" type="datetimeFigureOut">
              <a:rPr lang="en-IE" smtClean="0"/>
              <a:t>05/04/2017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DE8ED-1595-4C71-B02C-CD074E7280ED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3422191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640899" y="4464028"/>
            <a:ext cx="6858000" cy="1194650"/>
          </a:xfrm>
        </p:spPr>
        <p:txBody>
          <a:bodyPr wrap="none" anchor="t">
            <a:normAutofit/>
          </a:bodyPr>
          <a:lstStyle>
            <a:lvl1pPr algn="l">
              <a:defRPr sz="7200" b="0" spc="-225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7000"/>
                        <a:lumOff val="53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IE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640899" y="3829878"/>
            <a:ext cx="6858000" cy="617822"/>
          </a:xfrm>
        </p:spPr>
        <p:txBody>
          <a:bodyPr anchor="b">
            <a:normAutofit/>
          </a:bodyPr>
          <a:lstStyle>
            <a:lvl1pPr marL="0" indent="0" algn="l">
              <a:buNone/>
              <a:defRPr sz="24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IE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BDA85-8950-4DFD-9F1B-257C38E38FB8}" type="datetimeFigureOut">
              <a:rPr lang="en-IE" smtClean="0"/>
              <a:t>05/04/2017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DE8ED-1595-4C71-B02C-CD074E7280ED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8761528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0000" y="1825625"/>
            <a:ext cx="3768912" cy="4351338"/>
          </a:xfrm>
        </p:spPr>
        <p:txBody>
          <a:bodyPr/>
          <a:lstStyle/>
          <a:p>
            <a:pPr lvl="0"/>
            <a:r>
              <a:rPr lang="en-IE"/>
              <a:t>Click to edit Master text styles</a:t>
            </a:r>
          </a:p>
          <a:p>
            <a:pPr lvl="1"/>
            <a:r>
              <a:rPr lang="en-IE"/>
              <a:t>Second level</a:t>
            </a:r>
          </a:p>
          <a:p>
            <a:pPr lvl="2"/>
            <a:r>
              <a:rPr lang="en-IE"/>
              <a:t>Third level</a:t>
            </a:r>
          </a:p>
          <a:p>
            <a:pPr lvl="3"/>
            <a:r>
              <a:rPr lang="en-IE"/>
              <a:t>Fourth level</a:t>
            </a:r>
          </a:p>
          <a:p>
            <a:pPr lvl="4"/>
            <a:r>
              <a:rPr lang="en-IE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39880" y="1825625"/>
            <a:ext cx="3775470" cy="4351338"/>
          </a:xfrm>
        </p:spPr>
        <p:txBody>
          <a:bodyPr/>
          <a:lstStyle/>
          <a:p>
            <a:pPr lvl="0"/>
            <a:r>
              <a:rPr lang="en-IE"/>
              <a:t>Click to edit Master text styles</a:t>
            </a:r>
          </a:p>
          <a:p>
            <a:pPr lvl="1"/>
            <a:r>
              <a:rPr lang="en-IE"/>
              <a:t>Second level</a:t>
            </a:r>
          </a:p>
          <a:p>
            <a:pPr lvl="2"/>
            <a:r>
              <a:rPr lang="en-IE"/>
              <a:t>Third level</a:t>
            </a:r>
          </a:p>
          <a:p>
            <a:pPr lvl="3"/>
            <a:r>
              <a:rPr lang="en-IE"/>
              <a:t>Fourth level</a:t>
            </a:r>
          </a:p>
          <a:p>
            <a:pPr lvl="4"/>
            <a:r>
              <a:rPr lang="en-IE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BDA85-8950-4DFD-9F1B-257C38E38FB8}" type="datetimeFigureOut">
              <a:rPr lang="en-IE" smtClean="0"/>
              <a:t>05/04/2017</a:t>
            </a:fld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DE8ED-1595-4C71-B02C-CD074E7280ED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8647339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IE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000" y="1681163"/>
            <a:ext cx="3768912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IE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000" y="2505075"/>
            <a:ext cx="3768912" cy="3684588"/>
          </a:xfrm>
        </p:spPr>
        <p:txBody>
          <a:bodyPr/>
          <a:lstStyle/>
          <a:p>
            <a:pPr lvl="0"/>
            <a:r>
              <a:rPr lang="en-IE"/>
              <a:t>Click to edit Master text styles</a:t>
            </a:r>
          </a:p>
          <a:p>
            <a:pPr lvl="1"/>
            <a:r>
              <a:rPr lang="en-IE"/>
              <a:t>Second level</a:t>
            </a:r>
          </a:p>
          <a:p>
            <a:pPr lvl="2"/>
            <a:r>
              <a:rPr lang="en-IE"/>
              <a:t>Third level</a:t>
            </a:r>
          </a:p>
          <a:p>
            <a:pPr lvl="3"/>
            <a:r>
              <a:rPr lang="en-IE"/>
              <a:t>Fourth level</a:t>
            </a:r>
          </a:p>
          <a:p>
            <a:pPr lvl="4"/>
            <a:r>
              <a:rPr lang="en-IE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39880" y="1681163"/>
            <a:ext cx="3776661" cy="823912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IE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39880" y="2505075"/>
            <a:ext cx="3776661" cy="3684588"/>
          </a:xfrm>
        </p:spPr>
        <p:txBody>
          <a:bodyPr/>
          <a:lstStyle/>
          <a:p>
            <a:pPr lvl="0"/>
            <a:r>
              <a:rPr lang="en-IE"/>
              <a:t>Click to edit Master text styles</a:t>
            </a:r>
          </a:p>
          <a:p>
            <a:pPr lvl="1"/>
            <a:r>
              <a:rPr lang="en-IE"/>
              <a:t>Second level</a:t>
            </a:r>
          </a:p>
          <a:p>
            <a:pPr lvl="2"/>
            <a:r>
              <a:rPr lang="en-IE"/>
              <a:t>Third level</a:t>
            </a:r>
          </a:p>
          <a:p>
            <a:pPr lvl="3"/>
            <a:r>
              <a:rPr lang="en-IE"/>
              <a:t>Fourth level</a:t>
            </a:r>
          </a:p>
          <a:p>
            <a:pPr lvl="4"/>
            <a:r>
              <a:rPr lang="en-IE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BDA85-8950-4DFD-9F1B-257C38E38FB8}" type="datetimeFigureOut">
              <a:rPr lang="en-IE" smtClean="0"/>
              <a:t>05/04/2017</a:t>
            </a:fld>
            <a:endParaRPr lang="en-I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DE8ED-1595-4C71-B02C-CD074E7280ED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4022110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BDA85-8950-4DFD-9F1B-257C38E38FB8}" type="datetimeFigureOut">
              <a:rPr lang="en-IE" smtClean="0"/>
              <a:t>05/04/2017</a:t>
            </a:fld>
            <a:endParaRPr lang="en-I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DE8ED-1595-4C71-B02C-CD074E7280ED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3667176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BDA85-8950-4DFD-9F1B-257C38E38FB8}" type="datetimeFigureOut">
              <a:rPr lang="en-IE" smtClean="0"/>
              <a:t>05/04/2017</a:t>
            </a:fld>
            <a:endParaRPr lang="en-I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DE8ED-1595-4C71-B02C-CD074E7280ED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5668248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IE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/>
          <a:p>
            <a:pPr lvl="0"/>
            <a:r>
              <a:rPr lang="en-IE"/>
              <a:t>Click to edit Master text styles</a:t>
            </a:r>
          </a:p>
          <a:p>
            <a:pPr lvl="1"/>
            <a:r>
              <a:rPr lang="en-IE"/>
              <a:t>Second level</a:t>
            </a:r>
          </a:p>
          <a:p>
            <a:pPr lvl="2"/>
            <a:r>
              <a:rPr lang="en-IE"/>
              <a:t>Third level</a:t>
            </a:r>
          </a:p>
          <a:p>
            <a:pPr lvl="3"/>
            <a:r>
              <a:rPr lang="en-IE"/>
              <a:t>Fourth level</a:t>
            </a:r>
          </a:p>
          <a:p>
            <a:pPr lvl="4"/>
            <a:r>
              <a:rPr lang="en-IE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000" y="2057400"/>
            <a:ext cx="2739019" cy="3811588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IE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BDA85-8950-4DFD-9F1B-257C38E38FB8}" type="datetimeFigureOut">
              <a:rPr lang="en-IE" smtClean="0"/>
              <a:t>05/04/2017</a:t>
            </a:fld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DE8ED-1595-4C71-B02C-CD074E7280ED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5502719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IE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IE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000" y="2057400"/>
            <a:ext cx="2739019" cy="3811588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IE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BDA85-8950-4DFD-9F1B-257C38E38FB8}" type="datetimeFigureOut">
              <a:rPr lang="en-IE" smtClean="0"/>
              <a:t>05/04/2017</a:t>
            </a:fld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DE8ED-1595-4C71-B02C-CD074E7280ED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9738034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theme" Target="../theme/theme1.xml"/><Relationship Id="rId19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IE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000" y="1825625"/>
            <a:ext cx="767535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IE"/>
              <a:t>Click to edit Master text styles</a:t>
            </a:r>
          </a:p>
          <a:p>
            <a:pPr lvl="1"/>
            <a:r>
              <a:rPr lang="en-IE"/>
              <a:t>Second level</a:t>
            </a:r>
          </a:p>
          <a:p>
            <a:pPr lvl="2"/>
            <a:r>
              <a:rPr lang="en-IE"/>
              <a:t>Third level</a:t>
            </a:r>
          </a:p>
          <a:p>
            <a:pPr lvl="3"/>
            <a:r>
              <a:rPr lang="en-IE"/>
              <a:t>Fourth level</a:t>
            </a:r>
          </a:p>
          <a:p>
            <a:pPr lvl="4"/>
            <a:r>
              <a:rPr lang="en-IE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DD1BDA85-8950-4DFD-9F1B-257C38E38FB8}" type="datetimeFigureOut">
              <a:rPr lang="en-IE" smtClean="0"/>
              <a:t>05/04/2017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C29DE8ED-1595-4C71-B02C-CD074E7280ED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60233183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4400" b="0" kern="1200">
          <a:gradFill flip="none" rotWithShape="1">
            <a:gsLst>
              <a:gs pos="28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  <a:tileRect/>
          </a:gra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20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6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tif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tif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tif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tif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3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tif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93971" y="2435165"/>
            <a:ext cx="6858000" cy="3018798"/>
          </a:xfrm>
        </p:spPr>
        <p:txBody>
          <a:bodyPr>
            <a:normAutofit/>
          </a:bodyPr>
          <a:lstStyle/>
          <a:p>
            <a:pPr algn="l"/>
            <a:r>
              <a:rPr lang="en-IE" sz="1800" dirty="0"/>
              <a:t/>
            </a:r>
            <a:br>
              <a:rPr lang="en-IE" sz="1800" dirty="0"/>
            </a:br>
            <a:endParaRPr lang="en-IE" sz="18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52976" y="1723830"/>
            <a:ext cx="4114545" cy="545963"/>
          </a:xfrm>
        </p:spPr>
        <p:txBody>
          <a:bodyPr>
            <a:normAutofit/>
          </a:bodyPr>
          <a:lstStyle/>
          <a:p>
            <a:pPr algn="ctr"/>
            <a:r>
              <a:rPr lang="en-IE" sz="3300" b="1" dirty="0"/>
              <a:t>A History of ReactOS</a:t>
            </a:r>
            <a:endParaRPr lang="en-IE" sz="27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7002" y="2696483"/>
            <a:ext cx="4214765" cy="232514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402866" y="5064672"/>
            <a:ext cx="42147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dirty="0"/>
              <a:t>Aron O’Neill C16466214</a:t>
            </a:r>
          </a:p>
          <a:p>
            <a:pPr algn="ctr"/>
            <a:r>
              <a:rPr lang="en-IE" dirty="0"/>
              <a:t>Carlos </a:t>
            </a:r>
            <a:r>
              <a:rPr lang="en-IE" dirty="0" smtClean="0"/>
              <a:t>Gonzalez C16337921</a:t>
            </a:r>
            <a:endParaRPr lang="en-IE" dirty="0"/>
          </a:p>
          <a:p>
            <a:pPr algn="ctr"/>
            <a:r>
              <a:rPr lang="en-IE" dirty="0"/>
              <a:t>Conor Maher </a:t>
            </a:r>
            <a:r>
              <a:rPr lang="pl-PL" dirty="0"/>
              <a:t>C</a:t>
            </a:r>
            <a:r>
              <a:rPr lang="pl-PL" dirty="0" smtClean="0"/>
              <a:t>16337921</a:t>
            </a:r>
            <a:endParaRPr lang="en-IE" dirty="0"/>
          </a:p>
          <a:p>
            <a:pPr algn="ctr"/>
            <a:r>
              <a:rPr lang="en-IE" dirty="0"/>
              <a:t>Magdalena Nowak D16123579</a:t>
            </a:r>
          </a:p>
        </p:txBody>
      </p:sp>
    </p:spTree>
    <p:extLst>
      <p:ext uri="{BB962C8B-B14F-4D97-AF65-F5344CB8AC3E}">
        <p14:creationId xmlns:p14="http://schemas.microsoft.com/office/powerpoint/2010/main" val="2304321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50837"/>
            <a:ext cx="7886700" cy="1325563"/>
          </a:xfrm>
        </p:spPr>
        <p:txBody>
          <a:bodyPr/>
          <a:lstStyle/>
          <a:p>
            <a:pPr algn="ctr"/>
            <a:r>
              <a:rPr lang="en-US" dirty="0"/>
              <a:t>Version: </a:t>
            </a:r>
            <a:r>
              <a:rPr lang="en-US" b="1" dirty="0"/>
              <a:t>0.3.13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40000" y="1425575"/>
            <a:ext cx="7675350" cy="4351338"/>
          </a:xfrm>
        </p:spPr>
        <p:txBody>
          <a:bodyPr/>
          <a:lstStyle/>
          <a:p>
            <a:r>
              <a:rPr lang="en-US" b="1" dirty="0"/>
              <a:t>0.3.13</a:t>
            </a:r>
            <a:r>
              <a:rPr lang="en-US" dirty="0"/>
              <a:t> was released on</a:t>
            </a:r>
            <a:r>
              <a:rPr lang="en-IE" dirty="0"/>
              <a:t> </a:t>
            </a:r>
            <a:r>
              <a:rPr lang="en-IE" b="1" dirty="0"/>
              <a:t>March 22, 2011</a:t>
            </a:r>
            <a:endParaRPr lang="is-IS" b="1" dirty="0"/>
          </a:p>
          <a:p>
            <a:r>
              <a:rPr lang="en-US" dirty="0"/>
              <a:t>Many improvements in the memory manager.</a:t>
            </a:r>
            <a:endParaRPr lang="en-US" b="1" u="sng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1000" y="2305050"/>
            <a:ext cx="5841999" cy="438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796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50837"/>
            <a:ext cx="7886700" cy="1325563"/>
          </a:xfrm>
        </p:spPr>
        <p:txBody>
          <a:bodyPr/>
          <a:lstStyle/>
          <a:p>
            <a:pPr algn="ctr"/>
            <a:r>
              <a:rPr lang="en-US" dirty="0"/>
              <a:t>Version</a:t>
            </a:r>
            <a:r>
              <a:rPr lang="en-US"/>
              <a:t>: </a:t>
            </a:r>
            <a:r>
              <a:rPr lang="en-US" b="1"/>
              <a:t>0.3.15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40000" y="1425575"/>
            <a:ext cx="7675350" cy="4351338"/>
          </a:xfrm>
        </p:spPr>
        <p:txBody>
          <a:bodyPr/>
          <a:lstStyle/>
          <a:p>
            <a:r>
              <a:rPr lang="en-US" b="1"/>
              <a:t>0.3.15</a:t>
            </a:r>
            <a:r>
              <a:rPr lang="en-US"/>
              <a:t> </a:t>
            </a:r>
            <a:r>
              <a:rPr lang="en-US" dirty="0"/>
              <a:t>was released on </a:t>
            </a:r>
            <a:r>
              <a:rPr lang="en-US" b="1" dirty="0"/>
              <a:t>30 May 2013</a:t>
            </a:r>
          </a:p>
          <a:p>
            <a:r>
              <a:rPr lang="en-US" dirty="0"/>
              <a:t>Preliminary support for USB mice, keyboards, and storage</a:t>
            </a:r>
            <a:endParaRPr lang="is-IS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4500" y="2387600"/>
            <a:ext cx="5715000" cy="429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5946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50837"/>
            <a:ext cx="7886700" cy="1325563"/>
          </a:xfrm>
        </p:spPr>
        <p:txBody>
          <a:bodyPr/>
          <a:lstStyle/>
          <a:p>
            <a:pPr algn="ctr"/>
            <a:r>
              <a:rPr lang="en-US" dirty="0"/>
              <a:t>Version: </a:t>
            </a:r>
            <a:r>
              <a:rPr lang="en-US" b="1" dirty="0"/>
              <a:t>0.4.0 Series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425575"/>
            <a:ext cx="8343900" cy="4351338"/>
          </a:xfrm>
        </p:spPr>
        <p:txBody>
          <a:bodyPr/>
          <a:lstStyle/>
          <a:p>
            <a:r>
              <a:rPr lang="en-US" b="1" dirty="0"/>
              <a:t>0.4.0</a:t>
            </a:r>
            <a:r>
              <a:rPr lang="en-US" dirty="0"/>
              <a:t> was released on </a:t>
            </a:r>
            <a:r>
              <a:rPr lang="en-US" b="1" dirty="0"/>
              <a:t>16 February 2016</a:t>
            </a:r>
            <a:endParaRPr lang="is-IS" b="1" dirty="0"/>
          </a:p>
          <a:p>
            <a:r>
              <a:rPr lang="en-US" dirty="0"/>
              <a:t>Main features are </a:t>
            </a:r>
            <a:r>
              <a:rPr lang="en-US" b="1" dirty="0" err="1"/>
              <a:t>SerialATA</a:t>
            </a:r>
            <a:r>
              <a:rPr lang="en-US" b="1" dirty="0"/>
              <a:t>, USB, Sound </a:t>
            </a:r>
            <a:r>
              <a:rPr lang="en-US" dirty="0"/>
              <a:t>and</a:t>
            </a:r>
            <a:r>
              <a:rPr lang="en-US" b="1" dirty="0"/>
              <a:t> Theme </a:t>
            </a:r>
            <a:r>
              <a:rPr lang="en-US" dirty="0"/>
              <a:t>support</a:t>
            </a:r>
            <a:endParaRPr lang="en-US" u="sng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7850" y="2347912"/>
            <a:ext cx="5734050" cy="4300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952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50837"/>
            <a:ext cx="7886700" cy="1325563"/>
          </a:xfrm>
        </p:spPr>
        <p:txBody>
          <a:bodyPr/>
          <a:lstStyle/>
          <a:p>
            <a:pPr algn="ctr"/>
            <a:r>
              <a:rPr lang="en-US" dirty="0"/>
              <a:t>Version: </a:t>
            </a:r>
            <a:r>
              <a:rPr lang="en-US" b="1" dirty="0"/>
              <a:t>0.4.3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425575"/>
            <a:ext cx="8343900" cy="4351338"/>
          </a:xfrm>
        </p:spPr>
        <p:txBody>
          <a:bodyPr/>
          <a:lstStyle/>
          <a:p>
            <a:r>
              <a:rPr lang="en-US" b="1" dirty="0" smtClean="0"/>
              <a:t>0.4.3</a:t>
            </a:r>
            <a:r>
              <a:rPr lang="en-US" dirty="0" smtClean="0"/>
              <a:t> </a:t>
            </a:r>
            <a:r>
              <a:rPr lang="en-US" dirty="0"/>
              <a:t>was released on </a:t>
            </a:r>
            <a:r>
              <a:rPr lang="is-IS" b="1" dirty="0"/>
              <a:t>16 November 2016</a:t>
            </a:r>
          </a:p>
          <a:p>
            <a:r>
              <a:rPr lang="en-US" dirty="0" smtClean="0"/>
              <a:t>Main feature is</a:t>
            </a:r>
            <a:r>
              <a:rPr lang="en-US" b="1" dirty="0" smtClean="0"/>
              <a:t> Wireless Networking</a:t>
            </a:r>
            <a:endParaRPr lang="en-US" b="1" u="sng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4975" y="2413458"/>
            <a:ext cx="5734050" cy="4304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9316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8528" y="2949300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en-US" sz="6600" b="1" dirty="0" smtClean="0"/>
              <a:t>Thank you </a:t>
            </a:r>
            <a:r>
              <a:rPr lang="en-US" sz="6600" b="1" dirty="0" smtClean="0">
                <a:sym typeface="Wingdings"/>
              </a:rPr>
              <a:t></a:t>
            </a:r>
            <a:endParaRPr lang="en-US" sz="6600" b="1" dirty="0"/>
          </a:p>
        </p:txBody>
      </p:sp>
    </p:spTree>
    <p:extLst>
      <p:ext uri="{BB962C8B-B14F-4D97-AF65-F5344CB8AC3E}">
        <p14:creationId xmlns:p14="http://schemas.microsoft.com/office/powerpoint/2010/main" val="13733352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d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95272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397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857250"/>
            <a:ext cx="9144001" cy="5143500"/>
          </a:xfrm>
        </p:spPr>
      </p:pic>
    </p:spTree>
    <p:extLst>
      <p:ext uri="{BB962C8B-B14F-4D97-AF65-F5344CB8AC3E}">
        <p14:creationId xmlns:p14="http://schemas.microsoft.com/office/powerpoint/2010/main" val="2204458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IE" dirty="0"/>
              <a:t>The Prehistory of ReactOS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2829" y="2380005"/>
            <a:ext cx="4193275" cy="3431381"/>
          </a:xfrm>
        </p:spPr>
        <p:txBody>
          <a:bodyPr/>
          <a:lstStyle/>
          <a:p>
            <a:endParaRPr lang="en-IE" dirty="0"/>
          </a:p>
          <a:p>
            <a:pPr marL="0" indent="0">
              <a:buNone/>
            </a:pPr>
            <a:r>
              <a:rPr lang="en-IE" sz="2400" b="1" dirty="0"/>
              <a:t>       1996:</a:t>
            </a:r>
          </a:p>
          <a:p>
            <a:pPr marL="0" indent="0">
              <a:buNone/>
            </a:pPr>
            <a:endParaRPr lang="en-IE" sz="1200" dirty="0"/>
          </a:p>
          <a:p>
            <a:pPr lvl="1">
              <a:buFont typeface="Wingdings" panose="05000000000000000000" pitchFamily="2" charset="2"/>
              <a:buChar char="Ø"/>
            </a:pPr>
            <a:r>
              <a:rPr lang="en-IE" dirty="0"/>
              <a:t> Free-Win 1995 was created</a:t>
            </a:r>
          </a:p>
          <a:p>
            <a:pPr lvl="1">
              <a:buFont typeface="Wingdings" panose="05000000000000000000" pitchFamily="2" charset="2"/>
              <a:buChar char="Ø"/>
            </a:pPr>
            <a:endParaRPr lang="en-IE" sz="1050" dirty="0"/>
          </a:p>
          <a:p>
            <a:pPr lvl="1">
              <a:buFont typeface="Wingdings" panose="05000000000000000000" pitchFamily="2" charset="2"/>
              <a:buChar char="Ø"/>
            </a:pPr>
            <a:r>
              <a:rPr lang="en-IE" dirty="0"/>
              <a:t> Programmers + Software Developers</a:t>
            </a:r>
          </a:p>
          <a:p>
            <a:pPr lvl="1">
              <a:buFont typeface="Wingdings" panose="05000000000000000000" pitchFamily="2" charset="2"/>
              <a:buChar char="Ø"/>
            </a:pPr>
            <a:endParaRPr lang="en-IE" sz="825" dirty="0"/>
          </a:p>
          <a:p>
            <a:pPr lvl="1">
              <a:buFont typeface="Wingdings" panose="05000000000000000000" pitchFamily="2" charset="2"/>
              <a:buChar char="Ø"/>
            </a:pPr>
            <a:r>
              <a:rPr lang="en-IE" dirty="0"/>
              <a:t> Intended to copy Windows 95</a:t>
            </a:r>
          </a:p>
          <a:p>
            <a:pPr marL="342900" lvl="1" indent="0">
              <a:buNone/>
            </a:pPr>
            <a:endParaRPr lang="en-IE" sz="900" dirty="0"/>
          </a:p>
          <a:p>
            <a:pPr lvl="1">
              <a:buFont typeface="Wingdings" panose="05000000000000000000" pitchFamily="2" charset="2"/>
              <a:buChar char="Ø"/>
            </a:pPr>
            <a:r>
              <a:rPr lang="en-IE" dirty="0"/>
              <a:t> NO RESULTS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755888"/>
            <a:ext cx="4154038" cy="2855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188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IE" dirty="0"/>
              <a:t>The History of ReactOS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4341" y="2202554"/>
            <a:ext cx="4562475" cy="3419475"/>
          </a:xfrm>
        </p:spPr>
      </p:pic>
      <p:sp>
        <p:nvSpPr>
          <p:cNvPr id="7" name="TextBox 6"/>
          <p:cNvSpPr txBox="1"/>
          <p:nvPr/>
        </p:nvSpPr>
        <p:spPr>
          <a:xfrm>
            <a:off x="170598" y="2494981"/>
            <a:ext cx="4483289" cy="28346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lnSpc>
                <a:spcPct val="90000"/>
              </a:lnSpc>
            </a:pPr>
            <a:endParaRPr lang="en-IE" dirty="0">
              <a:gradFill>
                <a:gsLst>
                  <a:gs pos="34000">
                    <a:schemeClr val="tx1">
                      <a:lumMod val="93000"/>
                    </a:schemeClr>
                  </a:gs>
                  <a:gs pos="0">
                    <a:schemeClr val="bg1">
                      <a:lumMod val="25000"/>
                      <a:lumOff val="75000"/>
                    </a:schemeClr>
                  </a:gs>
                  <a:gs pos="100000">
                    <a:schemeClr val="tx2">
                      <a:lumMod val="0"/>
                      <a:lumOff val="100000"/>
                    </a:schemeClr>
                  </a:gs>
                </a:gsLst>
                <a:lin ang="4800000" scaled="0"/>
              </a:gradFill>
            </a:endParaRPr>
          </a:p>
          <a:p>
            <a:pPr defTabSz="685800">
              <a:lnSpc>
                <a:spcPct val="90000"/>
              </a:lnSpc>
            </a:pPr>
            <a:r>
              <a:rPr lang="en-IE" sz="2400" b="1" dirty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rPr>
              <a:t>     Late 1997 :</a:t>
            </a:r>
          </a:p>
          <a:p>
            <a:pPr defTabSz="685800">
              <a:lnSpc>
                <a:spcPct val="90000"/>
              </a:lnSpc>
            </a:pPr>
            <a:endParaRPr lang="en-IE" sz="2100" b="1" dirty="0">
              <a:gradFill>
                <a:gsLst>
                  <a:gs pos="34000">
                    <a:schemeClr val="tx1">
                      <a:lumMod val="93000"/>
                    </a:schemeClr>
                  </a:gs>
                  <a:gs pos="0">
                    <a:schemeClr val="bg1">
                      <a:lumMod val="25000"/>
                      <a:lumOff val="75000"/>
                    </a:schemeClr>
                  </a:gs>
                  <a:gs pos="100000">
                    <a:schemeClr val="tx2">
                      <a:lumMod val="0"/>
                      <a:lumOff val="100000"/>
                    </a:schemeClr>
                  </a:gs>
                </a:gsLst>
                <a:lin ang="4800000" scaled="0"/>
              </a:gradFill>
            </a:endParaRPr>
          </a:p>
          <a:p>
            <a:pPr lvl="1" defTabSz="685800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en-IE" dirty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rPr>
              <a:t>  Given the name ReactOS</a:t>
            </a:r>
          </a:p>
          <a:p>
            <a:pPr lvl="1" defTabSz="685800">
              <a:lnSpc>
                <a:spcPct val="90000"/>
              </a:lnSpc>
              <a:buFont typeface="Wingdings" panose="05000000000000000000" pitchFamily="2" charset="2"/>
              <a:buChar char="Ø"/>
            </a:pPr>
            <a:endParaRPr lang="en-IE" sz="1500" dirty="0">
              <a:gradFill>
                <a:gsLst>
                  <a:gs pos="34000">
                    <a:schemeClr val="tx1">
                      <a:lumMod val="93000"/>
                    </a:schemeClr>
                  </a:gs>
                  <a:gs pos="0">
                    <a:schemeClr val="bg1">
                      <a:lumMod val="25000"/>
                      <a:lumOff val="75000"/>
                    </a:schemeClr>
                  </a:gs>
                  <a:gs pos="100000">
                    <a:schemeClr val="tx2">
                      <a:lumMod val="0"/>
                      <a:lumOff val="100000"/>
                    </a:schemeClr>
                  </a:gs>
                </a:gsLst>
                <a:lin ang="4800000" scaled="0"/>
              </a:gradFill>
            </a:endParaRPr>
          </a:p>
          <a:p>
            <a:pPr lvl="1" defTabSz="685800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en-IE" dirty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rPr>
              <a:t> Jason </a:t>
            </a:r>
            <a:r>
              <a:rPr lang="en-IE" dirty="0" err="1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rPr>
              <a:t>Fiby</a:t>
            </a:r>
            <a:r>
              <a:rPr lang="en-IE" dirty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rPr>
              <a:t> – Project Coordinator</a:t>
            </a:r>
          </a:p>
          <a:p>
            <a:pPr lvl="1" defTabSz="685800">
              <a:lnSpc>
                <a:spcPct val="90000"/>
              </a:lnSpc>
            </a:pPr>
            <a:endParaRPr lang="en-IE" dirty="0">
              <a:gradFill>
                <a:gsLst>
                  <a:gs pos="34000">
                    <a:schemeClr val="tx1">
                      <a:lumMod val="93000"/>
                    </a:schemeClr>
                  </a:gs>
                  <a:gs pos="0">
                    <a:schemeClr val="bg1">
                      <a:lumMod val="25000"/>
                      <a:lumOff val="75000"/>
                    </a:schemeClr>
                  </a:gs>
                  <a:gs pos="100000">
                    <a:schemeClr val="tx2">
                      <a:lumMod val="0"/>
                      <a:lumOff val="100000"/>
                    </a:schemeClr>
                  </a:gs>
                </a:gsLst>
                <a:lin ang="4800000" scaled="0"/>
              </a:gradFill>
            </a:endParaRPr>
          </a:p>
          <a:p>
            <a:pPr lvl="1" defTabSz="685800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en-IE" dirty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rPr>
              <a:t>  Tried to emulate Windows NT</a:t>
            </a:r>
          </a:p>
          <a:p>
            <a:pPr lvl="1" defTabSz="685800">
              <a:lnSpc>
                <a:spcPct val="90000"/>
              </a:lnSpc>
              <a:buFont typeface="Wingdings" panose="05000000000000000000" pitchFamily="2" charset="2"/>
              <a:buChar char="Ø"/>
            </a:pPr>
            <a:endParaRPr lang="en-IE" sz="1500" dirty="0">
              <a:gradFill>
                <a:gsLst>
                  <a:gs pos="34000">
                    <a:schemeClr val="tx1">
                      <a:lumMod val="93000"/>
                    </a:schemeClr>
                  </a:gs>
                  <a:gs pos="0">
                    <a:schemeClr val="bg1">
                      <a:lumMod val="25000"/>
                      <a:lumOff val="75000"/>
                    </a:schemeClr>
                  </a:gs>
                  <a:gs pos="100000">
                    <a:schemeClr val="tx2">
                      <a:lumMod val="0"/>
                      <a:lumOff val="100000"/>
                    </a:schemeClr>
                  </a:gs>
                </a:gsLst>
                <a:lin ang="4800000" scaled="0"/>
              </a:gradFill>
            </a:endParaRPr>
          </a:p>
          <a:p>
            <a:pPr lvl="1" defTabSz="685800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en-IE" dirty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rPr>
              <a:t>  Less Discussion &amp; More coding</a:t>
            </a:r>
          </a:p>
          <a:p>
            <a:endParaRPr lang="en-IE" sz="1350" dirty="0"/>
          </a:p>
        </p:txBody>
      </p:sp>
    </p:spTree>
    <p:extLst>
      <p:ext uri="{BB962C8B-B14F-4D97-AF65-F5344CB8AC3E}">
        <p14:creationId xmlns:p14="http://schemas.microsoft.com/office/powerpoint/2010/main" val="1417300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IE" dirty="0"/>
              <a:t>The History of ReactOS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70598" y="2494982"/>
            <a:ext cx="4483289" cy="33124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lnSpc>
                <a:spcPct val="90000"/>
              </a:lnSpc>
            </a:pPr>
            <a:endParaRPr lang="en-IE" dirty="0">
              <a:gradFill>
                <a:gsLst>
                  <a:gs pos="34000">
                    <a:schemeClr val="tx1">
                      <a:lumMod val="93000"/>
                    </a:schemeClr>
                  </a:gs>
                  <a:gs pos="0">
                    <a:schemeClr val="bg1">
                      <a:lumMod val="25000"/>
                      <a:lumOff val="75000"/>
                    </a:schemeClr>
                  </a:gs>
                  <a:gs pos="100000">
                    <a:schemeClr val="tx2">
                      <a:lumMod val="0"/>
                      <a:lumOff val="100000"/>
                    </a:schemeClr>
                  </a:gs>
                </a:gsLst>
                <a:lin ang="4800000" scaled="0"/>
              </a:gradFill>
            </a:endParaRPr>
          </a:p>
          <a:p>
            <a:pPr defTabSz="685800">
              <a:lnSpc>
                <a:spcPct val="90000"/>
              </a:lnSpc>
            </a:pPr>
            <a:r>
              <a:rPr lang="en-IE" sz="2400" b="1" dirty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rPr>
              <a:t>     1998:</a:t>
            </a:r>
          </a:p>
          <a:p>
            <a:pPr defTabSz="685800">
              <a:lnSpc>
                <a:spcPct val="90000"/>
              </a:lnSpc>
            </a:pPr>
            <a:endParaRPr lang="en-IE" sz="2100" b="1" dirty="0">
              <a:gradFill>
                <a:gsLst>
                  <a:gs pos="34000">
                    <a:schemeClr val="tx1">
                      <a:lumMod val="93000"/>
                    </a:schemeClr>
                  </a:gs>
                  <a:gs pos="0">
                    <a:schemeClr val="bg1">
                      <a:lumMod val="25000"/>
                      <a:lumOff val="75000"/>
                    </a:schemeClr>
                  </a:gs>
                  <a:gs pos="100000">
                    <a:schemeClr val="tx2">
                      <a:lumMod val="0"/>
                      <a:lumOff val="100000"/>
                    </a:schemeClr>
                  </a:gs>
                </a:gsLst>
                <a:lin ang="4800000" scaled="0"/>
              </a:gradFill>
            </a:endParaRPr>
          </a:p>
          <a:p>
            <a:pPr lvl="1" defTabSz="685800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en-IE" dirty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rPr>
              <a:t>  Very slow Progress</a:t>
            </a:r>
          </a:p>
          <a:p>
            <a:pPr lvl="1" defTabSz="685800">
              <a:lnSpc>
                <a:spcPct val="90000"/>
              </a:lnSpc>
            </a:pPr>
            <a:endParaRPr lang="en-IE" sz="1350" dirty="0">
              <a:gradFill>
                <a:gsLst>
                  <a:gs pos="34000">
                    <a:schemeClr val="tx1">
                      <a:lumMod val="93000"/>
                    </a:schemeClr>
                  </a:gs>
                  <a:gs pos="0">
                    <a:schemeClr val="bg1">
                      <a:lumMod val="25000"/>
                      <a:lumOff val="75000"/>
                    </a:schemeClr>
                  </a:gs>
                  <a:gs pos="100000">
                    <a:schemeClr val="tx2">
                      <a:lumMod val="0"/>
                      <a:lumOff val="100000"/>
                    </a:schemeClr>
                  </a:gs>
                </a:gsLst>
                <a:lin ang="4800000" scaled="0"/>
              </a:gradFill>
            </a:endParaRPr>
          </a:p>
          <a:p>
            <a:pPr lvl="1" defTabSz="685800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en-IE" dirty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rPr>
              <a:t> Few participants knew core coding</a:t>
            </a:r>
          </a:p>
          <a:p>
            <a:pPr lvl="1" defTabSz="685800">
              <a:lnSpc>
                <a:spcPct val="90000"/>
              </a:lnSpc>
              <a:buFont typeface="Wingdings" panose="05000000000000000000" pitchFamily="2" charset="2"/>
              <a:buChar char="Ø"/>
            </a:pPr>
            <a:endParaRPr lang="en-IE" sz="1500" dirty="0">
              <a:gradFill>
                <a:gsLst>
                  <a:gs pos="34000">
                    <a:schemeClr val="tx1">
                      <a:lumMod val="93000"/>
                    </a:schemeClr>
                  </a:gs>
                  <a:gs pos="0">
                    <a:schemeClr val="bg1">
                      <a:lumMod val="25000"/>
                      <a:lumOff val="75000"/>
                    </a:schemeClr>
                  </a:gs>
                  <a:gs pos="100000">
                    <a:schemeClr val="tx2">
                      <a:lumMod val="0"/>
                      <a:lumOff val="100000"/>
                    </a:schemeClr>
                  </a:gs>
                </a:gsLst>
                <a:lin ang="4800000" scaled="0"/>
              </a:gradFill>
            </a:endParaRPr>
          </a:p>
          <a:p>
            <a:pPr lvl="1" defTabSz="685800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en-IE" dirty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rPr>
              <a:t> React became more complete </a:t>
            </a:r>
          </a:p>
          <a:p>
            <a:pPr lvl="1" defTabSz="685800">
              <a:lnSpc>
                <a:spcPct val="90000"/>
              </a:lnSpc>
              <a:buFont typeface="Wingdings" panose="05000000000000000000" pitchFamily="2" charset="2"/>
              <a:buChar char="Ø"/>
            </a:pPr>
            <a:endParaRPr lang="en-IE" sz="1500" dirty="0">
              <a:gradFill>
                <a:gsLst>
                  <a:gs pos="34000">
                    <a:schemeClr val="tx1">
                      <a:lumMod val="93000"/>
                    </a:schemeClr>
                  </a:gs>
                  <a:gs pos="0">
                    <a:schemeClr val="bg1">
                      <a:lumMod val="25000"/>
                      <a:lumOff val="75000"/>
                    </a:schemeClr>
                  </a:gs>
                  <a:gs pos="100000">
                    <a:schemeClr val="tx2">
                      <a:lumMod val="0"/>
                      <a:lumOff val="100000"/>
                    </a:schemeClr>
                  </a:gs>
                </a:gsLst>
                <a:lin ang="4800000" scaled="0"/>
              </a:gradFill>
            </a:endParaRPr>
          </a:p>
          <a:p>
            <a:pPr lvl="1" defTabSz="685800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en-IE" dirty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rPr>
              <a:t> React stood for their dissatisfaction with Microsoft and Windows NT</a:t>
            </a:r>
          </a:p>
          <a:p>
            <a:pPr lvl="1" defTabSz="685800">
              <a:lnSpc>
                <a:spcPct val="90000"/>
              </a:lnSpc>
              <a:buFont typeface="Wingdings" panose="05000000000000000000" pitchFamily="2" charset="2"/>
              <a:buChar char="Ø"/>
            </a:pPr>
            <a:endParaRPr lang="en-IE" dirty="0">
              <a:gradFill>
                <a:gsLst>
                  <a:gs pos="34000">
                    <a:schemeClr val="tx1">
                      <a:lumMod val="93000"/>
                    </a:schemeClr>
                  </a:gs>
                  <a:gs pos="0">
                    <a:schemeClr val="bg1">
                      <a:lumMod val="25000"/>
                      <a:lumOff val="75000"/>
                    </a:schemeClr>
                  </a:gs>
                  <a:gs pos="100000">
                    <a:schemeClr val="tx2">
                      <a:lumMod val="0"/>
                      <a:lumOff val="100000"/>
                    </a:schemeClr>
                  </a:gs>
                </a:gsLst>
                <a:lin ang="4800000" scaled="0"/>
              </a:gradFill>
            </a:endParaRPr>
          </a:p>
          <a:p>
            <a:pPr lvl="1" defTabSz="685800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en-IE" dirty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rPr>
              <a:t>Increased number of participants</a:t>
            </a:r>
          </a:p>
        </p:txBody>
      </p:sp>
      <p:pic>
        <p:nvPicPr>
          <p:cNvPr id="1026" name="Picture 2" descr="Image result for clip art graph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1231" y="2694151"/>
            <a:ext cx="4269688" cy="2897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0594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50837"/>
            <a:ext cx="7886700" cy="1325563"/>
          </a:xfrm>
        </p:spPr>
        <p:txBody>
          <a:bodyPr/>
          <a:lstStyle/>
          <a:p>
            <a:pPr algn="ctr"/>
            <a:r>
              <a:rPr lang="en-US" dirty="0"/>
              <a:t>Version: </a:t>
            </a:r>
            <a:r>
              <a:rPr lang="en-US" b="1" dirty="0"/>
              <a:t>0.1.x Series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40000" y="1425575"/>
            <a:ext cx="7675350" cy="4351338"/>
          </a:xfrm>
        </p:spPr>
        <p:txBody>
          <a:bodyPr/>
          <a:lstStyle/>
          <a:p>
            <a:r>
              <a:rPr lang="en-US" b="1" smtClean="0"/>
              <a:t>0.1.0</a:t>
            </a:r>
            <a:r>
              <a:rPr lang="en-US" smtClean="0"/>
              <a:t> </a:t>
            </a:r>
            <a:r>
              <a:rPr lang="en-US" dirty="0"/>
              <a:t>was released on </a:t>
            </a:r>
            <a:r>
              <a:rPr lang="en-US" b="1" dirty="0"/>
              <a:t>February, 1998</a:t>
            </a:r>
          </a:p>
          <a:p>
            <a:r>
              <a:rPr lang="en-IE" dirty="0"/>
              <a:t> requires 500MB of HDD space &amp; 96MB of RAM</a:t>
            </a:r>
            <a:endParaRPr lang="en-US" b="1" dirty="0"/>
          </a:p>
        </p:txBody>
      </p:sp>
      <p:pic>
        <p:nvPicPr>
          <p:cNvPr id="1026" name="Picture 2" descr="Image result for reactOS 1.0x deskto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4000" y="2523223"/>
            <a:ext cx="5467350" cy="4100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7380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50837"/>
            <a:ext cx="7886700" cy="1325563"/>
          </a:xfrm>
        </p:spPr>
        <p:txBody>
          <a:bodyPr/>
          <a:lstStyle/>
          <a:p>
            <a:pPr algn="ctr"/>
            <a:r>
              <a:rPr lang="en-US" dirty="0"/>
              <a:t>Version: </a:t>
            </a:r>
            <a:r>
              <a:rPr lang="en-US" b="1" dirty="0"/>
              <a:t>0.2.x Series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40000" y="1425575"/>
            <a:ext cx="7675350" cy="4351338"/>
          </a:xfrm>
        </p:spPr>
        <p:txBody>
          <a:bodyPr/>
          <a:lstStyle/>
          <a:p>
            <a:r>
              <a:rPr lang="en-US" b="1" dirty="0"/>
              <a:t>0.2.0</a:t>
            </a:r>
            <a:r>
              <a:rPr lang="en-US" dirty="0"/>
              <a:t> was released on </a:t>
            </a:r>
            <a:r>
              <a:rPr lang="en-US" b="1" dirty="0"/>
              <a:t>January 25, 2004</a:t>
            </a:r>
          </a:p>
          <a:p>
            <a:r>
              <a:rPr lang="en-US" dirty="0"/>
              <a:t>First release </a:t>
            </a:r>
            <a:r>
              <a:rPr lang="en-US" dirty="0" smtClean="0"/>
              <a:t>to include</a:t>
            </a:r>
            <a:r>
              <a:rPr lang="en-US" dirty="0" smtClean="0"/>
              <a:t> </a:t>
            </a:r>
            <a:r>
              <a:rPr lang="en-US" b="1" dirty="0" err="1"/>
              <a:t>ReactOS</a:t>
            </a:r>
            <a:r>
              <a:rPr lang="en-US" b="1" dirty="0"/>
              <a:t> Explorer</a:t>
            </a:r>
            <a:endParaRPr lang="en-US" b="1" u="sng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8325" y="2547937"/>
            <a:ext cx="5467350" cy="4100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6825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50837"/>
            <a:ext cx="7886700" cy="1325563"/>
          </a:xfrm>
        </p:spPr>
        <p:txBody>
          <a:bodyPr/>
          <a:lstStyle/>
          <a:p>
            <a:pPr algn="ctr"/>
            <a:r>
              <a:rPr lang="en-US" dirty="0"/>
              <a:t>Version: </a:t>
            </a:r>
            <a:r>
              <a:rPr lang="en-US" b="1" dirty="0"/>
              <a:t>0.3.0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40000" y="1425575"/>
            <a:ext cx="7675350" cy="4351338"/>
          </a:xfrm>
        </p:spPr>
        <p:txBody>
          <a:bodyPr/>
          <a:lstStyle/>
          <a:p>
            <a:r>
              <a:rPr lang="en-US" b="1" dirty="0"/>
              <a:t>0.3.0</a:t>
            </a:r>
            <a:r>
              <a:rPr lang="en-US" dirty="0"/>
              <a:t> was released on </a:t>
            </a:r>
            <a:r>
              <a:rPr lang="is-IS" b="1" dirty="0"/>
              <a:t>August 27, 2006</a:t>
            </a:r>
          </a:p>
          <a:p>
            <a:r>
              <a:rPr lang="en-US" dirty="0"/>
              <a:t>This release's main feature is the </a:t>
            </a:r>
            <a:r>
              <a:rPr lang="en-US" b="1" dirty="0"/>
              <a:t>networking ability</a:t>
            </a:r>
            <a:endParaRPr lang="en-US" b="1" u="sng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4500" y="2387600"/>
            <a:ext cx="5715000" cy="429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4998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pth">
  <a:themeElements>
    <a:clrScheme name="Depth">
      <a:dk1>
        <a:sysClr val="windowText" lastClr="000000"/>
      </a:dk1>
      <a:lt1>
        <a:sysClr val="window" lastClr="FFFFFF"/>
      </a:lt1>
      <a:dk2>
        <a:srgbClr val="455F51"/>
      </a:dk2>
      <a:lt2>
        <a:srgbClr val="94D7E4"/>
      </a:lt2>
      <a:accent1>
        <a:srgbClr val="41AEBD"/>
      </a:accent1>
      <a:accent2>
        <a:srgbClr val="97E9D5"/>
      </a:accent2>
      <a:accent3>
        <a:srgbClr val="A2CF49"/>
      </a:accent3>
      <a:accent4>
        <a:srgbClr val="608F3D"/>
      </a:accent4>
      <a:accent5>
        <a:srgbClr val="F4DE3A"/>
      </a:accent5>
      <a:accent6>
        <a:srgbClr val="FCB11C"/>
      </a:accent6>
      <a:hlink>
        <a:srgbClr val="FBCA98"/>
      </a:hlink>
      <a:folHlink>
        <a:srgbClr val="D3B86D"/>
      </a:folHlink>
    </a:clrScheme>
    <a:fontScheme name="Depth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epth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pth" id="{7BEAFC2A-325C-49C4-AC08-2B765DA903F9}" vid="{1735E755-43E6-43AA-ABA2-C989ECC79AF5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TM04033923[[fn=Depth]]</Template>
  <TotalTime>212</TotalTime>
  <Words>246</Words>
  <Application>Microsoft Macintosh PowerPoint</Application>
  <PresentationFormat>On-screen Show (4:3)</PresentationFormat>
  <Paragraphs>63</Paragraphs>
  <Slides>14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Arial</vt:lpstr>
      <vt:lpstr>Corbel</vt:lpstr>
      <vt:lpstr>Wingdings</vt:lpstr>
      <vt:lpstr>Depth</vt:lpstr>
      <vt:lpstr> </vt:lpstr>
      <vt:lpstr>PowerPoint Presentation</vt:lpstr>
      <vt:lpstr>PowerPoint Presentation</vt:lpstr>
      <vt:lpstr>The Prehistory of ReactOS</vt:lpstr>
      <vt:lpstr>The History of ReactOS</vt:lpstr>
      <vt:lpstr>The History of ReactOS</vt:lpstr>
      <vt:lpstr>Version: 0.1.x Series</vt:lpstr>
      <vt:lpstr>Version: 0.2.x Series</vt:lpstr>
      <vt:lpstr>Version: 0.3.0</vt:lpstr>
      <vt:lpstr>Version: 0.3.13 </vt:lpstr>
      <vt:lpstr>Version: 0.3.15</vt:lpstr>
      <vt:lpstr>Version: 0.4.0 Series</vt:lpstr>
      <vt:lpstr>Version: 0.4.3</vt:lpstr>
      <vt:lpstr>Thank you 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</dc:title>
  <dc:creator>Aron O Neill</dc:creator>
  <cp:lastModifiedBy>Carlos Gonzalez Perego</cp:lastModifiedBy>
  <cp:revision>15</cp:revision>
  <dcterms:created xsi:type="dcterms:W3CDTF">2017-03-29T18:47:03Z</dcterms:created>
  <dcterms:modified xsi:type="dcterms:W3CDTF">2017-04-05T06:44:03Z</dcterms:modified>
</cp:coreProperties>
</file>