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Computer_system" TargetMode="External"/><Relationship Id="rId3" Type="http://schemas.openxmlformats.org/officeDocument/2006/relationships/hyperlink" Target="https://en.wikipedia.org/wiki/Computer_system" TargetMode="External"/><Relationship Id="rId4" Type="http://schemas.openxmlformats.org/officeDocument/2006/relationships/hyperlink" Target="https://en.wikipedia.org/wiki/Central_processing_unit" TargetMode="External"/><Relationship Id="rId5" Type="http://schemas.openxmlformats.org/officeDocument/2006/relationships/hyperlink" Target="https://en.wikipedia.org/wiki/Central_processing_unit" TargetMode="External"/><Relationship Id="rId6" Type="http://schemas.openxmlformats.org/officeDocument/2006/relationships/hyperlink" Target="https://en.wikipedia.org/wiki/Multi-core_processor" TargetMode="External"/><Relationship Id="rId7" Type="http://schemas.openxmlformats.org/officeDocument/2006/relationships/hyperlink" Target="https://en.wikipedia.org/wiki/Multi-core_processo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System" TargetMode="External"/><Relationship Id="rId3" Type="http://schemas.openxmlformats.org/officeDocument/2006/relationships/hyperlink" Target="https://en.wikipedia.org/wiki/System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en.wikipedia.org/wiki/USB_flash_drive" TargetMode="External"/><Relationship Id="rId10" Type="http://schemas.openxmlformats.org/officeDocument/2006/relationships/hyperlink" Target="https://en.wikipedia.org/wiki/USB_flash_drive" TargetMode="External"/><Relationship Id="rId13" Type="http://schemas.openxmlformats.org/officeDocument/2006/relationships/hyperlink" Target="https://en.wikipedia.org/wiki/File_system" TargetMode="External"/><Relationship Id="rId12" Type="http://schemas.openxmlformats.org/officeDocument/2006/relationships/hyperlink" Target="https://en.wikipedia.org/wiki/File_system" TargetMode="External"/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Data_storage_device" TargetMode="External"/><Relationship Id="rId3" Type="http://schemas.openxmlformats.org/officeDocument/2006/relationships/hyperlink" Target="https://en.wikipedia.org/wiki/Data_storage_device" TargetMode="External"/><Relationship Id="rId4" Type="http://schemas.openxmlformats.org/officeDocument/2006/relationships/hyperlink" Target="https://en.wikipedia.org/wiki/Hard_disk_drive" TargetMode="External"/><Relationship Id="rId9" Type="http://schemas.openxmlformats.org/officeDocument/2006/relationships/hyperlink" Target="https://en.wikipedia.org/wiki/Floppy_disk" TargetMode="External"/><Relationship Id="rId5" Type="http://schemas.openxmlformats.org/officeDocument/2006/relationships/hyperlink" Target="https://en.wikipedia.org/wiki/Hard_disk_drive" TargetMode="External"/><Relationship Id="rId6" Type="http://schemas.openxmlformats.org/officeDocument/2006/relationships/hyperlink" Target="https://en.wikipedia.org/wiki/Solid-state_drive" TargetMode="External"/><Relationship Id="rId7" Type="http://schemas.openxmlformats.org/officeDocument/2006/relationships/hyperlink" Target="https://en.wikipedia.org/wiki/Solid-state_drive" TargetMode="External"/><Relationship Id="rId8" Type="http://schemas.openxmlformats.org/officeDocument/2006/relationships/hyperlink" Target="https://en.wikipedia.org/wiki/Floppy_dis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/>
              <a:t>Responsive - it is possible for the application to remain responsive to user input while executing tasks in the background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IE"/>
              <a:t>Faster execution - </a:t>
            </a:r>
            <a:r>
              <a:rPr lang="en-IE">
                <a:solidFill>
                  <a:schemeClr val="dk1"/>
                </a:solidFill>
              </a:rPr>
              <a:t>operate faster on</a:t>
            </a:r>
            <a:r>
              <a:rPr lang="en-IE">
                <a:solidFill>
                  <a:schemeClr val="dk1"/>
                </a:solidFill>
                <a:hlinkClick r:id="rId2"/>
              </a:rPr>
              <a:t> </a:t>
            </a:r>
            <a:r>
              <a:rPr lang="en-IE" u="sng">
                <a:solidFill>
                  <a:schemeClr val="hlink"/>
                </a:solidFill>
                <a:hlinkClick r:id="rId3"/>
              </a:rPr>
              <a:t>computer systems</a:t>
            </a:r>
            <a:r>
              <a:rPr lang="en-IE">
                <a:solidFill>
                  <a:schemeClr val="dk1"/>
                </a:solidFill>
              </a:rPr>
              <a:t> that have multiple</a:t>
            </a:r>
            <a:r>
              <a:rPr lang="en-IE">
                <a:solidFill>
                  <a:schemeClr val="dk1"/>
                </a:solidFill>
                <a:hlinkClick r:id="rId4"/>
              </a:rPr>
              <a:t> </a:t>
            </a:r>
            <a:r>
              <a:rPr lang="en-IE" u="sng">
                <a:solidFill>
                  <a:schemeClr val="hlink"/>
                </a:solidFill>
                <a:hlinkClick r:id="rId5"/>
              </a:rPr>
              <a:t>central processing units</a:t>
            </a:r>
            <a:r>
              <a:rPr lang="en-IE">
                <a:solidFill>
                  <a:schemeClr val="dk1"/>
                </a:solidFill>
              </a:rPr>
              <a:t> (CPUs) or one or more</a:t>
            </a:r>
            <a:r>
              <a:rPr lang="en-IE">
                <a:solidFill>
                  <a:schemeClr val="dk1"/>
                </a:solidFill>
                <a:hlinkClick r:id="rId6"/>
              </a:rPr>
              <a:t> </a:t>
            </a:r>
            <a:r>
              <a:rPr lang="en-IE" u="sng">
                <a:solidFill>
                  <a:schemeClr val="hlink"/>
                </a:solidFill>
                <a:hlinkClick r:id="rId7"/>
              </a:rPr>
              <a:t>multi-core processors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en-IE">
                <a:solidFill>
                  <a:schemeClr val="dk1"/>
                </a:solidFill>
              </a:rPr>
              <a:t>Lower resource consumption - </a:t>
            </a:r>
            <a:r>
              <a:rPr lang="en-IE"/>
              <a:t>an application can serve multiple clients concurrently using fewer resources than it would need when using multiple process copies of itself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</a:rPr>
              <a:t>Synchronisation - programmer must avoid A </a:t>
            </a:r>
            <a:r>
              <a:rPr b="1" lang="en-IE" sz="900">
                <a:solidFill>
                  <a:schemeClr val="dk1"/>
                </a:solidFill>
              </a:rPr>
              <a:t>race condition</a:t>
            </a:r>
            <a:r>
              <a:rPr lang="en-IE" sz="900">
                <a:solidFill>
                  <a:schemeClr val="dk1"/>
                </a:solidFill>
              </a:rPr>
              <a:t> (the behavior of an electronic, software, or other</a:t>
            </a:r>
            <a:r>
              <a:rPr lang="en-IE" sz="900">
                <a:solidFill>
                  <a:schemeClr val="dk1"/>
                </a:solidFill>
                <a:hlinkClick r:id="rId2"/>
              </a:rPr>
              <a:t> </a:t>
            </a:r>
            <a:r>
              <a:rPr lang="en-IE" sz="900" u="sng">
                <a:solidFill>
                  <a:schemeClr val="hlink"/>
                </a:solidFill>
                <a:hlinkClick r:id="rId3"/>
              </a:rPr>
              <a:t>system</a:t>
            </a:r>
            <a:r>
              <a:rPr lang="en-IE" sz="900">
                <a:solidFill>
                  <a:schemeClr val="dk1"/>
                </a:solidFill>
              </a:rPr>
              <a:t> where the output is dependent on the sequence or timing of other uncontrollable events)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</a:rPr>
              <a:t>Thread crashes - an </a:t>
            </a:r>
            <a:r>
              <a:rPr b="1" lang="en-IE" sz="900">
                <a:solidFill>
                  <a:schemeClr val="dk1"/>
                </a:solidFill>
              </a:rPr>
              <a:t>illegal operation </a:t>
            </a:r>
            <a:r>
              <a:rPr lang="en-IE" sz="900">
                <a:solidFill>
                  <a:schemeClr val="dk1"/>
                </a:solidFill>
              </a:rPr>
              <a:t>(</a:t>
            </a:r>
            <a:r>
              <a:rPr lang="en-IE" sz="800">
                <a:solidFill>
                  <a:schemeClr val="dk1"/>
                </a:solidFill>
              </a:rPr>
              <a:t>a command or instruction that specifies an operation that is unknown to the operating system or processor and that therefore can't be performed)</a:t>
            </a:r>
            <a:r>
              <a:rPr lang="en-IE" sz="900">
                <a:solidFill>
                  <a:schemeClr val="dk1"/>
                </a:solidFill>
              </a:rPr>
              <a:t> performed by a thread disrupts the processing of all other threads in the application.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oth are currently limited to 32-bit mode when running on 64-bit processors. Both are currently limited to running single-threaded on one core, even on multi-threaded/multicore processors.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AmigaOS4.x was built by the people who ported Freespace and Shogo from linux to AmigaOS, with much help from Olaf Barthell and many others.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MorphOS was built by the programmers behind the finest Amiga expansions (Blizzard, Cyberstorm), RTG subsystem (Cybergraphics), and kernel extensions (PowerUP), amongst many others.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has support for some more recent graphics cards than MorphOS, and has some features (eg Paula audio chip wrapper/emulator) that MorphOS does not.</a:t>
            </a: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runs on more 'new' hardware than MorphOS (custom hardware, v expensive sadly), MorphOS supports a vast range of commonly available Apple (PowerPC only) hardware which is easily obtainable, replaceable, and affordable.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When running on the same hardware MorphOS outperforms AmigaOS in most (all?) areas, however AmigaOS doubtless has some features that MorphOS lacks.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oth are currently limited to 32-bit mode when running on 64-bit processors. Both are currently limited to running single-threaded on one core, even on multi-threaded/multicore processors.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AmigaOS4.x was built by the people who ported Freespace and Shogo from linux to AmigaOS, with much help from Olaf Barthell and many others.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MorphOS was built by the programmers behind the finest Amiga expansions (Blizzard, Cyberstorm), RTG subsystem (Cybergraphics), and kernel extensions (PowerUP), amongst many others.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has support for some more recent graphics cards than MorphOS, and has some features (eg Paula audio chip wrapper/emulator) that MorphOS does not.</a:t>
            </a: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runs on more 'new' hardware than MorphOS (custom hardware, v expensive sadly), MorphOS supports a vast range of commonly available Apple (PowerPC only) hardware which is easily obtainable, replaceable, and affordable.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When running on the same hardware MorphOS outperforms AmigaOS in most (all?) areas, however AmigaOS doubtless has some features that MorphOS lacks.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oth are currently limited to 32-bit mode when running on 64-bit processors. Both are currently limited to running single-threaded on one core, even on multi-threaded/multicore processors.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AmigaOS4.x was built by the people who ported Freespace and Shogo from linux to AmigaOS, with much help from Olaf Barthell and many others.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MorphOS was built by the programmers behind the finest Amiga expansions (Blizzard, Cyberstorm), RTG subsystem (Cybergraphics), and kernel extensions (PowerUP), amongst many others.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has support for some more recent graphics cards than MorphOS, and has some features (eg Paula audio chip wrapper/emulator) that MorphOS does not.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runs on more 'new' hardware than MorphOS (custom hardware, v expensive sadly), MorphOS supports a vast range of commonly available Apple (PowerPC only) hardware which is easily obtainable, replaceable, and affordable.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When running on the same hardware MorphOS outperforms AmigaOS in most (all?) areas, however AmigaOS doubtless has some features that MorphOS lacks.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oth are currently limited to 32-bit mode when running on 64-bit processors. Both are currently limited to running single-threaded on one core, even on multi-threaded/multicore processors.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AmigaOS4.x was built by the people who ported Freespace and Shogo from linux to AmigaOS, with much help from Olaf Barthell and many others.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MorphOS was built by the programmers behind the finest Amiga expansions (Blizzard, Cyberstorm), RTG subsystem (Cybergraphics), and kernel extensions (PowerUP), amongst many others.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has support for some more recent graphics cards than MorphOS, and has some features (eg Paula audio chip wrapper/emulator) that MorphOS does not.</a:t>
            </a: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runs on more 'new' hardware than MorphOS (custom hardware, v expensive sadly), MorphOS supports a vast range of commonly available Apple (PowerPC only) hardware which is easily obtainable, replaceable, and affordable.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When running on the same hardware MorphOS outperforms AmigaOS in most (all?) areas, however AmigaOS doubtless has some features that MorphOS lacks.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continually updated giving it a very modern feel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oth are currently limited to 32-bit mode when running on 64-bit processors. Both are currently limited to running single-threaded on one core, even on multi-threaded/multicore processors.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AmigaOS4.x was built by the people who ported Freespace and Shogo from linux to AmigaOS, with much help from Olaf Barthell and many others.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MorphOS was built by the programmers behind the finest Amiga expansions (Blizzard, Cyberstorm), RTG subsystem (Cybergraphics), and kernel extensions (PowerUP), amongst many others.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has support for some more recent graphics cards than MorphOS, and has some features (eg Paula audio chip wrapper/emulator) that MorphOS does not.</a:t>
            </a: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AmigaOS runs on more 'new' hardware than MorphOS (custom hardware, v expensive sadly), MorphOS supports a vast range of commonly available Apple (PowerPC only) hardware which is easily obtainable, replaceable, and affordable.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E4EFF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900">
                <a:solidFill>
                  <a:schemeClr val="dk1"/>
                </a:solidFill>
                <a:highlight>
                  <a:srgbClr val="E4EFF6"/>
                </a:highlight>
              </a:rPr>
              <a:t>When running on the same hardware MorphOS outperforms AmigaOS in most (all?) areas, however AmigaOS doubtless has some features that MorphOS lacks.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/>
              <a:t>“inspired by amiga” - talk more about LATER</a:t>
            </a:r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/>
              <a:t>Legacy applications = </a:t>
            </a:r>
            <a:r>
              <a:rPr lang="en-I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applications that were written for an older OS or Hardware Platform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I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GPL = General Public Licence</a:t>
            </a: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IE">
                <a:solidFill>
                  <a:schemeClr val="dk1"/>
                </a:solidFill>
              </a:rPr>
              <a:t>Disk formatting</a:t>
            </a:r>
            <a:r>
              <a:rPr lang="en-IE">
                <a:solidFill>
                  <a:schemeClr val="dk1"/>
                </a:solidFill>
              </a:rPr>
              <a:t> is the process of preparing a</a:t>
            </a:r>
            <a:r>
              <a:rPr lang="en-IE">
                <a:solidFill>
                  <a:schemeClr val="dk1"/>
                </a:solidFill>
                <a:hlinkClick r:id="rId2"/>
              </a:rPr>
              <a:t> </a:t>
            </a:r>
            <a:r>
              <a:rPr lang="en-IE">
                <a:solidFill>
                  <a:schemeClr val="hlink"/>
                </a:solidFill>
                <a:hlinkClick r:id="rId3"/>
              </a:rPr>
              <a:t>data storage device</a:t>
            </a:r>
            <a:r>
              <a:rPr lang="en-IE">
                <a:solidFill>
                  <a:schemeClr val="dk1"/>
                </a:solidFill>
              </a:rPr>
              <a:t> such as a</a:t>
            </a:r>
            <a:r>
              <a:rPr lang="en-IE">
                <a:solidFill>
                  <a:schemeClr val="dk1"/>
                </a:solidFill>
                <a:hlinkClick r:id="rId4"/>
              </a:rPr>
              <a:t> </a:t>
            </a:r>
            <a:r>
              <a:rPr lang="en-IE">
                <a:solidFill>
                  <a:schemeClr val="hlink"/>
                </a:solidFill>
                <a:hlinkClick r:id="rId5"/>
              </a:rPr>
              <a:t>hard disk drive</a:t>
            </a:r>
            <a:r>
              <a:rPr lang="en-IE">
                <a:solidFill>
                  <a:schemeClr val="dk1"/>
                </a:solidFill>
              </a:rPr>
              <a:t>,</a:t>
            </a:r>
            <a:r>
              <a:rPr lang="en-IE">
                <a:solidFill>
                  <a:schemeClr val="dk1"/>
                </a:solidFill>
                <a:hlinkClick r:id="rId6"/>
              </a:rPr>
              <a:t> </a:t>
            </a:r>
            <a:r>
              <a:rPr lang="en-IE">
                <a:solidFill>
                  <a:schemeClr val="hlink"/>
                </a:solidFill>
                <a:hlinkClick r:id="rId7"/>
              </a:rPr>
              <a:t>solid-state drive</a:t>
            </a:r>
            <a:r>
              <a:rPr lang="en-IE">
                <a:solidFill>
                  <a:schemeClr val="dk1"/>
                </a:solidFill>
              </a:rPr>
              <a:t>,</a:t>
            </a:r>
            <a:r>
              <a:rPr lang="en-IE">
                <a:solidFill>
                  <a:schemeClr val="dk1"/>
                </a:solidFill>
                <a:hlinkClick r:id="rId8"/>
              </a:rPr>
              <a:t> </a:t>
            </a:r>
            <a:r>
              <a:rPr lang="en-IE">
                <a:solidFill>
                  <a:schemeClr val="hlink"/>
                </a:solidFill>
                <a:hlinkClick r:id="rId9"/>
              </a:rPr>
              <a:t>floppy disk</a:t>
            </a:r>
            <a:r>
              <a:rPr lang="en-IE">
                <a:solidFill>
                  <a:schemeClr val="dk1"/>
                </a:solidFill>
              </a:rPr>
              <a:t> or</a:t>
            </a:r>
            <a:r>
              <a:rPr lang="en-IE">
                <a:solidFill>
                  <a:schemeClr val="dk1"/>
                </a:solidFill>
                <a:hlinkClick r:id="rId10"/>
              </a:rPr>
              <a:t> </a:t>
            </a:r>
            <a:r>
              <a:rPr lang="en-IE">
                <a:solidFill>
                  <a:schemeClr val="hlink"/>
                </a:solidFill>
                <a:hlinkClick r:id="rId11"/>
              </a:rPr>
              <a:t>USB flash drive</a:t>
            </a:r>
            <a:r>
              <a:rPr lang="en-IE">
                <a:solidFill>
                  <a:schemeClr val="dk1"/>
                </a:solidFill>
              </a:rPr>
              <a:t> for initial use. In some cases, the formatting operation may also create one or more new</a:t>
            </a:r>
            <a:r>
              <a:rPr lang="en-IE">
                <a:solidFill>
                  <a:schemeClr val="dk1"/>
                </a:solidFill>
                <a:hlinkClick r:id="rId12"/>
              </a:rPr>
              <a:t> </a:t>
            </a:r>
            <a:r>
              <a:rPr lang="en-IE">
                <a:solidFill>
                  <a:schemeClr val="hlink"/>
                </a:solidFill>
                <a:hlinkClick r:id="rId13"/>
              </a:rPr>
              <a:t>file systems</a:t>
            </a:r>
            <a:r>
              <a:rPr lang="en-IE">
                <a:solidFill>
                  <a:schemeClr val="dk1"/>
                </a:solidFill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6900"/>
            </a:lvl1pPr>
            <a:lvl2pPr lvl="1" rtl="0" algn="ctr">
              <a:spcBef>
                <a:spcPts val="0"/>
              </a:spcBef>
              <a:buSzPct val="100000"/>
              <a:defRPr sz="6900"/>
            </a:lvl2pPr>
            <a:lvl3pPr lvl="2" rtl="0" algn="ctr">
              <a:spcBef>
                <a:spcPts val="0"/>
              </a:spcBef>
              <a:buSzPct val="100000"/>
              <a:defRPr sz="6900"/>
            </a:lvl3pPr>
            <a:lvl4pPr lvl="3" rtl="0" algn="ctr">
              <a:spcBef>
                <a:spcPts val="0"/>
              </a:spcBef>
              <a:buSzPct val="100000"/>
              <a:defRPr sz="6900"/>
            </a:lvl4pPr>
            <a:lvl5pPr lvl="4" rtl="0" algn="ctr">
              <a:spcBef>
                <a:spcPts val="0"/>
              </a:spcBef>
              <a:buSzPct val="100000"/>
              <a:defRPr sz="6900"/>
            </a:lvl5pPr>
            <a:lvl6pPr lvl="5" rtl="0" algn="ctr">
              <a:spcBef>
                <a:spcPts val="0"/>
              </a:spcBef>
              <a:buSzPct val="100000"/>
              <a:defRPr sz="6900"/>
            </a:lvl6pPr>
            <a:lvl7pPr lvl="6" rtl="0" algn="ctr">
              <a:spcBef>
                <a:spcPts val="0"/>
              </a:spcBef>
              <a:buSzPct val="100000"/>
              <a:defRPr sz="6900"/>
            </a:lvl7pPr>
            <a:lvl8pPr lvl="7" rtl="0" algn="ctr">
              <a:spcBef>
                <a:spcPts val="0"/>
              </a:spcBef>
              <a:buSzPct val="100000"/>
              <a:defRPr sz="6900"/>
            </a:lvl8pPr>
            <a:lvl9pPr lvl="8" rtl="0" algn="ctr">
              <a:spcBef>
                <a:spcPts val="0"/>
              </a:spcBef>
              <a:buSzPct val="100000"/>
              <a:defRPr sz="69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16000"/>
            </a:lvl1pPr>
            <a:lvl2pPr lvl="1" rtl="0" algn="ctr">
              <a:spcBef>
                <a:spcPts val="0"/>
              </a:spcBef>
              <a:buSzPct val="100000"/>
              <a:defRPr sz="16000"/>
            </a:lvl2pPr>
            <a:lvl3pPr lvl="2" rtl="0" algn="ctr">
              <a:spcBef>
                <a:spcPts val="0"/>
              </a:spcBef>
              <a:buSzPct val="100000"/>
              <a:defRPr sz="16000"/>
            </a:lvl3pPr>
            <a:lvl4pPr lvl="3" rtl="0" algn="ctr">
              <a:spcBef>
                <a:spcPts val="0"/>
              </a:spcBef>
              <a:buSzPct val="100000"/>
              <a:defRPr sz="16000"/>
            </a:lvl4pPr>
            <a:lvl5pPr lvl="4" rtl="0" algn="ctr">
              <a:spcBef>
                <a:spcPts val="0"/>
              </a:spcBef>
              <a:buSzPct val="100000"/>
              <a:defRPr sz="16000"/>
            </a:lvl5pPr>
            <a:lvl6pPr lvl="5" rtl="0" algn="ctr">
              <a:spcBef>
                <a:spcPts val="0"/>
              </a:spcBef>
              <a:buSzPct val="100000"/>
              <a:defRPr sz="16000"/>
            </a:lvl6pPr>
            <a:lvl7pPr lvl="6" rtl="0" algn="ctr">
              <a:spcBef>
                <a:spcPts val="0"/>
              </a:spcBef>
              <a:buSzPct val="100000"/>
              <a:defRPr sz="16000"/>
            </a:lvl7pPr>
            <a:lvl8pPr lvl="7" rtl="0" algn="ctr">
              <a:spcBef>
                <a:spcPts val="0"/>
              </a:spcBef>
              <a:buSzPct val="100000"/>
              <a:defRPr sz="16000"/>
            </a:lvl8pPr>
            <a:lvl9pPr lvl="8" rtl="0" algn="ctr">
              <a:spcBef>
                <a:spcPts val="0"/>
              </a:spcBef>
              <a:buSzPct val="100000"/>
              <a:defRPr sz="16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57360" y="499679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09479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609479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4" name="Shape 54"/>
          <p:cNvSpPr/>
          <p:nvPr/>
        </p:nvSpPr>
        <p:spPr>
          <a:xfrm>
            <a:off x="609479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609479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57360" y="499679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09479" y="160452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31960" y="160452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6231960" y="368208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609479" y="368208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5600"/>
            </a:lvl1pPr>
            <a:lvl2pPr lvl="1" rtl="0" algn="ctr">
              <a:spcBef>
                <a:spcPts val="0"/>
              </a:spcBef>
              <a:buSzPct val="100000"/>
              <a:defRPr sz="5600"/>
            </a:lvl2pPr>
            <a:lvl3pPr lvl="2" rtl="0" algn="ctr">
              <a:spcBef>
                <a:spcPts val="0"/>
              </a:spcBef>
              <a:buSzPct val="100000"/>
              <a:defRPr sz="5600"/>
            </a:lvl3pPr>
            <a:lvl4pPr lvl="3" rtl="0" algn="ctr">
              <a:spcBef>
                <a:spcPts val="0"/>
              </a:spcBef>
              <a:buSzPct val="100000"/>
              <a:defRPr sz="5600"/>
            </a:lvl4pPr>
            <a:lvl5pPr lvl="4" rtl="0" algn="ctr">
              <a:spcBef>
                <a:spcPts val="0"/>
              </a:spcBef>
              <a:buSzPct val="100000"/>
              <a:defRPr sz="5600"/>
            </a:lvl5pPr>
            <a:lvl6pPr lvl="5" rtl="0" algn="ctr">
              <a:spcBef>
                <a:spcPts val="0"/>
              </a:spcBef>
              <a:buSzPct val="100000"/>
              <a:defRPr sz="5600"/>
            </a:lvl6pPr>
            <a:lvl7pPr lvl="6" rtl="0" algn="ctr">
              <a:spcBef>
                <a:spcPts val="0"/>
              </a:spcBef>
              <a:buSzPct val="100000"/>
              <a:defRPr sz="5600"/>
            </a:lvl7pPr>
            <a:lvl8pPr lvl="7" rtl="0" algn="ctr">
              <a:spcBef>
                <a:spcPts val="0"/>
              </a:spcBef>
              <a:buSzPct val="100000"/>
              <a:defRPr sz="5600"/>
            </a:lvl8pPr>
            <a:lvl9pPr lvl="8" rtl="0" algn="ctr">
              <a:spcBef>
                <a:spcPts val="0"/>
              </a:spcBef>
              <a:buSzPct val="100000"/>
              <a:defRPr sz="56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IE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://www.morphos-team.net/intro" TargetMode="External"/><Relationship Id="rId10" Type="http://schemas.openxmlformats.org/officeDocument/2006/relationships/hyperlink" Target="https://tokai.binaryriot.org/public/" TargetMode="External"/><Relationship Id="rId12" Type="http://schemas.openxmlformats.org/officeDocument/2006/relationships/hyperlink" Target="https://morph.zone/news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krashan.ppa.pl/" TargetMode="External"/><Relationship Id="rId4" Type="http://schemas.openxmlformats.org/officeDocument/2006/relationships/hyperlink" Target="http://krashan.ppa.pl/" TargetMode="External"/><Relationship Id="rId9" Type="http://schemas.openxmlformats.org/officeDocument/2006/relationships/hyperlink" Target="https://tokai.binaryriot.org/public/" TargetMode="External"/><Relationship Id="rId5" Type="http://schemas.openxmlformats.org/officeDocument/2006/relationships/hyperlink" Target="http://krashan.ppa.pl/mph/" TargetMode="External"/><Relationship Id="rId6" Type="http://schemas.openxmlformats.org/officeDocument/2006/relationships/hyperlink" Target="http://krashan.ppa.pl/mph/" TargetMode="External"/><Relationship Id="rId7" Type="http://schemas.openxmlformats.org/officeDocument/2006/relationships/hyperlink" Target="https://morph.zone/modules/news/article_storyid_2295.html" TargetMode="External"/><Relationship Id="rId8" Type="http://schemas.openxmlformats.org/officeDocument/2006/relationships/hyperlink" Target="https://morph.zone/modules/news/article_storyid_2295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01.jpg"/><Relationship Id="rId5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0B4C8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603360" y="770400"/>
            <a:ext cx="10782360" cy="3352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b="0" i="0" lang="en-IE" sz="8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MorphOS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03350" y="4123201"/>
            <a:ext cx="4727100" cy="2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buSzPct val="25000"/>
              <a:buNone/>
            </a:pPr>
            <a:r>
              <a:rPr lang="en-IE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b="0" i="0" lang="en-IE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 Members</a:t>
            </a:r>
          </a:p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buSzPct val="25000"/>
              <a:buNone/>
            </a:pPr>
            <a:r>
              <a:rPr lang="en-IE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 Members:</a:t>
            </a:r>
          </a:p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buSzPct val="25000"/>
              <a:buNone/>
            </a:pPr>
            <a:r>
              <a:rPr b="0" i="0" lang="en-IE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IE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ian</a:t>
            </a:r>
            <a:r>
              <a:rPr b="0" i="0" lang="en-IE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-IE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orar 		     C16460726</a:t>
            </a:r>
          </a:p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buSzPct val="25000"/>
              <a:buNone/>
            </a:pPr>
            <a:r>
              <a:rPr b="0" i="0" lang="en-IE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Vasil</a:t>
            </a:r>
            <a:r>
              <a:rPr lang="en-IE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IE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Gancin  	</a:t>
            </a:r>
            <a:r>
              <a:rPr lang="en-IE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C16394513</a:t>
            </a:r>
          </a:p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buSzPct val="25000"/>
              <a:buNone/>
            </a:pPr>
            <a:r>
              <a:rPr b="0" i="0" lang="en-IE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Tiarnán McGurk</a:t>
            </a:r>
            <a:r>
              <a:rPr lang="en-IE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C16336861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525" y="1041225"/>
            <a:ext cx="6861475" cy="47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561000" y="152575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Clr>
                <a:srgbClr val="252525"/>
              </a:buClr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Responsiveness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Faster execution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Lower resource consumption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61000" y="314350"/>
            <a:ext cx="10943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Multi-Threading Advantages</a:t>
            </a:r>
          </a:p>
        </p:txBody>
      </p:sp>
      <p:pic>
        <p:nvPicPr>
          <p:cNvPr descr="Multithreading.pn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950" y="3069862"/>
            <a:ext cx="3289550" cy="31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561000" y="152575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Synchronisation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Thread crashes a process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Difficult to debug, result is sometimes unpredictable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Potential deadlocks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61000" y="31435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Multi-Threading Drawbacks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raszewski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1900" y="0"/>
            <a:ext cx="2930099" cy="339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561000" y="152575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Polish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Writes a lot of the software for MorphOS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Graduated from Bialystok University of </a:t>
            </a:r>
          </a:p>
          <a:p>
            <a:pPr lvl="0" rtl="0">
              <a:spcBef>
                <a:spcPts val="0"/>
              </a:spcBef>
              <a:buNone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	Technology in 1998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Wrote an e-book on programming for MorphOS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61000" y="31435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Grzegorz Kraszewski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561000" y="152575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Swiss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One of the lead software developers of </a:t>
            </a:r>
          </a:p>
          <a:p>
            <a:pPr lvl="0" rtl="0">
              <a:spcBef>
                <a:spcPts val="0"/>
              </a:spcBef>
              <a:buNone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	MorphOS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Sadly passed away last year at age 45 due to cancer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61000" y="31435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Oliver Wagner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703351916_70114229dc_o.jpg"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4924" y="3785775"/>
            <a:ext cx="2866574" cy="28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33100" y="1149250"/>
            <a:ext cx="101406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Created a lot of the games for MorphOS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akes digital art and photos. 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He grows cacti and rare plants, and keeps hermit crabs as pets.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561000" y="31435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Christian Rostentreter</a:t>
            </a:r>
          </a:p>
        </p:txBody>
      </p:sp>
      <p:pic>
        <p:nvPicPr>
          <p:cNvPr descr="Hermit_Crab-A.jpg"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219" y="3974237"/>
            <a:ext cx="3941025" cy="24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561000" y="1525750"/>
            <a:ext cx="56217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Built by people who ported Freespace and Shogo from Linux to AmigaOS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MorphOS was built by those behind Amiga expansions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561000" y="31435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AmigaOS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5000">
              <a:solidFill>
                <a:srgbClr val="50B4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migaOS_Boing_Strandball_001.jpg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950" y="1783487"/>
            <a:ext cx="4441725" cy="44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561000" y="1510275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AmigaOS has support for some more recent GPU’s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AmigaOS runs on newer hardware (custom)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More apps and programs on AmigaOS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561000" y="31435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AmigaOS vs MorphOS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5000">
              <a:solidFill>
                <a:srgbClr val="50B4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500px-Amiga-logo-new.svg_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00" y="4900837"/>
            <a:ext cx="4304300" cy="120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rphos.jpg"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025" y="4324062"/>
            <a:ext cx="4762500" cy="18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561000" y="152575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Both limited to 32-bit mode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Limited on running single-threaded on one core</a:t>
            </a:r>
          </a:p>
          <a:p>
            <a:pPr lvl="0" rtl="0">
              <a:spcBef>
                <a:spcPts val="0"/>
              </a:spcBef>
              <a:buNone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even on multi-threaded multi core processors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61000" y="31435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AmigaOS vs MorphOS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5000">
              <a:solidFill>
                <a:srgbClr val="50B4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725" y="3378975"/>
            <a:ext cx="6461050" cy="347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561000" y="152575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MorphOS supports a vast range of Apple hardware (easily obtainable, replaceable and affordable)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On same hardware MorphOS outperforms AmigaOS in most areas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OpenGL games are a bit faster due to faster graphics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More frequent updates</a:t>
            </a:r>
          </a:p>
          <a:p>
            <a:pPr lvl="0" rtl="0">
              <a:spcBef>
                <a:spcPts val="0"/>
              </a:spcBef>
              <a:buNone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61000" y="31435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AmigaOS vs MorphOS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5000">
              <a:solidFill>
                <a:srgbClr val="50B4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ple_PNG12506.png"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8320" y="1070924"/>
            <a:ext cx="357528" cy="324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hy_610_-_Sonic_the_Hedgehog_(SSB_for_Wii_U).png"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7975" y="4768300"/>
            <a:ext cx="357525" cy="463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561000" y="152575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Lightweight, efficient, flexible OS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Designed by a wide range of people from all over the world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Continually updated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61000" y="31435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</a:p>
        </p:txBody>
      </p:sp>
      <p:pic>
        <p:nvPicPr>
          <p:cNvPr descr="Mor210-Morpho-didius-didius-5.jp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4275" y="3212672"/>
            <a:ext cx="5017225" cy="364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57360" y="499679"/>
            <a:ext cx="10772639" cy="165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b="0" i="0" lang="en-IE" sz="5400" u="none" cap="none" strike="noStrike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Table of Contents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76800" y="2011680"/>
            <a:ext cx="10753560" cy="376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 "/>
            </a:pPr>
            <a:r>
              <a:rPr lang="en-IE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IE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Char char=" "/>
            </a:pPr>
            <a:r>
              <a:rPr lang="en-IE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2. History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Char char=" "/>
            </a:pPr>
            <a:r>
              <a:rPr lang="en-IE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3. Desktop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Char char=" "/>
            </a:pPr>
            <a:r>
              <a:rPr lang="en-IE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4. Ambient Features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Char char=" "/>
            </a:pPr>
            <a:r>
              <a:rPr lang="en-IE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5. Disk Formatting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Char char=" "/>
            </a:pPr>
            <a:r>
              <a:rPr lang="en-IE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6. Multi-threading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Char char=" "/>
            </a:pPr>
            <a:r>
              <a:rPr lang="en-IE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7. AmigaOS vs. MorphOS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Char char=" "/>
            </a:pPr>
            <a:r>
              <a:rPr lang="en-IE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8. Conclusion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Char char=" "/>
            </a:pPr>
            <a:r>
              <a:rPr lang="en-IE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9. Sources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690750" y="190080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-IE" sz="1800">
                <a:solidFill>
                  <a:schemeClr val="dk1"/>
                </a:solidFill>
              </a:rPr>
              <a:t>Kraszewski, G. (2015)  The Homepage,</a:t>
            </a:r>
            <a:r>
              <a:rPr lang="en-IE" sz="1800">
                <a:solidFill>
                  <a:schemeClr val="dk1"/>
                </a:solidFill>
                <a:hlinkClick r:id="rId3"/>
              </a:rPr>
              <a:t> </a:t>
            </a:r>
            <a:r>
              <a:rPr lang="en-IE" sz="1800" u="sng">
                <a:solidFill>
                  <a:schemeClr val="hlink"/>
                </a:solidFill>
                <a:hlinkClick r:id="rId4"/>
              </a:rPr>
              <a:t>http://krashan.ppa.pl/</a:t>
            </a:r>
            <a:r>
              <a:rPr lang="en-IE" sz="1800">
                <a:solidFill>
                  <a:schemeClr val="dk1"/>
                </a:solidFill>
              </a:rPr>
              <a:t>, Date Accessed: March 2017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-IE" sz="1800">
                <a:solidFill>
                  <a:schemeClr val="dk1"/>
                </a:solidFill>
              </a:rPr>
              <a:t>Kraszewski,G.(-) Table of Contents,</a:t>
            </a:r>
            <a:r>
              <a:rPr lang="en-IE" sz="1800">
                <a:solidFill>
                  <a:schemeClr val="dk1"/>
                </a:solidFill>
                <a:hlinkClick r:id="rId5"/>
              </a:rPr>
              <a:t> </a:t>
            </a:r>
            <a:r>
              <a:rPr lang="en-IE" sz="1800" u="sng">
                <a:solidFill>
                  <a:schemeClr val="hlink"/>
                </a:solidFill>
                <a:hlinkClick r:id="rId6"/>
              </a:rPr>
              <a:t>http://krashan.ppa.pl/mph/</a:t>
            </a:r>
            <a:r>
              <a:rPr lang="en-IE" sz="1800">
                <a:solidFill>
                  <a:schemeClr val="dk1"/>
                </a:solidFill>
              </a:rPr>
              <a:t> , Date Accessed: March 2017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-IE" sz="1800">
                <a:solidFill>
                  <a:schemeClr val="dk1"/>
                </a:solidFill>
              </a:rPr>
              <a:t>Siegel, A. (2016) Oliver Wagner has passed away,</a:t>
            </a:r>
            <a:r>
              <a:rPr lang="en-IE" sz="1800">
                <a:solidFill>
                  <a:schemeClr val="dk1"/>
                </a:solidFill>
                <a:hlinkClick r:id="rId7"/>
              </a:rPr>
              <a:t> </a:t>
            </a:r>
            <a:r>
              <a:rPr lang="en-IE" sz="1800" u="sng">
                <a:solidFill>
                  <a:schemeClr val="hlink"/>
                </a:solidFill>
                <a:hlinkClick r:id="rId8"/>
              </a:rPr>
              <a:t>https://morph.zone/modules/news/article_storyid_2295.html</a:t>
            </a:r>
            <a:r>
              <a:rPr lang="en-IE" sz="1800">
                <a:solidFill>
                  <a:schemeClr val="dk1"/>
                </a:solidFill>
              </a:rPr>
              <a:t>, Date Accessed: March 2017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-IE" sz="1800">
                <a:solidFill>
                  <a:schemeClr val="dk1"/>
                </a:solidFill>
              </a:rPr>
              <a:t>Rosentreter,C (2014) Tokai’s software Dump,</a:t>
            </a:r>
            <a:r>
              <a:rPr lang="en-IE" sz="1800">
                <a:solidFill>
                  <a:schemeClr val="dk1"/>
                </a:solidFill>
                <a:hlinkClick r:id="rId9"/>
              </a:rPr>
              <a:t> </a:t>
            </a:r>
            <a:r>
              <a:rPr lang="en-IE" sz="1800" u="sng">
                <a:solidFill>
                  <a:schemeClr val="hlink"/>
                </a:solidFill>
                <a:hlinkClick r:id="rId10"/>
              </a:rPr>
              <a:t>https://tokai.binaryriot.org/public/</a:t>
            </a:r>
            <a:r>
              <a:rPr lang="en-IE" sz="1800">
                <a:solidFill>
                  <a:schemeClr val="dk1"/>
                </a:solidFill>
              </a:rPr>
              <a:t> ,Date Accessed: March 2017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IE" sz="1800">
                <a:solidFill>
                  <a:schemeClr val="dk1"/>
                </a:solidFill>
              </a:rPr>
              <a:t>Morph OS Development team,(2000)Info Page, </a:t>
            </a:r>
            <a:r>
              <a:rPr lang="en-IE" sz="1800" u="sng">
                <a:solidFill>
                  <a:schemeClr val="hlink"/>
                </a:solidFill>
                <a:hlinkClick r:id="rId11"/>
              </a:rPr>
              <a:t>http://www.morphos-team.net/intro</a:t>
            </a:r>
            <a:r>
              <a:rPr lang="en-IE" sz="1800">
                <a:solidFill>
                  <a:schemeClr val="dk1"/>
                </a:solidFill>
              </a:rPr>
              <a:t> ,Date Accessed: March 2017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IE" sz="1800">
                <a:solidFill>
                  <a:schemeClr val="dk1"/>
                </a:solidFill>
              </a:rPr>
              <a:t>Morph OS Development team,(2000) News, </a:t>
            </a:r>
            <a:r>
              <a:rPr lang="en-IE" sz="1800" u="sng">
                <a:solidFill>
                  <a:schemeClr val="hlink"/>
                </a:solidFill>
                <a:hlinkClick r:id="rId12"/>
              </a:rPr>
              <a:t>https://morph.zone/news/</a:t>
            </a:r>
            <a:r>
              <a:rPr lang="en-IE" sz="1800">
                <a:solidFill>
                  <a:schemeClr val="dk1"/>
                </a:solidFill>
              </a:rPr>
              <a:t> ,Date Acessed: March 2017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13000" y="0"/>
            <a:ext cx="111660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5000">
              <a:solidFill>
                <a:srgbClr val="50B4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5000">
              <a:solidFill>
                <a:srgbClr val="50B4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657360" y="499679"/>
            <a:ext cx="10772639" cy="165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b="0" i="0" lang="en-IE" sz="5400" u="none" cap="none" strike="noStrike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676800" y="2011680"/>
            <a:ext cx="10753560" cy="376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IE" sz="4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Written in C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IE" sz="4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Initially released in August 2000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IE" sz="4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Available in 19 languages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IE" sz="4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IE" sz="4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IE" sz="4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nspired” by AmigaOS</a:t>
            </a:r>
          </a:p>
        </p:txBody>
      </p:sp>
      <p:pic>
        <p:nvPicPr>
          <p:cNvPr descr="cover.pn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212" y="3439412"/>
            <a:ext cx="522922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657360" y="499679"/>
            <a:ext cx="10772639" cy="165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b="0" i="0" lang="en-IE" sz="5400" u="none" cap="none" strike="noStrike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719250" y="1890149"/>
            <a:ext cx="10753500" cy="3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IE" sz="4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Originally built to run legacy applications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IE" sz="4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Accusations of developers not being payed</a:t>
            </a:r>
          </a:p>
          <a:p>
            <a:pPr indent="-91440" lvl="0" marL="9144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Char char="•"/>
            </a:pPr>
            <a:r>
              <a:rPr lang="en-IE" sz="4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Ambient desktop released under GPL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657360" y="499679"/>
            <a:ext cx="10772639" cy="165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639" y="262080"/>
            <a:ext cx="11376359" cy="64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561000" y="314350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Desktop environment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05625" y="1593125"/>
            <a:ext cx="44352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699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3800">
                <a:latin typeface="Calibri"/>
                <a:ea typeface="Calibri"/>
                <a:cs typeface="Calibri"/>
                <a:sym typeface="Calibri"/>
              </a:rPr>
              <a:t>Called “Ambient”</a:t>
            </a:r>
          </a:p>
          <a:p>
            <a:pPr indent="-4699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3800">
                <a:latin typeface="Calibri"/>
                <a:ea typeface="Calibri"/>
                <a:cs typeface="Calibri"/>
                <a:sym typeface="Calibri"/>
              </a:rPr>
              <a:t>Developed for MorphOS in 2001</a:t>
            </a:r>
          </a:p>
          <a:p>
            <a:pPr indent="-4699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3800">
                <a:latin typeface="Calibri"/>
                <a:ea typeface="Calibri"/>
                <a:cs typeface="Calibri"/>
                <a:sym typeface="Calibri"/>
              </a:rPr>
              <a:t>Written in C</a:t>
            </a:r>
          </a:p>
          <a:p>
            <a:pPr indent="-4699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3800">
                <a:latin typeface="Calibri"/>
                <a:ea typeface="Calibri"/>
                <a:cs typeface="Calibri"/>
                <a:sym typeface="Calibri"/>
              </a:rPr>
              <a:t>Combination of both “Workbench and Directory Opus” worlds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324" y="1593124"/>
            <a:ext cx="6855648" cy="4284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129800" y="1378300"/>
            <a:ext cx="53511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IE" sz="400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ocalized for various languages</a:t>
            </a:r>
          </a:p>
          <a:p>
            <a:pPr indent="-482600" lvl="0" marL="457200" rtl="0">
              <a:spcBef>
                <a:spcPts val="0"/>
              </a:spcBef>
              <a:buClr>
                <a:srgbClr val="252525"/>
              </a:buClr>
              <a:buSzPct val="100000"/>
              <a:buFont typeface="Calibri"/>
              <a:buChar char="●"/>
            </a:pPr>
            <a:r>
              <a:rPr lang="en-IE" sz="400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Takes advantage of hardware accelerated visual effects</a:t>
            </a:r>
          </a:p>
          <a:p>
            <a:pPr indent="-482600" lvl="0" marL="457200" rtl="0">
              <a:spcBef>
                <a:spcPts val="0"/>
              </a:spcBef>
              <a:buClr>
                <a:srgbClr val="252525"/>
              </a:buClr>
              <a:buSzPct val="100000"/>
              <a:buFont typeface="Calibri"/>
              <a:buChar char="●"/>
            </a:pPr>
            <a:r>
              <a:rPr lang="en-IE" sz="400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MUI based desktop environment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851475" y="166150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Ambient - Features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075" y="1378299"/>
            <a:ext cx="6341673" cy="507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561000" y="152575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Clr>
                <a:srgbClr val="252525"/>
              </a:buClr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Panels which act as program launchers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Built in functions such as disk formatting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Asynchronous multi-threaded design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61000" y="314350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Ambient - Features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561000" y="1525750"/>
            <a:ext cx="108105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Preparing a data storage device for initial use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Such as a SSD, HDD, floppy disk or USB drive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IE" sz="4000">
                <a:latin typeface="Calibri"/>
                <a:ea typeface="Calibri"/>
                <a:cs typeface="Calibri"/>
                <a:sym typeface="Calibri"/>
              </a:rPr>
              <a:t>May create one or more new file systems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61000" y="314350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E" sz="500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rPr>
              <a:t>Disk Formatting</a:t>
            </a:r>
          </a:p>
        </p:txBody>
      </p:sp>
      <p:pic>
        <p:nvPicPr>
          <p:cNvPr descr="usb.jpg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1798" y="3779824"/>
            <a:ext cx="2658327" cy="266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ysan_floppy_disk_01.jpg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301" y="3705340"/>
            <a:ext cx="2706625" cy="281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_ssd_hdd.jpg"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000" y="3742575"/>
            <a:ext cx="3439037" cy="27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