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0" r:id="rId1"/>
  </p:sldMasterIdLst>
  <p:notesMasterIdLst>
    <p:notesMasterId r:id="rId2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9" r:id="rId21"/>
    <p:sldId id="280" r:id="rId22"/>
    <p:sldId id="277" r:id="rId23"/>
    <p:sldId id="278" r:id="rId24"/>
  </p:sldIdLst>
  <p:sldSz cx="9144000" cy="5143500" type="screen16x9"/>
  <p:notesSz cx="6858000" cy="9144000"/>
  <p:embeddedFontLst>
    <p:embeddedFont>
      <p:font typeface="Roboto" panose="020B0604020202020204" charset="0"/>
      <p:regular r:id="rId26"/>
      <p:bold r:id="rId27"/>
      <p:italic r:id="rId28"/>
      <p:boldItalic r:id="rId29"/>
    </p:embeddedFont>
    <p:embeddedFont>
      <p:font typeface="Calibri" panose="020F0502020204030204" pitchFamily="34" charset="0"/>
      <p:regular r:id="rId30"/>
      <p:bold r:id="rId31"/>
      <p:italic r:id="rId32"/>
      <p:boldItalic r:id="rId33"/>
    </p:embeddedFont>
    <p:embeddedFont>
      <p:font typeface="Georgia" panose="02040502050405020303" pitchFamily="18" charset="0"/>
      <p:regular r:id="rId34"/>
      <p:bold r:id="rId35"/>
      <p:italic r:id="rId36"/>
      <p:boldItalic r:id="rId3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D243CC6-F823-448E-AB7F-5CA890160460}">
  <a:tblStyle styleId="{9D243CC6-F823-448E-AB7F-5CA890160460}" styleName="Table_0">
    <a:wholeTbl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insideV>
        </a:tcBdr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0" d="100"/>
          <a:sy n="90" d="100"/>
        </p:scale>
        <p:origin x="81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9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86" name="Shape 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Shape 14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46" name="Shape 14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Shape 15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53" name="Shape 15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Shape 15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59" name="Shape 15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16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7" name="Shape 16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Shape 17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75" name="Shape 17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Shape 18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Shape 18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Shape 18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89" name="Shape 18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Shape 19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98" name="Shape 19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Shape 20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04" name="Shape 20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Shape 21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11" name="Shape 21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92" name="Shape 9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Shape 21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11" name="Shape 21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6134288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Shape 21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11" name="Shape 21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409421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Shape 24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42" name="Shape 24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Shape 24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48" name="Shape 24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Shape 9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99" name="Shape 9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Shape 10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05" name="Shape 10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Shape 11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2" name="Shape 11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Shape 1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9" name="Shape 11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hape 12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GB"/>
              <a:t>FASM assembler code</a:t>
            </a:r>
          </a:p>
        </p:txBody>
      </p:sp>
      <p:sp>
        <p:nvSpPr>
          <p:cNvPr id="125" name="Shape 12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34" name="Shape 13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Shape 13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40" name="Shape 14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hape 12"/>
          <p:cNvSpPr txBox="1">
            <a:spLocks noGrp="1"/>
          </p:cNvSpPr>
          <p:nvPr>
            <p:ph type="ctrTitle"/>
          </p:nvPr>
        </p:nvSpPr>
        <p:spPr>
          <a:xfrm>
            <a:off x="1143000" y="841771"/>
            <a:ext cx="6858000" cy="17906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ctr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sz="4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3" name="Shape 13"/>
          <p:cNvSpPr txBox="1">
            <a:spLocks noGrp="1"/>
          </p:cNvSpPr>
          <p:nvPr>
            <p:ph type="subTitle" idx="1"/>
          </p:nvPr>
        </p:nvSpPr>
        <p:spPr>
          <a:xfrm>
            <a:off x="1143000" y="2701527"/>
            <a:ext cx="6858000" cy="124182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lnSpc>
                <a:spcPct val="90000"/>
              </a:lnSpc>
              <a:spcBef>
                <a:spcPts val="750"/>
              </a:spcBef>
              <a:buClr>
                <a:schemeClr val="dk1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2900" marR="0" lvl="1" indent="0" algn="ctr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800" marR="0" lvl="2" indent="0" algn="ctr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28700" marR="0" lvl="3" indent="0" algn="ctr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71600" marR="0" lvl="4" indent="0" algn="ctr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714500" marR="0" lvl="5" indent="0" algn="ctr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057400" marR="0" lvl="6" indent="0" algn="ctr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00300" marR="0" lvl="7" indent="0" algn="ctr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200" marR="0" lvl="8" indent="0" algn="ctr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Shape 14"/>
          <p:cNvSpPr txBox="1">
            <a:spLocks noGrp="1"/>
          </p:cNvSpPr>
          <p:nvPr>
            <p:ph type="dt" idx="10"/>
          </p:nvPr>
        </p:nvSpPr>
        <p:spPr>
          <a:xfrm>
            <a:off x="628650" y="4767262"/>
            <a:ext cx="2057400" cy="27384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ftr" idx="11"/>
          </p:nvPr>
        </p:nvSpPr>
        <p:spPr>
          <a:xfrm>
            <a:off x="3028950" y="4767262"/>
            <a:ext cx="3086099" cy="27384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" name="Shape 16"/>
          <p:cNvSpPr txBox="1">
            <a:spLocks noGrp="1"/>
          </p:cNvSpPr>
          <p:nvPr>
            <p:ph type="sldNum" idx="12"/>
          </p:nvPr>
        </p:nvSpPr>
        <p:spPr>
          <a:xfrm>
            <a:off x="6457950" y="4767262"/>
            <a:ext cx="2057400" cy="27384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Clr>
                <a:schemeClr val="lt2"/>
              </a:buClr>
              <a:buSzPct val="25000"/>
              <a:buFont typeface="Roboto"/>
              <a:buNone/>
            </a:pPr>
            <a:fld id="{00000000-1234-1234-1234-123412341234}" type="slidenum">
              <a:rPr lang="en-GB" sz="10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 lang="en-GB" sz="1000" b="0" i="0" u="none" strike="noStrike" cap="none"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Picture with Caption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hape 66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67" name="Shape 67"/>
          <p:cNvSpPr>
            <a:spLocks noGrp="1"/>
          </p:cNvSpPr>
          <p:nvPr>
            <p:ph type="pic" idx="2"/>
          </p:nvPr>
        </p:nvSpPr>
        <p:spPr>
          <a:xfrm>
            <a:off x="3887391" y="740568"/>
            <a:ext cx="4629150" cy="365521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750"/>
              </a:spcBef>
              <a:buClr>
                <a:schemeClr val="dk1"/>
              </a:buClr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2900" marR="0" lvl="1" indent="0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800" marR="0" lvl="2" indent="0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28700" marR="0" lvl="3" indent="0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71600" marR="0" lvl="4" indent="0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714500" marR="0" lvl="5" indent="0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057400" marR="0" lvl="6" indent="0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00300" marR="0" lvl="7" indent="0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200" marR="0" lvl="8" indent="0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Shape 68"/>
          <p:cNvSpPr txBox="1">
            <a:spLocks noGrp="1"/>
          </p:cNvSpPr>
          <p:nvPr>
            <p:ph type="body" idx="1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750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2900" marR="0" lvl="1" indent="0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0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800" marR="0" lvl="2" indent="0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28700" marR="0" lvl="3" indent="0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7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71600" marR="0" lvl="4" indent="0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7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714500" marR="0" lvl="5" indent="0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7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057400" marR="0" lvl="6" indent="0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7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00300" marR="0" lvl="7" indent="0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7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200" marR="0" lvl="8" indent="0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7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9" name="Shape 69"/>
          <p:cNvSpPr txBox="1">
            <a:spLocks noGrp="1"/>
          </p:cNvSpPr>
          <p:nvPr>
            <p:ph type="dt" idx="10"/>
          </p:nvPr>
        </p:nvSpPr>
        <p:spPr>
          <a:xfrm>
            <a:off x="628650" y="4767262"/>
            <a:ext cx="2057400" cy="27384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0" name="Shape 70"/>
          <p:cNvSpPr txBox="1">
            <a:spLocks noGrp="1"/>
          </p:cNvSpPr>
          <p:nvPr>
            <p:ph type="ftr" idx="11"/>
          </p:nvPr>
        </p:nvSpPr>
        <p:spPr>
          <a:xfrm>
            <a:off x="3028950" y="4767262"/>
            <a:ext cx="3086099" cy="27384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" name="Shape 71"/>
          <p:cNvSpPr txBox="1">
            <a:spLocks noGrp="1"/>
          </p:cNvSpPr>
          <p:nvPr>
            <p:ph type="sldNum" idx="12"/>
          </p:nvPr>
        </p:nvSpPr>
        <p:spPr>
          <a:xfrm>
            <a:off x="6457950" y="4767262"/>
            <a:ext cx="2057400" cy="27384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Clr>
                <a:schemeClr val="lt2"/>
              </a:buClr>
              <a:buSzPct val="25000"/>
              <a:buFont typeface="Roboto"/>
              <a:buNone/>
            </a:pPr>
            <a:fld id="{00000000-1234-1234-1234-123412341234}" type="slidenum">
              <a:rPr lang="en-GB" sz="10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 lang="en-GB" sz="1000" b="0" i="0" u="none" strike="noStrike" cap="none"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Title and Vertical 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Shape 73"/>
          <p:cNvSpPr txBox="1">
            <a:spLocks noGrp="1"/>
          </p:cNvSpPr>
          <p:nvPr>
            <p:ph type="title"/>
          </p:nvPr>
        </p:nvSpPr>
        <p:spPr>
          <a:xfrm>
            <a:off x="628650" y="273843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74" name="Shape 74"/>
          <p:cNvSpPr txBox="1">
            <a:spLocks noGrp="1"/>
          </p:cNvSpPr>
          <p:nvPr>
            <p:ph type="body" idx="1"/>
          </p:nvPr>
        </p:nvSpPr>
        <p:spPr>
          <a:xfrm rot="5400000">
            <a:off x="2940247" y="-942378"/>
            <a:ext cx="3263504" cy="7886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171450" marR="0" lvl="0" indent="-38100" algn="l" rtl="0">
              <a:lnSpc>
                <a:spcPct val="90000"/>
              </a:lnSpc>
              <a:spcBef>
                <a:spcPts val="750"/>
              </a:spcBef>
              <a:buClr>
                <a:schemeClr val="dk1"/>
              </a:buClr>
              <a:buSzPct val="1000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514350" marR="0" lvl="1" indent="-57150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857250" marR="0" lvl="2" indent="-76200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200150" marR="0" lvl="3" indent="-85725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96428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543050" marR="0" lvl="4" indent="-85725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96428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885950" marR="0" lvl="5" indent="-85725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96428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228850" marR="0" lvl="6" indent="-85725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96428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571750" marR="0" lvl="7" indent="-85725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96428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914650" marR="0" lvl="8" indent="-85725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96428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5" name="Shape 75"/>
          <p:cNvSpPr txBox="1">
            <a:spLocks noGrp="1"/>
          </p:cNvSpPr>
          <p:nvPr>
            <p:ph type="dt" idx="10"/>
          </p:nvPr>
        </p:nvSpPr>
        <p:spPr>
          <a:xfrm>
            <a:off x="628650" y="4767262"/>
            <a:ext cx="2057400" cy="27384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6" name="Shape 76"/>
          <p:cNvSpPr txBox="1">
            <a:spLocks noGrp="1"/>
          </p:cNvSpPr>
          <p:nvPr>
            <p:ph type="ftr" idx="11"/>
          </p:nvPr>
        </p:nvSpPr>
        <p:spPr>
          <a:xfrm>
            <a:off x="3028950" y="4767262"/>
            <a:ext cx="3086099" cy="27384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7" name="Shape 77"/>
          <p:cNvSpPr txBox="1">
            <a:spLocks noGrp="1"/>
          </p:cNvSpPr>
          <p:nvPr>
            <p:ph type="sldNum" idx="12"/>
          </p:nvPr>
        </p:nvSpPr>
        <p:spPr>
          <a:xfrm>
            <a:off x="6457950" y="4767262"/>
            <a:ext cx="2057400" cy="27384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Clr>
                <a:schemeClr val="lt2"/>
              </a:buClr>
              <a:buSzPct val="25000"/>
              <a:buFont typeface="Roboto"/>
              <a:buNone/>
            </a:pPr>
            <a:fld id="{00000000-1234-1234-1234-123412341234}" type="slidenum">
              <a:rPr lang="en-GB" sz="10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 lang="en-GB" sz="1000" b="0" i="0" u="none" strike="noStrike" cap="none"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Vertical Title and 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hape 79"/>
          <p:cNvSpPr txBox="1">
            <a:spLocks noGrp="1"/>
          </p:cNvSpPr>
          <p:nvPr>
            <p:ph type="title"/>
          </p:nvPr>
        </p:nvSpPr>
        <p:spPr>
          <a:xfrm rot="5400000">
            <a:off x="5350072" y="1467445"/>
            <a:ext cx="4358878" cy="197167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80" name="Shape 80"/>
          <p:cNvSpPr txBox="1">
            <a:spLocks noGrp="1"/>
          </p:cNvSpPr>
          <p:nvPr>
            <p:ph type="body" idx="1"/>
          </p:nvPr>
        </p:nvSpPr>
        <p:spPr>
          <a:xfrm rot="5400000">
            <a:off x="1349572" y="-447079"/>
            <a:ext cx="4358878" cy="58007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171450" marR="0" lvl="0" indent="-38100" algn="l" rtl="0">
              <a:lnSpc>
                <a:spcPct val="90000"/>
              </a:lnSpc>
              <a:spcBef>
                <a:spcPts val="750"/>
              </a:spcBef>
              <a:buClr>
                <a:schemeClr val="dk1"/>
              </a:buClr>
              <a:buSzPct val="1000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514350" marR="0" lvl="1" indent="-57150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857250" marR="0" lvl="2" indent="-76200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200150" marR="0" lvl="3" indent="-85725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96428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543050" marR="0" lvl="4" indent="-85725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96428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885950" marR="0" lvl="5" indent="-85725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96428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228850" marR="0" lvl="6" indent="-85725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96428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571750" marR="0" lvl="7" indent="-85725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96428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914650" marR="0" lvl="8" indent="-85725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96428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1" name="Shape 81"/>
          <p:cNvSpPr txBox="1">
            <a:spLocks noGrp="1"/>
          </p:cNvSpPr>
          <p:nvPr>
            <p:ph type="dt" idx="10"/>
          </p:nvPr>
        </p:nvSpPr>
        <p:spPr>
          <a:xfrm>
            <a:off x="628650" y="4767262"/>
            <a:ext cx="2057400" cy="27384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2" name="Shape 82"/>
          <p:cNvSpPr txBox="1">
            <a:spLocks noGrp="1"/>
          </p:cNvSpPr>
          <p:nvPr>
            <p:ph type="ftr" idx="11"/>
          </p:nvPr>
        </p:nvSpPr>
        <p:spPr>
          <a:xfrm>
            <a:off x="3028950" y="4767262"/>
            <a:ext cx="3086099" cy="27384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3" name="Shape 83"/>
          <p:cNvSpPr txBox="1">
            <a:spLocks noGrp="1"/>
          </p:cNvSpPr>
          <p:nvPr>
            <p:ph type="sldNum" idx="12"/>
          </p:nvPr>
        </p:nvSpPr>
        <p:spPr>
          <a:xfrm>
            <a:off x="6457950" y="4767262"/>
            <a:ext cx="2057400" cy="27384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Clr>
                <a:schemeClr val="lt2"/>
              </a:buClr>
              <a:buSzPct val="25000"/>
              <a:buFont typeface="Roboto"/>
              <a:buNone/>
            </a:pPr>
            <a:fld id="{00000000-1234-1234-1234-123412341234}" type="slidenum">
              <a:rPr lang="en-GB" sz="10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 lang="en-GB" sz="1000" b="0" i="0" u="none" strike="noStrike" cap="none"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 txBox="1">
            <a:spLocks noGrp="1"/>
          </p:cNvSpPr>
          <p:nvPr>
            <p:ph type="title"/>
          </p:nvPr>
        </p:nvSpPr>
        <p:spPr>
          <a:xfrm>
            <a:off x="628650" y="273843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171450" marR="0" lvl="0" indent="-38100" algn="l" rtl="0">
              <a:lnSpc>
                <a:spcPct val="90000"/>
              </a:lnSpc>
              <a:spcBef>
                <a:spcPts val="750"/>
              </a:spcBef>
              <a:buClr>
                <a:schemeClr val="dk1"/>
              </a:buClr>
              <a:buSzPct val="1000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514350" marR="0" lvl="1" indent="-57150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857250" marR="0" lvl="2" indent="-76200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200150" marR="0" lvl="3" indent="-85725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96428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543050" marR="0" lvl="4" indent="-85725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96428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885950" marR="0" lvl="5" indent="-85725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96428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228850" marR="0" lvl="6" indent="-85725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96428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571750" marR="0" lvl="7" indent="-85725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96428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914650" marR="0" lvl="8" indent="-85725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96428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dt" idx="10"/>
          </p:nvPr>
        </p:nvSpPr>
        <p:spPr>
          <a:xfrm>
            <a:off x="628650" y="4767262"/>
            <a:ext cx="2057400" cy="27384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" name="Shape 21"/>
          <p:cNvSpPr txBox="1">
            <a:spLocks noGrp="1"/>
          </p:cNvSpPr>
          <p:nvPr>
            <p:ph type="ftr" idx="11"/>
          </p:nvPr>
        </p:nvSpPr>
        <p:spPr>
          <a:xfrm>
            <a:off x="3028950" y="4767262"/>
            <a:ext cx="3086099" cy="27384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sldNum" idx="12"/>
          </p:nvPr>
        </p:nvSpPr>
        <p:spPr>
          <a:xfrm>
            <a:off x="6457950" y="4767262"/>
            <a:ext cx="2057400" cy="27384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Clr>
                <a:schemeClr val="lt2"/>
              </a:buClr>
              <a:buSzPct val="25000"/>
              <a:buFont typeface="Roboto"/>
              <a:buNone/>
            </a:pPr>
            <a:fld id="{00000000-1234-1234-1234-123412341234}" type="slidenum">
              <a:rPr lang="en-GB" sz="10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 lang="en-GB" sz="1000" b="0" i="0" u="none" strike="noStrike" cap="none"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24"/>
          <p:cNvSpPr txBox="1">
            <a:spLocks noGrp="1"/>
          </p:cNvSpPr>
          <p:nvPr>
            <p:ph type="title"/>
          </p:nvPr>
        </p:nvSpPr>
        <p:spPr>
          <a:xfrm>
            <a:off x="471900" y="738725"/>
            <a:ext cx="8222100" cy="7676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25" name="Shape 25"/>
          <p:cNvSpPr txBox="1">
            <a:spLocks noGrp="1"/>
          </p:cNvSpPr>
          <p:nvPr>
            <p:ph type="body" idx="1"/>
          </p:nvPr>
        </p:nvSpPr>
        <p:spPr>
          <a:xfrm>
            <a:off x="471900" y="1919075"/>
            <a:ext cx="8222100" cy="2710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171450" marR="0" lvl="0" indent="-3810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514350" marR="0" lvl="1" indent="-5715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857250" marR="0" lvl="2" indent="-7620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200150" marR="0" lvl="3" indent="-85725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96428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543050" marR="0" lvl="4" indent="-85725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96428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885950" marR="0" lvl="5" indent="-85725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96428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228850" marR="0" lvl="6" indent="-85725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96428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571750" marR="0" lvl="7" indent="-85725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96428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914650" marR="0" lvl="8" indent="-85725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96428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6" name="Shape 26"/>
          <p:cNvSpPr txBox="1">
            <a:spLocks noGrp="1"/>
          </p:cNvSpPr>
          <p:nvPr>
            <p:ph type="sldNum" idx="12"/>
          </p:nvPr>
        </p:nvSpPr>
        <p:spPr>
          <a:xfrm>
            <a:off x="8523540" y="4695623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Clr>
                <a:srgbClr val="888888"/>
              </a:buClr>
              <a:buSzPct val="25000"/>
              <a:buFont typeface="Calibri"/>
              <a:buNone/>
            </a:pPr>
            <a:fld id="{00000000-1234-1234-1234-123412341234}" type="slidenum">
              <a:rPr lang="en-GB"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GB" sz="9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hape 28"/>
          <p:cNvSpPr txBox="1">
            <a:spLocks noGrp="1"/>
          </p:cNvSpPr>
          <p:nvPr>
            <p:ph type="title"/>
          </p:nvPr>
        </p:nvSpPr>
        <p:spPr>
          <a:xfrm>
            <a:off x="623887" y="1282304"/>
            <a:ext cx="7886700" cy="213955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sz="4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29" name="Shape 29"/>
          <p:cNvSpPr txBox="1">
            <a:spLocks noGrp="1"/>
          </p:cNvSpPr>
          <p:nvPr>
            <p:ph type="body" idx="1"/>
          </p:nvPr>
        </p:nvSpPr>
        <p:spPr>
          <a:xfrm>
            <a:off x="623887" y="3442098"/>
            <a:ext cx="7886700" cy="112514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750"/>
              </a:spcBef>
              <a:buClr>
                <a:srgbClr val="888888"/>
              </a:buClr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2900" marR="0" lvl="1" indent="0" algn="l" rtl="0">
              <a:lnSpc>
                <a:spcPct val="90000"/>
              </a:lnSpc>
              <a:spcBef>
                <a:spcPts val="375"/>
              </a:spcBef>
              <a:buClr>
                <a:srgbClr val="888888"/>
              </a:buClr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800" marR="0" lvl="2" indent="0" algn="l" rtl="0">
              <a:lnSpc>
                <a:spcPct val="90000"/>
              </a:lnSpc>
              <a:spcBef>
                <a:spcPts val="375"/>
              </a:spcBef>
              <a:buClr>
                <a:srgbClr val="888888"/>
              </a:buClr>
              <a:buFont typeface="Arial"/>
              <a:buNone/>
              <a:defRPr sz="135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28700" marR="0" lvl="3" indent="0" algn="l" rtl="0">
              <a:lnSpc>
                <a:spcPct val="90000"/>
              </a:lnSpc>
              <a:spcBef>
                <a:spcPts val="375"/>
              </a:spcBef>
              <a:buClr>
                <a:srgbClr val="888888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71600" marR="0" lvl="4" indent="0" algn="l" rtl="0">
              <a:lnSpc>
                <a:spcPct val="90000"/>
              </a:lnSpc>
              <a:spcBef>
                <a:spcPts val="375"/>
              </a:spcBef>
              <a:buClr>
                <a:srgbClr val="888888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714500" marR="0" lvl="5" indent="0" algn="l" rtl="0">
              <a:lnSpc>
                <a:spcPct val="90000"/>
              </a:lnSpc>
              <a:spcBef>
                <a:spcPts val="375"/>
              </a:spcBef>
              <a:buClr>
                <a:srgbClr val="888888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057400" marR="0" lvl="6" indent="0" algn="l" rtl="0">
              <a:lnSpc>
                <a:spcPct val="90000"/>
              </a:lnSpc>
              <a:spcBef>
                <a:spcPts val="375"/>
              </a:spcBef>
              <a:buClr>
                <a:srgbClr val="888888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00300" marR="0" lvl="7" indent="0" algn="l" rtl="0">
              <a:lnSpc>
                <a:spcPct val="90000"/>
              </a:lnSpc>
              <a:spcBef>
                <a:spcPts val="375"/>
              </a:spcBef>
              <a:buClr>
                <a:srgbClr val="888888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200" marR="0" lvl="8" indent="0" algn="l" rtl="0">
              <a:lnSpc>
                <a:spcPct val="90000"/>
              </a:lnSpc>
              <a:spcBef>
                <a:spcPts val="375"/>
              </a:spcBef>
              <a:buClr>
                <a:srgbClr val="888888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dt" idx="10"/>
          </p:nvPr>
        </p:nvSpPr>
        <p:spPr>
          <a:xfrm>
            <a:off x="628650" y="4767262"/>
            <a:ext cx="2057400" cy="27384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ftr" idx="11"/>
          </p:nvPr>
        </p:nvSpPr>
        <p:spPr>
          <a:xfrm>
            <a:off x="3028950" y="4767262"/>
            <a:ext cx="3086099" cy="27384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2" name="Shape 32"/>
          <p:cNvSpPr txBox="1">
            <a:spLocks noGrp="1"/>
          </p:cNvSpPr>
          <p:nvPr>
            <p:ph type="sldNum" idx="12"/>
          </p:nvPr>
        </p:nvSpPr>
        <p:spPr>
          <a:xfrm>
            <a:off x="6457950" y="4767262"/>
            <a:ext cx="2057400" cy="27384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Clr>
                <a:schemeClr val="lt2"/>
              </a:buClr>
              <a:buSzPct val="25000"/>
              <a:buFont typeface="Roboto"/>
              <a:buNone/>
            </a:pPr>
            <a:fld id="{00000000-1234-1234-1234-123412341234}" type="slidenum">
              <a:rPr lang="en-GB" sz="10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 lang="en-GB" sz="1000" b="0" i="0" u="none" strike="noStrike" cap="none"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Shape 34"/>
          <p:cNvSpPr txBox="1">
            <a:spLocks noGrp="1"/>
          </p:cNvSpPr>
          <p:nvPr>
            <p:ph type="title"/>
          </p:nvPr>
        </p:nvSpPr>
        <p:spPr>
          <a:xfrm>
            <a:off x="628650" y="273843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171450" marR="0" lvl="0" indent="-38100" algn="l" rtl="0">
              <a:lnSpc>
                <a:spcPct val="90000"/>
              </a:lnSpc>
              <a:spcBef>
                <a:spcPts val="750"/>
              </a:spcBef>
              <a:buClr>
                <a:schemeClr val="dk1"/>
              </a:buClr>
              <a:buSzPct val="1000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514350" marR="0" lvl="1" indent="-57150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857250" marR="0" lvl="2" indent="-76200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200150" marR="0" lvl="3" indent="-85725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96428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543050" marR="0" lvl="4" indent="-85725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96428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885950" marR="0" lvl="5" indent="-85725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96428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228850" marR="0" lvl="6" indent="-85725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96428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571750" marR="0" lvl="7" indent="-85725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96428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914650" marR="0" lvl="8" indent="-85725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96428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6" name="Shape 36"/>
          <p:cNvSpPr txBox="1">
            <a:spLocks noGrp="1"/>
          </p:cNvSpPr>
          <p:nvPr>
            <p:ph type="body" idx="2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171450" marR="0" lvl="0" indent="-38100" algn="l" rtl="0">
              <a:lnSpc>
                <a:spcPct val="90000"/>
              </a:lnSpc>
              <a:spcBef>
                <a:spcPts val="750"/>
              </a:spcBef>
              <a:buClr>
                <a:schemeClr val="dk1"/>
              </a:buClr>
              <a:buSzPct val="1000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514350" marR="0" lvl="1" indent="-57150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857250" marR="0" lvl="2" indent="-76200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200150" marR="0" lvl="3" indent="-85725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96428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543050" marR="0" lvl="4" indent="-85725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96428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885950" marR="0" lvl="5" indent="-85725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96428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228850" marR="0" lvl="6" indent="-85725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96428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571750" marR="0" lvl="7" indent="-85725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96428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914650" marR="0" lvl="8" indent="-85725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96428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dt" idx="10"/>
          </p:nvPr>
        </p:nvSpPr>
        <p:spPr>
          <a:xfrm>
            <a:off x="628650" y="4767262"/>
            <a:ext cx="2057400" cy="27384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ftr" idx="11"/>
          </p:nvPr>
        </p:nvSpPr>
        <p:spPr>
          <a:xfrm>
            <a:off x="3028950" y="4767262"/>
            <a:ext cx="3086099" cy="27384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sldNum" idx="12"/>
          </p:nvPr>
        </p:nvSpPr>
        <p:spPr>
          <a:xfrm>
            <a:off x="6457950" y="4767262"/>
            <a:ext cx="2057400" cy="27384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Clr>
                <a:schemeClr val="lt2"/>
              </a:buClr>
              <a:buSzPct val="25000"/>
              <a:buFont typeface="Roboto"/>
              <a:buNone/>
            </a:pPr>
            <a:fld id="{00000000-1234-1234-1234-123412341234}" type="slidenum">
              <a:rPr lang="en-GB" sz="10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 lang="en-GB" sz="1000" b="0" i="0" u="none" strike="noStrike" cap="none"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hape 41"/>
          <p:cNvSpPr txBox="1">
            <a:spLocks noGrp="1"/>
          </p:cNvSpPr>
          <p:nvPr>
            <p:ph type="title"/>
          </p:nvPr>
        </p:nvSpPr>
        <p:spPr>
          <a:xfrm>
            <a:off x="629841" y="273843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42" name="Shape 42"/>
          <p:cNvSpPr txBox="1">
            <a:spLocks noGrp="1"/>
          </p:cNvSpPr>
          <p:nvPr>
            <p:ph type="body" idx="1"/>
          </p:nvPr>
        </p:nvSpPr>
        <p:spPr>
          <a:xfrm>
            <a:off x="629841" y="1260871"/>
            <a:ext cx="3868340" cy="61793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90000"/>
              </a:lnSpc>
              <a:spcBef>
                <a:spcPts val="750"/>
              </a:spcBef>
              <a:buClr>
                <a:schemeClr val="dk1"/>
              </a:buClr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2900" marR="0" lvl="1" indent="0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5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800" marR="0" lvl="2" indent="0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35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28700" marR="0" lvl="3" indent="0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71600" marR="0" lvl="4" indent="0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714500" marR="0" lvl="5" indent="0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057400" marR="0" lvl="6" indent="0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00300" marR="0" lvl="7" indent="0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200" marR="0" lvl="8" indent="0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body" idx="2"/>
          </p:nvPr>
        </p:nvSpPr>
        <p:spPr>
          <a:xfrm>
            <a:off x="629841" y="1878806"/>
            <a:ext cx="3868340" cy="276344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171450" marR="0" lvl="0" indent="-38100" algn="l" rtl="0">
              <a:lnSpc>
                <a:spcPct val="90000"/>
              </a:lnSpc>
              <a:spcBef>
                <a:spcPts val="750"/>
              </a:spcBef>
              <a:buClr>
                <a:schemeClr val="dk1"/>
              </a:buClr>
              <a:buSzPct val="1000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514350" marR="0" lvl="1" indent="-57150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857250" marR="0" lvl="2" indent="-76200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200150" marR="0" lvl="3" indent="-85725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96428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543050" marR="0" lvl="4" indent="-85725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96428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885950" marR="0" lvl="5" indent="-85725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96428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228850" marR="0" lvl="6" indent="-85725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96428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571750" marR="0" lvl="7" indent="-85725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96428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914650" marR="0" lvl="8" indent="-85725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96428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4" name="Shape 44"/>
          <p:cNvSpPr txBox="1">
            <a:spLocks noGrp="1"/>
          </p:cNvSpPr>
          <p:nvPr>
            <p:ph type="body" idx="3"/>
          </p:nvPr>
        </p:nvSpPr>
        <p:spPr>
          <a:xfrm>
            <a:off x="4629150" y="1260871"/>
            <a:ext cx="3887390" cy="61793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90000"/>
              </a:lnSpc>
              <a:spcBef>
                <a:spcPts val="750"/>
              </a:spcBef>
              <a:buClr>
                <a:schemeClr val="dk1"/>
              </a:buClr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2900" marR="0" lvl="1" indent="0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5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800" marR="0" lvl="2" indent="0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35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28700" marR="0" lvl="3" indent="0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71600" marR="0" lvl="4" indent="0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714500" marR="0" lvl="5" indent="0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057400" marR="0" lvl="6" indent="0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00300" marR="0" lvl="7" indent="0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200" marR="0" lvl="8" indent="0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5" name="Shape 45"/>
          <p:cNvSpPr txBox="1">
            <a:spLocks noGrp="1"/>
          </p:cNvSpPr>
          <p:nvPr>
            <p:ph type="body" idx="4"/>
          </p:nvPr>
        </p:nvSpPr>
        <p:spPr>
          <a:xfrm>
            <a:off x="4629150" y="1878806"/>
            <a:ext cx="3887390" cy="276344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171450" marR="0" lvl="0" indent="-38100" algn="l" rtl="0">
              <a:lnSpc>
                <a:spcPct val="90000"/>
              </a:lnSpc>
              <a:spcBef>
                <a:spcPts val="750"/>
              </a:spcBef>
              <a:buClr>
                <a:schemeClr val="dk1"/>
              </a:buClr>
              <a:buSzPct val="1000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514350" marR="0" lvl="1" indent="-57150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857250" marR="0" lvl="2" indent="-76200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200150" marR="0" lvl="3" indent="-85725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96428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543050" marR="0" lvl="4" indent="-85725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96428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885950" marR="0" lvl="5" indent="-85725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96428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228850" marR="0" lvl="6" indent="-85725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96428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571750" marR="0" lvl="7" indent="-85725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96428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914650" marR="0" lvl="8" indent="-85725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96428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dt" idx="10"/>
          </p:nvPr>
        </p:nvSpPr>
        <p:spPr>
          <a:xfrm>
            <a:off x="628650" y="4767262"/>
            <a:ext cx="2057400" cy="27384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ftr" idx="11"/>
          </p:nvPr>
        </p:nvSpPr>
        <p:spPr>
          <a:xfrm>
            <a:off x="3028950" y="4767262"/>
            <a:ext cx="3086099" cy="27384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8" name="Shape 48"/>
          <p:cNvSpPr txBox="1">
            <a:spLocks noGrp="1"/>
          </p:cNvSpPr>
          <p:nvPr>
            <p:ph type="sldNum" idx="12"/>
          </p:nvPr>
        </p:nvSpPr>
        <p:spPr>
          <a:xfrm>
            <a:off x="6457950" y="4767262"/>
            <a:ext cx="2057400" cy="27384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Clr>
                <a:schemeClr val="lt2"/>
              </a:buClr>
              <a:buSzPct val="25000"/>
              <a:buFont typeface="Roboto"/>
              <a:buNone/>
            </a:pPr>
            <a:fld id="{00000000-1234-1234-1234-123412341234}" type="slidenum">
              <a:rPr lang="en-GB" sz="10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 lang="en-GB" sz="1000" b="0" i="0" u="none" strike="noStrike" cap="none"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Shape 50"/>
          <p:cNvSpPr txBox="1">
            <a:spLocks noGrp="1"/>
          </p:cNvSpPr>
          <p:nvPr>
            <p:ph type="title"/>
          </p:nvPr>
        </p:nvSpPr>
        <p:spPr>
          <a:xfrm>
            <a:off x="628650" y="273843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51" name="Shape 51"/>
          <p:cNvSpPr txBox="1">
            <a:spLocks noGrp="1"/>
          </p:cNvSpPr>
          <p:nvPr>
            <p:ph type="dt" idx="10"/>
          </p:nvPr>
        </p:nvSpPr>
        <p:spPr>
          <a:xfrm>
            <a:off x="628650" y="4767262"/>
            <a:ext cx="2057400" cy="27384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2" name="Shape 52"/>
          <p:cNvSpPr txBox="1">
            <a:spLocks noGrp="1"/>
          </p:cNvSpPr>
          <p:nvPr>
            <p:ph type="ftr" idx="11"/>
          </p:nvPr>
        </p:nvSpPr>
        <p:spPr>
          <a:xfrm>
            <a:off x="3028950" y="4767262"/>
            <a:ext cx="3086099" cy="27384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3" name="Shape 53"/>
          <p:cNvSpPr txBox="1">
            <a:spLocks noGrp="1"/>
          </p:cNvSpPr>
          <p:nvPr>
            <p:ph type="sldNum" idx="12"/>
          </p:nvPr>
        </p:nvSpPr>
        <p:spPr>
          <a:xfrm>
            <a:off x="6457950" y="4767262"/>
            <a:ext cx="2057400" cy="27384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Clr>
                <a:schemeClr val="lt2"/>
              </a:buClr>
              <a:buSzPct val="25000"/>
              <a:buFont typeface="Roboto"/>
              <a:buNone/>
            </a:pPr>
            <a:fld id="{00000000-1234-1234-1234-123412341234}" type="slidenum">
              <a:rPr lang="en-GB" sz="10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 lang="en-GB" sz="1000" b="0" i="0" u="none" strike="noStrike" cap="none"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hape 55"/>
          <p:cNvSpPr txBox="1">
            <a:spLocks noGrp="1"/>
          </p:cNvSpPr>
          <p:nvPr>
            <p:ph type="dt" idx="10"/>
          </p:nvPr>
        </p:nvSpPr>
        <p:spPr>
          <a:xfrm>
            <a:off x="628650" y="4767262"/>
            <a:ext cx="2057400" cy="27384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6" name="Shape 56"/>
          <p:cNvSpPr txBox="1">
            <a:spLocks noGrp="1"/>
          </p:cNvSpPr>
          <p:nvPr>
            <p:ph type="ftr" idx="11"/>
          </p:nvPr>
        </p:nvSpPr>
        <p:spPr>
          <a:xfrm>
            <a:off x="3028950" y="4767262"/>
            <a:ext cx="3086099" cy="27384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7" name="Shape 57"/>
          <p:cNvSpPr txBox="1">
            <a:spLocks noGrp="1"/>
          </p:cNvSpPr>
          <p:nvPr>
            <p:ph type="sldNum" idx="12"/>
          </p:nvPr>
        </p:nvSpPr>
        <p:spPr>
          <a:xfrm>
            <a:off x="6457950" y="4767262"/>
            <a:ext cx="2057400" cy="27384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Clr>
                <a:srgbClr val="888888"/>
              </a:buClr>
              <a:buSzPct val="25000"/>
              <a:buFont typeface="Calibri"/>
              <a:buNone/>
            </a:pPr>
            <a:fld id="{00000000-1234-1234-1234-123412341234}" type="slidenum">
              <a:rPr lang="en-GB"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GB" sz="9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60" name="Shape 60"/>
          <p:cNvSpPr txBox="1">
            <a:spLocks noGrp="1"/>
          </p:cNvSpPr>
          <p:nvPr>
            <p:ph type="body" idx="1"/>
          </p:nvPr>
        </p:nvSpPr>
        <p:spPr>
          <a:xfrm>
            <a:off x="3887391" y="740568"/>
            <a:ext cx="4629150" cy="365521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171450" marR="0" lvl="0" indent="-19050" algn="l" rtl="0">
              <a:lnSpc>
                <a:spcPct val="90000"/>
              </a:lnSpc>
              <a:spcBef>
                <a:spcPts val="75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514350" marR="0" lvl="1" indent="-38100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857250" marR="0" lvl="2" indent="-57150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200150" marR="0" lvl="3" indent="-76200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543050" marR="0" lvl="4" indent="-76200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885950" marR="0" lvl="5" indent="-76200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228850" marR="0" lvl="6" indent="-76200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571750" marR="0" lvl="7" indent="-76200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914650" marR="0" lvl="8" indent="-76200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1" name="Shape 61"/>
          <p:cNvSpPr txBox="1">
            <a:spLocks noGrp="1"/>
          </p:cNvSpPr>
          <p:nvPr>
            <p:ph type="body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750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2900" marR="0" lvl="1" indent="0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10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800" marR="0" lvl="2" indent="0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28700" marR="0" lvl="3" indent="0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7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71600" marR="0" lvl="4" indent="0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7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714500" marR="0" lvl="5" indent="0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7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057400" marR="0" lvl="6" indent="0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7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00300" marR="0" lvl="7" indent="0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7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200" marR="0" lvl="8" indent="0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sz="7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2" name="Shape 62"/>
          <p:cNvSpPr txBox="1">
            <a:spLocks noGrp="1"/>
          </p:cNvSpPr>
          <p:nvPr>
            <p:ph type="dt" idx="10"/>
          </p:nvPr>
        </p:nvSpPr>
        <p:spPr>
          <a:xfrm>
            <a:off x="628650" y="4767262"/>
            <a:ext cx="2057400" cy="27384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3" name="Shape 63"/>
          <p:cNvSpPr txBox="1">
            <a:spLocks noGrp="1"/>
          </p:cNvSpPr>
          <p:nvPr>
            <p:ph type="ftr" idx="11"/>
          </p:nvPr>
        </p:nvSpPr>
        <p:spPr>
          <a:xfrm>
            <a:off x="3028950" y="4767262"/>
            <a:ext cx="3086099" cy="27384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" name="Shape 64"/>
          <p:cNvSpPr txBox="1">
            <a:spLocks noGrp="1"/>
          </p:cNvSpPr>
          <p:nvPr>
            <p:ph type="sldNum" idx="12"/>
          </p:nvPr>
        </p:nvSpPr>
        <p:spPr>
          <a:xfrm>
            <a:off x="6457950" y="4767262"/>
            <a:ext cx="2057400" cy="27384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Clr>
                <a:schemeClr val="lt2"/>
              </a:buClr>
              <a:buSzPct val="25000"/>
              <a:buFont typeface="Roboto"/>
              <a:buNone/>
            </a:pPr>
            <a:fld id="{00000000-1234-1234-1234-123412341234}" type="slidenum">
              <a:rPr lang="en-GB" sz="10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 lang="en-GB" sz="1000" b="0" i="0" u="none" strike="noStrike" cap="none"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0D5F0"/>
            </a:gs>
            <a:gs pos="100000">
              <a:srgbClr val="939DDC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628650" y="273843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171450" marR="0" lvl="0" indent="-38100" algn="l" rtl="0">
              <a:lnSpc>
                <a:spcPct val="90000"/>
              </a:lnSpc>
              <a:spcBef>
                <a:spcPts val="750"/>
              </a:spcBef>
              <a:buClr>
                <a:schemeClr val="dk1"/>
              </a:buClr>
              <a:buSzPct val="1000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514350" marR="0" lvl="1" indent="-57150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857250" marR="0" lvl="2" indent="-76200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200150" marR="0" lvl="3" indent="-85725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96428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543050" marR="0" lvl="4" indent="-85725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96428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885950" marR="0" lvl="5" indent="-85725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96428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228850" marR="0" lvl="6" indent="-85725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96428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571750" marR="0" lvl="7" indent="-85725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96428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914650" marR="0" lvl="8" indent="-85725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96428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dt" idx="10"/>
          </p:nvPr>
        </p:nvSpPr>
        <p:spPr>
          <a:xfrm>
            <a:off x="628650" y="4767262"/>
            <a:ext cx="2057400" cy="27384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Shape 9"/>
          <p:cNvSpPr txBox="1">
            <a:spLocks noGrp="1"/>
          </p:cNvSpPr>
          <p:nvPr>
            <p:ph type="ftr" idx="11"/>
          </p:nvPr>
        </p:nvSpPr>
        <p:spPr>
          <a:xfrm>
            <a:off x="3028950" y="4767262"/>
            <a:ext cx="3086099" cy="27384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Shape 10"/>
          <p:cNvSpPr txBox="1">
            <a:spLocks noGrp="1"/>
          </p:cNvSpPr>
          <p:nvPr>
            <p:ph type="sldNum" idx="12"/>
          </p:nvPr>
        </p:nvSpPr>
        <p:spPr>
          <a:xfrm>
            <a:off x="6457950" y="4767262"/>
            <a:ext cx="2057400" cy="27384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Clr>
                <a:schemeClr val="lt2"/>
              </a:buClr>
              <a:buSzPct val="25000"/>
              <a:buFont typeface="Roboto"/>
              <a:buNone/>
            </a:pPr>
            <a:fld id="{00000000-1234-1234-1234-123412341234}" type="slidenum">
              <a:rPr lang="en-GB" sz="10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 lang="en-GB" sz="1000" b="0" i="0" u="none" strike="noStrike" cap="none"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blog.aikidojournal.com/media/cheetah-running.jpg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5" Type="http://schemas.openxmlformats.org/officeDocument/2006/relationships/hyperlink" Target="http://www.icone-png.com/png/51/51441.png" TargetMode="External"/><Relationship Id="rId4" Type="http://schemas.openxmlformats.org/officeDocument/2006/relationships/hyperlink" Target="https://gambaru.de/blog/wp-content/uploads/2011/01/20110120_KolibriOS_apps_1024x7681.png" TargetMode="Externa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hyperlink" Target="https://flatassembler.net/" TargetMode="External"/><Relationship Id="rId3" Type="http://schemas.openxmlformats.org/officeDocument/2006/relationships/hyperlink" Target="https://en.wikipedia.org/wiki/Monolithic_kernel" TargetMode="External"/><Relationship Id="rId7" Type="http://schemas.openxmlformats.org/officeDocument/2006/relationships/hyperlink" Target="https://translate.google.com/translate?sl=auto&amp;tl=en&amp;js=y&amp;prev=_t&amp;hl=ru&amp;ie=UTF-8&amp;u=http://board.kolibrios.org/viewtopic.php?f%3D35%26t%3D1179&amp;edit-text=&amp;act=url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staff.washington.edu/dittrich/misc/fatgen103.pdf" TargetMode="External"/><Relationship Id="rId5" Type="http://schemas.openxmlformats.org/officeDocument/2006/relationships/hyperlink" Target="https://en.wikipedia.org/wiki/Kernel_(operating_system)" TargetMode="External"/><Relationship Id="rId4" Type="http://schemas.openxmlformats.org/officeDocument/2006/relationships/hyperlink" Target="https://en.wikipedia.org/wiki/Preemption_(computing)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Shape 8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30629" y="-1694907"/>
            <a:ext cx="9274500" cy="6956100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Shape 89"/>
          <p:cNvSpPr/>
          <p:nvPr/>
        </p:nvSpPr>
        <p:spPr>
          <a:xfrm>
            <a:off x="244675" y="3072809"/>
            <a:ext cx="3321300" cy="207064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buSzPct val="25000"/>
              <a:buNone/>
            </a:pPr>
            <a:r>
              <a:rPr lang="en-GB" sz="2400" b="1" i="1" u="none" strike="noStrike" cap="none" dirty="0">
                <a:solidFill>
                  <a:srgbClr val="939FDB"/>
                </a:solidFill>
                <a:latin typeface="Georgia"/>
                <a:ea typeface="Georgia"/>
                <a:cs typeface="Georgia"/>
                <a:sym typeface="Georgia"/>
              </a:rPr>
              <a:t>N-1</a:t>
            </a: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buSzPct val="25000"/>
              <a:buNone/>
            </a:pPr>
            <a:r>
              <a:rPr lang="en-GB" sz="1800" i="1" u="none" strike="noStrike" cap="none" dirty="0">
                <a:solidFill>
                  <a:srgbClr val="939FDB"/>
                </a:solidFill>
                <a:latin typeface="Georgia"/>
                <a:ea typeface="Georgia"/>
                <a:cs typeface="Georgia"/>
                <a:sym typeface="Georgia"/>
              </a:rPr>
              <a:t>Povilas Kubilius - </a:t>
            </a:r>
            <a:r>
              <a:rPr lang="en-GB" sz="1800" i="1" dirty="0">
                <a:solidFill>
                  <a:srgbClr val="939FDB"/>
                </a:solidFill>
                <a:latin typeface="Georgia"/>
                <a:ea typeface="Georgia"/>
                <a:cs typeface="Georgia"/>
                <a:sym typeface="Georgia"/>
              </a:rPr>
              <a:t>C</a:t>
            </a:r>
            <a:r>
              <a:rPr lang="en-GB" sz="1800" i="1" u="none" strike="noStrike" cap="none" dirty="0">
                <a:solidFill>
                  <a:srgbClr val="939FDB"/>
                </a:solidFill>
                <a:latin typeface="Georgia"/>
                <a:ea typeface="Georgia"/>
                <a:cs typeface="Georgia"/>
                <a:sym typeface="Georgia"/>
              </a:rPr>
              <a:t>16370803</a:t>
            </a: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buSzPct val="25000"/>
              <a:buNone/>
            </a:pPr>
            <a:r>
              <a:rPr lang="en-GB" sz="1800" i="1" u="none" strike="noStrike" cap="none" dirty="0">
                <a:solidFill>
                  <a:srgbClr val="939FDB"/>
                </a:solidFill>
                <a:latin typeface="Georgia"/>
                <a:ea typeface="Georgia"/>
                <a:cs typeface="Georgia"/>
                <a:sym typeface="Georgia"/>
              </a:rPr>
              <a:t>Michael </a:t>
            </a:r>
            <a:r>
              <a:rPr lang="en-GB" sz="1800" i="1" u="none" strike="noStrike" cap="none" dirty="0" err="1">
                <a:solidFill>
                  <a:srgbClr val="939FDB"/>
                </a:solidFill>
                <a:latin typeface="Georgia"/>
                <a:ea typeface="Georgia"/>
                <a:cs typeface="Georgia"/>
                <a:sym typeface="Georgia"/>
              </a:rPr>
              <a:t>Lenghel</a:t>
            </a:r>
            <a:r>
              <a:rPr lang="en-GB" sz="1800" i="1" u="none" strike="noStrike" cap="none" dirty="0">
                <a:solidFill>
                  <a:srgbClr val="939FDB"/>
                </a:solidFill>
                <a:latin typeface="Georgia"/>
                <a:ea typeface="Georgia"/>
                <a:cs typeface="Georgia"/>
                <a:sym typeface="Georgia"/>
              </a:rPr>
              <a:t> - C16434974</a:t>
            </a: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buSzPct val="25000"/>
              <a:buNone/>
            </a:pPr>
            <a:r>
              <a:rPr lang="en-GB" sz="1800" i="1" u="none" strike="noStrike" cap="none" dirty="0">
                <a:solidFill>
                  <a:srgbClr val="939FDB"/>
                </a:solidFill>
                <a:latin typeface="Georgia"/>
                <a:ea typeface="Georgia"/>
                <a:cs typeface="Georgia"/>
                <a:sym typeface="Georgia"/>
              </a:rPr>
              <a:t>Aaron Sheehan - </a:t>
            </a:r>
            <a:r>
              <a:rPr lang="en-GB" sz="1800" i="1" dirty="0">
                <a:solidFill>
                  <a:srgbClr val="939FDB"/>
                </a:solidFill>
                <a:latin typeface="Georgia"/>
                <a:ea typeface="Georgia"/>
                <a:cs typeface="Georgia"/>
                <a:sym typeface="Georgia"/>
              </a:rPr>
              <a:t>C16356021</a:t>
            </a: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buSzPct val="25000"/>
              <a:buNone/>
            </a:pPr>
            <a:r>
              <a:rPr lang="en-GB" sz="1800" i="1" u="none" strike="noStrike" cap="none" dirty="0" err="1">
                <a:solidFill>
                  <a:srgbClr val="939FDB"/>
                </a:solidFill>
                <a:latin typeface="Georgia"/>
                <a:ea typeface="Georgia"/>
                <a:cs typeface="Georgia"/>
                <a:sym typeface="Georgia"/>
              </a:rPr>
              <a:t>Eamonn</a:t>
            </a:r>
            <a:r>
              <a:rPr lang="en-GB" sz="1800" i="1" u="none" strike="noStrike" cap="none" dirty="0">
                <a:solidFill>
                  <a:srgbClr val="939FDB"/>
                </a:solidFill>
                <a:latin typeface="Georgia"/>
                <a:ea typeface="Georgia"/>
                <a:cs typeface="Georgia"/>
                <a:sym typeface="Georgia"/>
              </a:rPr>
              <a:t> Keogh</a:t>
            </a:r>
            <a:r>
              <a:rPr lang="en-GB" sz="1800" i="1" dirty="0">
                <a:solidFill>
                  <a:srgbClr val="939FDB"/>
                </a:solidFill>
                <a:latin typeface="Georgia"/>
                <a:ea typeface="Georgia"/>
                <a:cs typeface="Georgia"/>
                <a:sym typeface="Georgia"/>
              </a:rPr>
              <a:t> - </a:t>
            </a:r>
            <a:r>
              <a:rPr lang="en-GB" sz="1800" i="1" u="none" strike="noStrike" cap="none" dirty="0">
                <a:solidFill>
                  <a:srgbClr val="939FDB"/>
                </a:solidFill>
                <a:latin typeface="Georgia"/>
                <a:ea typeface="Georgia"/>
                <a:cs typeface="Georgia"/>
                <a:sym typeface="Georgia"/>
              </a:rPr>
              <a:t>C16757629</a:t>
            </a: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buSzPct val="25000"/>
              <a:buNone/>
            </a:pPr>
            <a:r>
              <a:rPr lang="en-GB" sz="1800" i="1" dirty="0">
                <a:solidFill>
                  <a:srgbClr val="939FDB"/>
                </a:solidFill>
                <a:latin typeface="Georgia"/>
                <a:ea typeface="Georgia"/>
                <a:cs typeface="Georgia"/>
                <a:sym typeface="Georgia"/>
              </a:rPr>
              <a:t>Matthew Martin - C16435796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 txBox="1"/>
          <p:nvPr/>
        </p:nvSpPr>
        <p:spPr>
          <a:xfrm>
            <a:off x="0" y="1543050"/>
            <a:ext cx="4391700" cy="2380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457200" marR="0" lvl="0" indent="-381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Georgia"/>
              <a:buChar char="●"/>
            </a:pPr>
            <a:r>
              <a:rPr lang="en-GB" sz="2400" b="0" i="0" u="none" strike="noStrike" cap="none" dirty="0">
                <a:latin typeface="Georgia"/>
                <a:ea typeface="Georgia"/>
                <a:cs typeface="Georgia"/>
                <a:sym typeface="Georgia"/>
              </a:rPr>
              <a:t>€100 euro PC  = </a:t>
            </a:r>
            <a:r>
              <a:rPr lang="en-GB" sz="2400" dirty="0">
                <a:latin typeface="Georgia"/>
                <a:ea typeface="Georgia"/>
                <a:cs typeface="Georgia"/>
                <a:sym typeface="Georgia"/>
              </a:rPr>
              <a:t>few</a:t>
            </a:r>
            <a:r>
              <a:rPr lang="en-GB" sz="2400" b="0" i="0" u="none" strike="noStrike" cap="none" dirty="0">
                <a:latin typeface="Georgia"/>
                <a:ea typeface="Georgia"/>
                <a:cs typeface="Georgia"/>
                <a:sym typeface="Georgia"/>
              </a:rPr>
              <a:t> seconds boot time</a:t>
            </a:r>
          </a:p>
          <a:p>
            <a:pPr marL="457200" marR="0" lvl="0" indent="-381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Georgia"/>
              <a:buChar char="●"/>
            </a:pPr>
            <a:r>
              <a:rPr lang="en-GB" sz="2400" b="0" i="0" u="none" strike="noStrike" cap="none" dirty="0">
                <a:latin typeface="Georgia"/>
                <a:ea typeface="Georgia"/>
                <a:cs typeface="Georgia"/>
                <a:sym typeface="Georgia"/>
              </a:rPr>
              <a:t>Kernel = FASM assembly</a:t>
            </a:r>
          </a:p>
          <a:p>
            <a:pPr marL="457200" marR="0" lvl="0" indent="-381000" rtl="0">
              <a:lnSpc>
                <a:spcPct val="115000"/>
              </a:lnSpc>
              <a:spcBef>
                <a:spcPts val="0"/>
              </a:spcBef>
              <a:buSzPct val="100000"/>
              <a:buFont typeface="Georgia"/>
              <a:buChar char="●"/>
            </a:pPr>
            <a:r>
              <a:rPr lang="en-GB" sz="2400" b="0" i="0" u="none" strike="noStrike" cap="none" dirty="0">
                <a:latin typeface="Georgia"/>
                <a:ea typeface="Georgia"/>
                <a:cs typeface="Georgia"/>
                <a:sym typeface="Georgia"/>
              </a:rPr>
              <a:t>Fully open source</a:t>
            </a:r>
          </a:p>
        </p:txBody>
      </p:sp>
      <p:pic>
        <p:nvPicPr>
          <p:cNvPr id="149" name="Shape 1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83624" y="1635375"/>
            <a:ext cx="4469525" cy="2632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Shape 15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61900" y="0"/>
            <a:ext cx="3013450" cy="15474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Shape 1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30550" y="3637050"/>
            <a:ext cx="3013450" cy="1547449"/>
          </a:xfrm>
          <a:prstGeom prst="rect">
            <a:avLst/>
          </a:prstGeom>
          <a:noFill/>
          <a:ln>
            <a:noFill/>
          </a:ln>
        </p:spPr>
      </p:pic>
      <p:sp>
        <p:nvSpPr>
          <p:cNvPr id="156" name="Shape 156"/>
          <p:cNvSpPr txBox="1"/>
          <p:nvPr/>
        </p:nvSpPr>
        <p:spPr>
          <a:xfrm>
            <a:off x="1051725" y="1458850"/>
            <a:ext cx="7252800" cy="1699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-GB" sz="4800">
                <a:latin typeface="Georgia"/>
                <a:ea typeface="Georgia"/>
                <a:cs typeface="Georgia"/>
                <a:sym typeface="Georgia"/>
              </a:rPr>
              <a:t>KolibriOS is less than </a:t>
            </a:r>
          </a:p>
          <a:p>
            <a:pPr lvl="0" algn="ctr">
              <a:lnSpc>
                <a:spcPct val="115000"/>
              </a:lnSpc>
              <a:spcBef>
                <a:spcPts val="0"/>
              </a:spcBef>
              <a:buNone/>
            </a:pPr>
            <a:r>
              <a:rPr lang="en-GB" sz="4800">
                <a:latin typeface="Georgia"/>
                <a:ea typeface="Georgia"/>
                <a:cs typeface="Georgia"/>
                <a:sym typeface="Georgia"/>
              </a:rPr>
              <a:t>100 kilobytes!!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Shape 1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50050" y="3811474"/>
            <a:ext cx="2593950" cy="1332025"/>
          </a:xfrm>
          <a:prstGeom prst="rect">
            <a:avLst/>
          </a:prstGeom>
          <a:noFill/>
          <a:ln>
            <a:noFill/>
          </a:ln>
        </p:spPr>
      </p:pic>
      <p:sp>
        <p:nvSpPr>
          <p:cNvPr id="162" name="Shape 162"/>
          <p:cNvSpPr txBox="1">
            <a:spLocks noGrp="1"/>
          </p:cNvSpPr>
          <p:nvPr>
            <p:ph type="title"/>
          </p:nvPr>
        </p:nvSpPr>
        <p:spPr>
          <a:xfrm>
            <a:off x="10950" y="0"/>
            <a:ext cx="9144000" cy="7677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-GB"/>
              <a:t>Goes Size Matters?</a:t>
            </a:r>
          </a:p>
        </p:txBody>
      </p:sp>
      <p:sp>
        <p:nvSpPr>
          <p:cNvPr id="163" name="Shape 163"/>
          <p:cNvSpPr txBox="1">
            <a:spLocks noGrp="1"/>
          </p:cNvSpPr>
          <p:nvPr>
            <p:ph type="body" idx="1"/>
          </p:nvPr>
        </p:nvSpPr>
        <p:spPr>
          <a:xfrm>
            <a:off x="471900" y="1919075"/>
            <a:ext cx="8222100" cy="2710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pic>
        <p:nvPicPr>
          <p:cNvPr id="164" name="Shape 16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950" y="0"/>
            <a:ext cx="9133050" cy="56494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Shape 16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62349" y="3766424"/>
            <a:ext cx="2681649" cy="1377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Shape 17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03073" y="596224"/>
            <a:ext cx="4449774" cy="45472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Shape 17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31174" y="1900324"/>
            <a:ext cx="2681649" cy="2681649"/>
          </a:xfrm>
          <a:prstGeom prst="rect">
            <a:avLst/>
          </a:prstGeom>
          <a:noFill/>
          <a:ln>
            <a:noFill/>
          </a:ln>
        </p:spPr>
      </p:pic>
      <p:sp>
        <p:nvSpPr>
          <p:cNvPr id="172" name="Shape 172"/>
          <p:cNvSpPr txBox="1"/>
          <p:nvPr/>
        </p:nvSpPr>
        <p:spPr>
          <a:xfrm>
            <a:off x="0" y="364375"/>
            <a:ext cx="9144000" cy="786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>
              <a:lnSpc>
                <a:spcPct val="115000"/>
              </a:lnSpc>
              <a:spcBef>
                <a:spcPts val="0"/>
              </a:spcBef>
              <a:buNone/>
            </a:pPr>
            <a:r>
              <a:rPr lang="en-GB" sz="3600">
                <a:latin typeface="Georgia"/>
                <a:ea typeface="Georgia"/>
                <a:cs typeface="Georgia"/>
                <a:sym typeface="Georgia"/>
              </a:rPr>
              <a:t>KolibriOS stored on DNA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Shape 17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97449" y="1777024"/>
            <a:ext cx="4660523" cy="24468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Shape 17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50050" y="3811474"/>
            <a:ext cx="2593950" cy="1332025"/>
          </a:xfrm>
          <a:prstGeom prst="rect">
            <a:avLst/>
          </a:prstGeom>
          <a:noFill/>
          <a:ln>
            <a:noFill/>
          </a:ln>
        </p:spPr>
      </p:pic>
      <p:sp>
        <p:nvSpPr>
          <p:cNvPr id="179" name="Shape 179"/>
          <p:cNvSpPr txBox="1">
            <a:spLocks noGrp="1"/>
          </p:cNvSpPr>
          <p:nvPr>
            <p:ph type="body" idx="1"/>
          </p:nvPr>
        </p:nvSpPr>
        <p:spPr>
          <a:xfrm>
            <a:off x="557450" y="739425"/>
            <a:ext cx="8389200" cy="15399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0" lvl="0" indent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-GB" sz="3600" b="1">
                <a:latin typeface="Georgia"/>
                <a:ea typeface="Georgia"/>
                <a:cs typeface="Georgia"/>
                <a:sym typeface="Georgia"/>
              </a:rPr>
              <a:t>Monolithic -</a:t>
            </a:r>
            <a:r>
              <a:rPr lang="en-GB" sz="3600" i="1">
                <a:latin typeface="Georgia"/>
                <a:ea typeface="Georgia"/>
                <a:cs typeface="Georgia"/>
                <a:sym typeface="Georgia"/>
              </a:rPr>
              <a:t>“formed of a single large block of stone”</a:t>
            </a:r>
          </a:p>
        </p:txBody>
      </p:sp>
      <p:pic>
        <p:nvPicPr>
          <p:cNvPr id="180" name="Shape 180" descr="boulder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153341" y="3311954"/>
            <a:ext cx="1468419" cy="1101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Shape 185"/>
          <p:cNvSpPr txBox="1">
            <a:spLocks noGrp="1"/>
          </p:cNvSpPr>
          <p:nvPr>
            <p:ph type="title"/>
          </p:nvPr>
        </p:nvSpPr>
        <p:spPr>
          <a:xfrm>
            <a:off x="460950" y="308500"/>
            <a:ext cx="8222100" cy="7677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algn="ctr">
              <a:lnSpc>
                <a:spcPct val="115000"/>
              </a:lnSpc>
              <a:spcBef>
                <a:spcPts val="0"/>
              </a:spcBef>
              <a:buNone/>
            </a:pPr>
            <a:r>
              <a:rPr lang="en-GB" sz="3600">
                <a:latin typeface="Georgia"/>
                <a:ea typeface="Georgia"/>
                <a:cs typeface="Georgia"/>
                <a:sym typeface="Georgia"/>
              </a:rPr>
              <a:t>KolibriOS Kernel</a:t>
            </a:r>
          </a:p>
        </p:txBody>
      </p:sp>
      <p:sp>
        <p:nvSpPr>
          <p:cNvPr id="186" name="Shape 186"/>
          <p:cNvSpPr txBox="1">
            <a:spLocks noGrp="1"/>
          </p:cNvSpPr>
          <p:nvPr>
            <p:ph type="body" idx="1"/>
          </p:nvPr>
        </p:nvSpPr>
        <p:spPr>
          <a:xfrm>
            <a:off x="460950" y="1729800"/>
            <a:ext cx="8222100" cy="16839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-GB" sz="3000" i="1">
                <a:latin typeface="Georgia"/>
                <a:ea typeface="Georgia"/>
                <a:cs typeface="Georgia"/>
                <a:sym typeface="Georgia"/>
              </a:rPr>
              <a:t>A monolithic kernel runs all the operating system instructions in the same address space, for speed.</a:t>
            </a:r>
          </a:p>
          <a:p>
            <a:pPr marL="0" lvl="0" indent="0" rtl="0">
              <a:lnSpc>
                <a:spcPct val="115000"/>
              </a:lnSpc>
              <a:spcBef>
                <a:spcPts val="0"/>
              </a:spcBef>
              <a:buNone/>
            </a:pPr>
            <a:endParaRPr sz="3000">
              <a:latin typeface="Georgia"/>
              <a:ea typeface="Georgia"/>
              <a:cs typeface="Georgia"/>
              <a:sym typeface="Georgia"/>
            </a:endParaRPr>
          </a:p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" name="Shape 19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32825" y="4213449"/>
            <a:ext cx="1811175" cy="930049"/>
          </a:xfrm>
          <a:prstGeom prst="rect">
            <a:avLst/>
          </a:prstGeom>
          <a:noFill/>
          <a:ln>
            <a:noFill/>
          </a:ln>
        </p:spPr>
      </p:pic>
      <p:sp>
        <p:nvSpPr>
          <p:cNvPr id="192" name="Shape 192"/>
          <p:cNvSpPr txBox="1"/>
          <p:nvPr/>
        </p:nvSpPr>
        <p:spPr>
          <a:xfrm>
            <a:off x="312925" y="209600"/>
            <a:ext cx="4429800" cy="1256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-GB" sz="3600">
                <a:latin typeface="Georgia"/>
                <a:ea typeface="Georgia"/>
                <a:cs typeface="Georgia"/>
                <a:sym typeface="Georgia"/>
              </a:rPr>
              <a:t>Typical Operating </a:t>
            </a:r>
          </a:p>
          <a:p>
            <a:pPr lvl="0" algn="ctr">
              <a:spcBef>
                <a:spcPts val="0"/>
              </a:spcBef>
              <a:buNone/>
            </a:pPr>
            <a:r>
              <a:rPr lang="en-GB" sz="3600">
                <a:latin typeface="Georgia"/>
                <a:ea typeface="Georgia"/>
                <a:cs typeface="Georgia"/>
                <a:sym typeface="Georgia"/>
              </a:rPr>
              <a:t>System Architecture</a:t>
            </a:r>
          </a:p>
        </p:txBody>
      </p:sp>
      <p:sp>
        <p:nvSpPr>
          <p:cNvPr id="193" name="Shape 193"/>
          <p:cNvSpPr txBox="1"/>
          <p:nvPr/>
        </p:nvSpPr>
        <p:spPr>
          <a:xfrm>
            <a:off x="4714275" y="209600"/>
            <a:ext cx="4429800" cy="1534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Clr>
                <a:schemeClr val="dk1"/>
              </a:buClr>
              <a:buSzPct val="30555"/>
              <a:buFont typeface="Arial"/>
              <a:buNone/>
            </a:pPr>
            <a:r>
              <a:rPr lang="en-GB" sz="36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KolibriOS </a:t>
            </a:r>
          </a:p>
          <a:p>
            <a:pPr lvl="0" algn="ctr" rtl="0">
              <a:spcBef>
                <a:spcPts val="0"/>
              </a:spcBef>
              <a:buClr>
                <a:schemeClr val="dk1"/>
              </a:buClr>
              <a:buSzPct val="30555"/>
              <a:buFont typeface="Arial"/>
              <a:buNone/>
            </a:pPr>
            <a:r>
              <a:rPr lang="en-GB" sz="36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Architecture</a:t>
            </a:r>
          </a:p>
        </p:txBody>
      </p:sp>
      <p:pic>
        <p:nvPicPr>
          <p:cNvPr id="194" name="Shape 19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5675" y="1686425"/>
            <a:ext cx="4257900" cy="3114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Shape 19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853575" y="1239550"/>
            <a:ext cx="4610100" cy="3371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" name="Shape 20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50050" y="3811474"/>
            <a:ext cx="2593950" cy="1332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Shape 201" descr="Kernel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2962" y="152400"/>
            <a:ext cx="6098086" cy="4838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" name="Shape 20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50050" y="3811474"/>
            <a:ext cx="2593950" cy="1332025"/>
          </a:xfrm>
          <a:prstGeom prst="rect">
            <a:avLst/>
          </a:prstGeom>
          <a:noFill/>
          <a:ln>
            <a:noFill/>
          </a:ln>
        </p:spPr>
      </p:pic>
      <p:sp>
        <p:nvSpPr>
          <p:cNvPr id="207" name="Shape 207"/>
          <p:cNvSpPr txBox="1">
            <a:spLocks noGrp="1"/>
          </p:cNvSpPr>
          <p:nvPr>
            <p:ph type="title"/>
          </p:nvPr>
        </p:nvSpPr>
        <p:spPr>
          <a:xfrm>
            <a:off x="460950" y="278775"/>
            <a:ext cx="8222100" cy="7677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>
              <a:lnSpc>
                <a:spcPct val="115000"/>
              </a:lnSpc>
              <a:spcBef>
                <a:spcPts val="0"/>
              </a:spcBef>
              <a:buNone/>
            </a:pPr>
            <a:endParaRPr sz="3600">
              <a:latin typeface="Georgia"/>
              <a:ea typeface="Georgia"/>
              <a:cs typeface="Georgia"/>
              <a:sym typeface="Georgia"/>
            </a:endParaRPr>
          </a:p>
          <a:p>
            <a:pPr lvl="0" algn="ctr">
              <a:lnSpc>
                <a:spcPct val="115000"/>
              </a:lnSpc>
              <a:spcBef>
                <a:spcPts val="0"/>
              </a:spcBef>
              <a:buNone/>
            </a:pPr>
            <a:r>
              <a:rPr lang="en-GB" sz="3600">
                <a:latin typeface="Georgia"/>
                <a:ea typeface="Georgia"/>
                <a:cs typeface="Georgia"/>
                <a:sym typeface="Georgia"/>
              </a:rPr>
              <a:t>Monolithic Kernel</a:t>
            </a:r>
          </a:p>
        </p:txBody>
      </p:sp>
      <p:sp>
        <p:nvSpPr>
          <p:cNvPr id="208" name="Shape 208"/>
          <p:cNvSpPr txBox="1">
            <a:spLocks noGrp="1"/>
          </p:cNvSpPr>
          <p:nvPr>
            <p:ph type="body" idx="1"/>
          </p:nvPr>
        </p:nvSpPr>
        <p:spPr>
          <a:xfrm>
            <a:off x="460950" y="914000"/>
            <a:ext cx="8222100" cy="3047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0" lvl="0" indent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-GB" sz="2400">
                <a:latin typeface="Georgia"/>
                <a:ea typeface="Georgia"/>
                <a:cs typeface="Georgia"/>
                <a:sym typeface="Georgia"/>
              </a:rPr>
              <a:t>Consists of:</a:t>
            </a:r>
          </a:p>
          <a:p>
            <a:pPr marL="0" lvl="0" indent="0" rtl="0">
              <a:lnSpc>
                <a:spcPct val="115000"/>
              </a:lnSpc>
              <a:spcBef>
                <a:spcPts val="0"/>
              </a:spcBef>
              <a:buNone/>
            </a:pPr>
            <a:endParaRPr sz="2400">
              <a:latin typeface="Georgia"/>
              <a:ea typeface="Georgia"/>
              <a:cs typeface="Georgia"/>
              <a:sym typeface="Georgia"/>
            </a:endParaRPr>
          </a:p>
          <a:p>
            <a:pPr marL="457200" lvl="0" indent="-381000" rtl="0">
              <a:lnSpc>
                <a:spcPct val="115000"/>
              </a:lnSpc>
              <a:spcBef>
                <a:spcPts val="0"/>
              </a:spcBef>
              <a:buSzPct val="100000"/>
              <a:buFont typeface="Georgia"/>
            </a:pPr>
            <a:r>
              <a:rPr lang="en-GB" sz="2400">
                <a:latin typeface="Georgia"/>
                <a:ea typeface="Georgia"/>
                <a:cs typeface="Georgia"/>
                <a:sym typeface="Georgia"/>
              </a:rPr>
              <a:t>Device drivers</a:t>
            </a:r>
          </a:p>
          <a:p>
            <a:pPr marL="457200" lvl="0" indent="-381000" rtl="0">
              <a:lnSpc>
                <a:spcPct val="115000"/>
              </a:lnSpc>
              <a:spcBef>
                <a:spcPts val="0"/>
              </a:spcBef>
              <a:buSzPct val="100000"/>
              <a:buFont typeface="Georgia"/>
            </a:pPr>
            <a:r>
              <a:rPr lang="en-GB" sz="2400">
                <a:latin typeface="Georgia"/>
                <a:ea typeface="Georgia"/>
                <a:cs typeface="Georgia"/>
                <a:sym typeface="Georgia"/>
              </a:rPr>
              <a:t>File system</a:t>
            </a:r>
          </a:p>
          <a:p>
            <a:pPr marL="457200" lvl="0" indent="-381000" rtl="0">
              <a:lnSpc>
                <a:spcPct val="115000"/>
              </a:lnSpc>
              <a:spcBef>
                <a:spcPts val="0"/>
              </a:spcBef>
              <a:buSzPct val="100000"/>
              <a:buFont typeface="Georgia"/>
            </a:pPr>
            <a:r>
              <a:rPr lang="en-GB" sz="2400">
                <a:latin typeface="Georgia"/>
                <a:ea typeface="Georgia"/>
                <a:cs typeface="Georgia"/>
                <a:sym typeface="Georgia"/>
              </a:rPr>
              <a:t>Applications</a:t>
            </a:r>
          </a:p>
          <a:p>
            <a:pPr marL="457200" lvl="0" indent="-381000" rtl="0">
              <a:lnSpc>
                <a:spcPct val="115000"/>
              </a:lnSpc>
              <a:spcBef>
                <a:spcPts val="0"/>
              </a:spcBef>
              <a:buSzPct val="100000"/>
              <a:buFont typeface="Georgia"/>
            </a:pPr>
            <a:r>
              <a:rPr lang="en-GB" sz="2400">
                <a:latin typeface="Georgia"/>
                <a:ea typeface="Georgia"/>
                <a:cs typeface="Georgia"/>
                <a:sym typeface="Georgia"/>
              </a:rPr>
              <a:t>Interprocess communication occurs in the kernel</a:t>
            </a:r>
          </a:p>
          <a:p>
            <a:pPr marL="457200" lvl="0" indent="-381000" rtl="0">
              <a:lnSpc>
                <a:spcPct val="115000"/>
              </a:lnSpc>
              <a:spcBef>
                <a:spcPts val="0"/>
              </a:spcBef>
              <a:buSzPct val="100000"/>
              <a:buFont typeface="Georgia"/>
            </a:pPr>
            <a:r>
              <a:rPr lang="en-GB" sz="2400">
                <a:latin typeface="Georgia"/>
                <a:ea typeface="Georgia"/>
                <a:cs typeface="Georgia"/>
                <a:sym typeface="Georgia"/>
              </a:rPr>
              <a:t>Dynamically load and unload executables at runtime</a:t>
            </a:r>
          </a:p>
          <a:p>
            <a:pPr lvl="0">
              <a:lnSpc>
                <a:spcPct val="115000"/>
              </a:lnSpc>
              <a:spcBef>
                <a:spcPts val="0"/>
              </a:spcBef>
              <a:buNone/>
            </a:pPr>
            <a:endParaRPr sz="2400">
              <a:latin typeface="Georgia"/>
              <a:ea typeface="Georgia"/>
              <a:cs typeface="Georgia"/>
              <a:sym typeface="Georgia"/>
            </a:endParaRPr>
          </a:p>
          <a:p>
            <a:pPr lvl="0">
              <a:lnSpc>
                <a:spcPct val="115000"/>
              </a:lnSpc>
              <a:spcBef>
                <a:spcPts val="0"/>
              </a:spcBef>
              <a:buNone/>
            </a:pPr>
            <a:endParaRPr sz="2400">
              <a:latin typeface="Georgia"/>
              <a:ea typeface="Georgia"/>
              <a:cs typeface="Georgia"/>
              <a:sym typeface="Georgia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" name="Shape 2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50050" y="3811474"/>
            <a:ext cx="2593950" cy="1332025"/>
          </a:xfrm>
          <a:prstGeom prst="rect">
            <a:avLst/>
          </a:prstGeom>
          <a:noFill/>
          <a:ln>
            <a:noFill/>
          </a:ln>
        </p:spPr>
      </p:pic>
      <p:sp>
        <p:nvSpPr>
          <p:cNvPr id="214" name="Shape 214"/>
          <p:cNvSpPr txBox="1">
            <a:spLocks noGrp="1"/>
          </p:cNvSpPr>
          <p:nvPr>
            <p:ph type="title"/>
          </p:nvPr>
        </p:nvSpPr>
        <p:spPr>
          <a:xfrm>
            <a:off x="10950" y="280150"/>
            <a:ext cx="9144000" cy="7677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algn="ctr">
              <a:lnSpc>
                <a:spcPct val="115000"/>
              </a:lnSpc>
              <a:spcBef>
                <a:spcPts val="0"/>
              </a:spcBef>
              <a:buNone/>
            </a:pPr>
            <a:r>
              <a:rPr lang="en-GB" sz="3600">
                <a:latin typeface="Georgia"/>
                <a:ea typeface="Georgia"/>
                <a:cs typeface="Georgia"/>
                <a:sym typeface="Georgia"/>
              </a:rPr>
              <a:t>Preemptive Kernel</a:t>
            </a:r>
          </a:p>
        </p:txBody>
      </p:sp>
      <p:sp>
        <p:nvSpPr>
          <p:cNvPr id="215" name="Shape 215"/>
          <p:cNvSpPr txBox="1">
            <a:spLocks noGrp="1"/>
          </p:cNvSpPr>
          <p:nvPr>
            <p:ph type="body" idx="1"/>
          </p:nvPr>
        </p:nvSpPr>
        <p:spPr>
          <a:xfrm>
            <a:off x="471900" y="970225"/>
            <a:ext cx="8222100" cy="33345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0" lvl="0" indent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-GB" sz="2400">
                <a:latin typeface="Georgia"/>
                <a:ea typeface="Georgia"/>
                <a:cs typeface="Georgia"/>
                <a:sym typeface="Georgia"/>
              </a:rPr>
              <a:t>Has the following behaviour:</a:t>
            </a:r>
          </a:p>
          <a:p>
            <a:pPr marL="0" lvl="0" indent="0" rtl="0">
              <a:lnSpc>
                <a:spcPct val="115000"/>
              </a:lnSpc>
              <a:spcBef>
                <a:spcPts val="0"/>
              </a:spcBef>
              <a:buNone/>
            </a:pPr>
            <a:endParaRPr sz="2400">
              <a:latin typeface="Georgia"/>
              <a:ea typeface="Georgia"/>
              <a:cs typeface="Georgia"/>
              <a:sym typeface="Georgia"/>
            </a:endParaRPr>
          </a:p>
          <a:p>
            <a:pPr marL="457200" lvl="0" indent="-381000" rtl="0">
              <a:lnSpc>
                <a:spcPct val="115000"/>
              </a:lnSpc>
              <a:spcBef>
                <a:spcPts val="0"/>
              </a:spcBef>
              <a:buSzPct val="100000"/>
              <a:buFont typeface="Georgia"/>
            </a:pPr>
            <a:r>
              <a:rPr lang="en-GB" sz="2400">
                <a:latin typeface="Georgia"/>
                <a:ea typeface="Georgia"/>
                <a:cs typeface="Georgia"/>
                <a:sym typeface="Georgia"/>
              </a:rPr>
              <a:t>Interrupts (IRQ) a given task on computer system</a:t>
            </a:r>
          </a:p>
          <a:p>
            <a:pPr marL="457200" lvl="0" indent="-381000" rtl="0">
              <a:lnSpc>
                <a:spcPct val="115000"/>
              </a:lnSpc>
              <a:spcBef>
                <a:spcPts val="0"/>
              </a:spcBef>
              <a:buSzPct val="100000"/>
              <a:buFont typeface="Georgia"/>
            </a:pPr>
            <a:r>
              <a:rPr lang="en-GB" sz="2400">
                <a:latin typeface="Georgia"/>
                <a:ea typeface="Georgia"/>
                <a:cs typeface="Georgia"/>
                <a:sym typeface="Georgia"/>
              </a:rPr>
              <a:t>Does not require cooperation of task</a:t>
            </a:r>
          </a:p>
          <a:p>
            <a:pPr marL="457200" lvl="0" indent="-381000" rtl="0">
              <a:lnSpc>
                <a:spcPct val="115000"/>
              </a:lnSpc>
              <a:spcBef>
                <a:spcPts val="0"/>
              </a:spcBef>
              <a:buSzPct val="100000"/>
              <a:buFont typeface="Georgia"/>
            </a:pPr>
            <a:r>
              <a:rPr lang="en-GB" sz="2400">
                <a:latin typeface="Georgia"/>
                <a:ea typeface="Georgia"/>
                <a:cs typeface="Georgia"/>
                <a:sym typeface="Georgia"/>
              </a:rPr>
              <a:t>Resumes the task at a later time </a:t>
            </a:r>
          </a:p>
          <a:p>
            <a:pPr marL="457200" lvl="0" indent="-381000" rtl="0">
              <a:lnSpc>
                <a:spcPct val="115000"/>
              </a:lnSpc>
              <a:spcBef>
                <a:spcPts val="0"/>
              </a:spcBef>
              <a:buSzPct val="100000"/>
              <a:buFont typeface="Georgia"/>
            </a:pPr>
            <a:r>
              <a:rPr lang="en-GB" sz="2400">
                <a:latin typeface="Georgia"/>
                <a:ea typeface="Georgia"/>
                <a:cs typeface="Georgia"/>
                <a:sym typeface="Georgia"/>
              </a:rPr>
              <a:t>By referring back to the stack</a:t>
            </a:r>
          </a:p>
          <a:p>
            <a:pPr marL="457200" lvl="0" indent="-381000" rtl="0">
              <a:lnSpc>
                <a:spcPct val="115000"/>
              </a:lnSpc>
              <a:spcBef>
                <a:spcPts val="0"/>
              </a:spcBef>
              <a:buSzPct val="100000"/>
              <a:buFont typeface="Georgia"/>
            </a:pPr>
            <a:r>
              <a:rPr lang="en-GB" sz="2400">
                <a:latin typeface="Georgia"/>
                <a:ea typeface="Georgia"/>
                <a:cs typeface="Georgia"/>
                <a:sym typeface="Georgia"/>
              </a:rPr>
              <a:t>Interrupted task has the potential to crash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Shape 94"/>
          <p:cNvSpPr txBox="1">
            <a:spLocks noGrp="1"/>
          </p:cNvSpPr>
          <p:nvPr>
            <p:ph type="ctrTitle"/>
          </p:nvPr>
        </p:nvSpPr>
        <p:spPr>
          <a:xfrm>
            <a:off x="390525" y="138925"/>
            <a:ext cx="8222100" cy="9335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en-GB" sz="36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Table of Contents</a:t>
            </a:r>
          </a:p>
        </p:txBody>
      </p:sp>
      <p:graphicFrame>
        <p:nvGraphicFramePr>
          <p:cNvPr id="95" name="Shape 95"/>
          <p:cNvGraphicFramePr/>
          <p:nvPr/>
        </p:nvGraphicFramePr>
        <p:xfrm>
          <a:off x="884237" y="1072525"/>
          <a:ext cx="7375525" cy="3628645"/>
        </p:xfrm>
        <a:graphic>
          <a:graphicData uri="http://schemas.openxmlformats.org/drawingml/2006/table">
            <a:tbl>
              <a:tblPr>
                <a:noFill/>
                <a:tableStyleId>{9D243CC6-F823-448E-AB7F-5CA890160460}</a:tableStyleId>
              </a:tblPr>
              <a:tblGrid>
                <a:gridCol w="35854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900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622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buClr>
                          <a:schemeClr val="dk1"/>
                        </a:buClr>
                        <a:buSzPct val="25000"/>
                        <a:buFont typeface="Calibri"/>
                        <a:buNone/>
                      </a:pPr>
                      <a:r>
                        <a:rPr lang="en-GB" sz="2400" u="none" strike="noStrike" cap="none">
                          <a:solidFill>
                            <a:schemeClr val="dk1"/>
                          </a:solidFill>
                          <a:latin typeface="Georgia"/>
                          <a:ea typeface="Georgia"/>
                          <a:cs typeface="Georgia"/>
                          <a:sym typeface="Georgia"/>
                        </a:rPr>
                        <a:t>Slide: 3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buClr>
                          <a:schemeClr val="dk1"/>
                        </a:buClr>
                        <a:buSzPct val="25000"/>
                        <a:buFont typeface="Calibri"/>
                        <a:buNone/>
                      </a:pPr>
                      <a:r>
                        <a:rPr lang="en-GB" sz="2400" u="none" strike="noStrike" cap="none">
                          <a:solidFill>
                            <a:schemeClr val="dk1"/>
                          </a:solidFill>
                          <a:latin typeface="Georgia"/>
                          <a:ea typeface="Georgia"/>
                          <a:cs typeface="Georgia"/>
                          <a:sym typeface="Georgia"/>
                        </a:rPr>
                        <a:t>Introduction</a:t>
                      </a: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622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buClr>
                          <a:schemeClr val="dk1"/>
                        </a:buClr>
                        <a:buSzPct val="25000"/>
                        <a:buFont typeface="Calibri"/>
                        <a:buNone/>
                      </a:pPr>
                      <a:r>
                        <a:rPr lang="en-GB" sz="2400" u="none" strike="noStrike" cap="none">
                          <a:solidFill>
                            <a:schemeClr val="dk1"/>
                          </a:solidFill>
                          <a:latin typeface="Georgia"/>
                          <a:ea typeface="Georgia"/>
                          <a:cs typeface="Georgia"/>
                          <a:sym typeface="Georgia"/>
                        </a:rPr>
                        <a:t>Slide: </a:t>
                      </a:r>
                      <a:r>
                        <a:rPr lang="en-GB" sz="2400">
                          <a:solidFill>
                            <a:schemeClr val="dk1"/>
                          </a:solidFill>
                          <a:latin typeface="Georgia"/>
                          <a:ea typeface="Georgia"/>
                          <a:cs typeface="Georgia"/>
                          <a:sym typeface="Georgia"/>
                        </a:rPr>
                        <a:t>4</a:t>
                      </a:r>
                      <a:r>
                        <a:rPr lang="en-GB" sz="2400" u="none" strike="noStrike" cap="none">
                          <a:solidFill>
                            <a:schemeClr val="dk1"/>
                          </a:solidFill>
                          <a:latin typeface="Georgia"/>
                          <a:ea typeface="Georgia"/>
                          <a:cs typeface="Georgia"/>
                          <a:sym typeface="Georgia"/>
                        </a:rPr>
                        <a:t> - </a:t>
                      </a:r>
                      <a:r>
                        <a:rPr lang="en-GB" sz="2400">
                          <a:solidFill>
                            <a:schemeClr val="dk1"/>
                          </a:solidFill>
                          <a:latin typeface="Georgia"/>
                          <a:ea typeface="Georgia"/>
                          <a:cs typeface="Georgia"/>
                          <a:sym typeface="Georgia"/>
                        </a:rPr>
                        <a:t>7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buClr>
                          <a:schemeClr val="dk1"/>
                        </a:buClr>
                        <a:buSzPct val="25000"/>
                        <a:buFont typeface="Calibri"/>
                        <a:buNone/>
                      </a:pPr>
                      <a:r>
                        <a:rPr lang="en-GB" sz="2400" u="none" strike="noStrike" cap="none">
                          <a:solidFill>
                            <a:schemeClr val="dk1"/>
                          </a:solidFill>
                          <a:latin typeface="Georgia"/>
                          <a:ea typeface="Georgia"/>
                          <a:cs typeface="Georgia"/>
                          <a:sym typeface="Georgia"/>
                        </a:rPr>
                        <a:t>Biography of OS </a:t>
                      </a:r>
                      <a:r>
                        <a:rPr lang="en-GB" sz="2400">
                          <a:solidFill>
                            <a:schemeClr val="dk1"/>
                          </a:solidFill>
                          <a:latin typeface="Georgia"/>
                          <a:ea typeface="Georgia"/>
                          <a:cs typeface="Georgia"/>
                          <a:sym typeface="Georgia"/>
                        </a:rPr>
                        <a:t>C</a:t>
                      </a:r>
                      <a:r>
                        <a:rPr lang="en-GB" sz="2400" u="none" strike="noStrike" cap="none">
                          <a:solidFill>
                            <a:schemeClr val="dk1"/>
                          </a:solidFill>
                          <a:latin typeface="Georgia"/>
                          <a:ea typeface="Georgia"/>
                          <a:cs typeface="Georgia"/>
                          <a:sym typeface="Georgia"/>
                        </a:rPr>
                        <a:t>reat</a:t>
                      </a:r>
                      <a:r>
                        <a:rPr lang="en-GB" sz="2400">
                          <a:solidFill>
                            <a:schemeClr val="dk1"/>
                          </a:solidFill>
                          <a:latin typeface="Georgia"/>
                          <a:ea typeface="Georgia"/>
                          <a:cs typeface="Georgia"/>
                          <a:sym typeface="Georgia"/>
                        </a:rPr>
                        <a:t>ors</a:t>
                      </a:r>
                      <a:r>
                        <a:rPr lang="en-GB" sz="2400" u="none" strike="noStrike" cap="none">
                          <a:solidFill>
                            <a:schemeClr val="dk1"/>
                          </a:solidFill>
                          <a:latin typeface="Georgia"/>
                          <a:ea typeface="Georgia"/>
                          <a:cs typeface="Georgia"/>
                          <a:sym typeface="Georgia"/>
                        </a:rPr>
                        <a:t> </a:t>
                      </a: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112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buClr>
                          <a:schemeClr val="dk1"/>
                        </a:buClr>
                        <a:buSzPct val="25000"/>
                        <a:buFont typeface="Calibri"/>
                        <a:buNone/>
                      </a:pPr>
                      <a:r>
                        <a:rPr lang="en-GB" sz="2400" u="none" strike="noStrike" cap="none">
                          <a:solidFill>
                            <a:schemeClr val="dk1"/>
                          </a:solidFill>
                          <a:latin typeface="Georgia"/>
                          <a:ea typeface="Georgia"/>
                          <a:cs typeface="Georgia"/>
                          <a:sym typeface="Georgia"/>
                        </a:rPr>
                        <a:t>Slide: </a:t>
                      </a:r>
                      <a:r>
                        <a:rPr lang="en-GB" sz="2400">
                          <a:solidFill>
                            <a:schemeClr val="dk1"/>
                          </a:solidFill>
                          <a:latin typeface="Georgia"/>
                          <a:ea typeface="Georgia"/>
                          <a:cs typeface="Georgia"/>
                          <a:sym typeface="Georgia"/>
                        </a:rPr>
                        <a:t>8</a:t>
                      </a:r>
                      <a:r>
                        <a:rPr lang="en-GB" sz="2400" u="none" strike="noStrike" cap="none">
                          <a:solidFill>
                            <a:schemeClr val="dk1"/>
                          </a:solidFill>
                          <a:latin typeface="Georgia"/>
                          <a:ea typeface="Georgia"/>
                          <a:cs typeface="Georgia"/>
                          <a:sym typeface="Georgia"/>
                        </a:rPr>
                        <a:t> - </a:t>
                      </a:r>
                      <a:r>
                        <a:rPr lang="en-GB" sz="2400">
                          <a:solidFill>
                            <a:schemeClr val="dk1"/>
                          </a:solidFill>
                          <a:latin typeface="Georgia"/>
                          <a:ea typeface="Georgia"/>
                          <a:cs typeface="Georgia"/>
                          <a:sym typeface="Georgia"/>
                        </a:rPr>
                        <a:t>13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buClr>
                          <a:schemeClr val="dk1"/>
                        </a:buClr>
                        <a:buSzPct val="25000"/>
                        <a:buFont typeface="Calibri"/>
                        <a:buNone/>
                      </a:pPr>
                      <a:r>
                        <a:rPr lang="en-GB" sz="2400">
                          <a:solidFill>
                            <a:schemeClr val="dk1"/>
                          </a:solidFill>
                          <a:latin typeface="Georgia"/>
                          <a:ea typeface="Georgia"/>
                          <a:cs typeface="Georgia"/>
                          <a:sym typeface="Georgia"/>
                        </a:rPr>
                        <a:t>OS Description</a:t>
                      </a: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622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buClr>
                          <a:schemeClr val="dk1"/>
                        </a:buClr>
                        <a:buSzPct val="25000"/>
                        <a:buFont typeface="Calibri"/>
                        <a:buNone/>
                      </a:pPr>
                      <a:r>
                        <a:rPr lang="en-GB" sz="2400" u="none" strike="noStrike" cap="none">
                          <a:solidFill>
                            <a:schemeClr val="dk1"/>
                          </a:solidFill>
                          <a:latin typeface="Georgia"/>
                          <a:ea typeface="Georgia"/>
                          <a:cs typeface="Georgia"/>
                          <a:sym typeface="Georgia"/>
                        </a:rPr>
                        <a:t>Slide: 14 - 19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buClr>
                          <a:schemeClr val="dk1"/>
                        </a:buClr>
                        <a:buSzPct val="25000"/>
                        <a:buFont typeface="Calibri"/>
                        <a:buNone/>
                      </a:pPr>
                      <a:r>
                        <a:rPr lang="en-GB" sz="2400">
                          <a:solidFill>
                            <a:schemeClr val="dk1"/>
                          </a:solidFill>
                          <a:latin typeface="Georgia"/>
                          <a:ea typeface="Georgia"/>
                          <a:cs typeface="Georgia"/>
                          <a:sym typeface="Georgia"/>
                        </a:rPr>
                        <a:t>OS Kernel</a:t>
                      </a: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622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buClr>
                          <a:schemeClr val="dk1"/>
                        </a:buClr>
                        <a:buSzPct val="25000"/>
                        <a:buFont typeface="Calibri"/>
                        <a:buNone/>
                      </a:pPr>
                      <a:r>
                        <a:rPr lang="en-GB" sz="2400" u="none" strike="noStrike" cap="none">
                          <a:solidFill>
                            <a:schemeClr val="dk1"/>
                          </a:solidFill>
                          <a:latin typeface="Georgia"/>
                          <a:ea typeface="Georgia"/>
                          <a:cs typeface="Georgia"/>
                          <a:sym typeface="Georgia"/>
                        </a:rPr>
                        <a:t>Slide: </a:t>
                      </a:r>
                      <a:r>
                        <a:rPr lang="en-GB" sz="2400">
                          <a:solidFill>
                            <a:schemeClr val="dk1"/>
                          </a:solidFill>
                          <a:latin typeface="Georgia"/>
                          <a:ea typeface="Georgia"/>
                          <a:cs typeface="Georgia"/>
                          <a:sym typeface="Georgia"/>
                        </a:rPr>
                        <a:t>20-21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buClr>
                          <a:schemeClr val="dk1"/>
                        </a:buClr>
                        <a:buSzPct val="25000"/>
                        <a:buFont typeface="Calibri"/>
                        <a:buNone/>
                      </a:pPr>
                      <a:r>
                        <a:rPr lang="en-GB" sz="2400" u="none" strike="noStrike" cap="none">
                          <a:solidFill>
                            <a:schemeClr val="dk1"/>
                          </a:solidFill>
                          <a:latin typeface="Georgia"/>
                          <a:ea typeface="Georgia"/>
                          <a:cs typeface="Georgia"/>
                          <a:sym typeface="Georgia"/>
                        </a:rPr>
                        <a:t>Conclusion slides</a:t>
                      </a: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622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GB" sz="2400">
                          <a:solidFill>
                            <a:schemeClr val="dk1"/>
                          </a:solidFill>
                          <a:latin typeface="Georgia"/>
                          <a:ea typeface="Georgia"/>
                          <a:cs typeface="Georgia"/>
                          <a:sym typeface="Georgia"/>
                        </a:rPr>
                        <a:t>Slide: 22 - 23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GB" sz="2400">
                          <a:solidFill>
                            <a:schemeClr val="dk1"/>
                          </a:solidFill>
                          <a:latin typeface="Georgia"/>
                          <a:ea typeface="Georgia"/>
                          <a:cs typeface="Georgia"/>
                          <a:sym typeface="Georgia"/>
                        </a:rPr>
                        <a:t>Bibliography</a:t>
                      </a: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96" name="Shape 9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82224" y="3828000"/>
            <a:ext cx="2561775" cy="1315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" name="Shape 2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50050" y="3811474"/>
            <a:ext cx="2593950" cy="133202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E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53223" y="0"/>
            <a:ext cx="3637553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152677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1769" y="257112"/>
            <a:ext cx="2924175" cy="4048125"/>
          </a:xfrm>
          <a:prstGeom prst="rect">
            <a:avLst/>
          </a:prstGeom>
        </p:spPr>
      </p:pic>
      <p:pic>
        <p:nvPicPr>
          <p:cNvPr id="213" name="Shape 2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50050" y="3811474"/>
            <a:ext cx="2593950" cy="133202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E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00" y="0"/>
            <a:ext cx="2924175" cy="40481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0068" y="1404851"/>
            <a:ext cx="2560138" cy="354416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9825" y="0"/>
            <a:ext cx="2924175" cy="40481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0497" y="1919075"/>
            <a:ext cx="2368950" cy="327949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9795" y="951625"/>
            <a:ext cx="2924175" cy="404812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5680" y="1095374"/>
            <a:ext cx="2924175" cy="404812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2245" y="1122574"/>
            <a:ext cx="2924175" cy="404812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6993" y="-75167"/>
            <a:ext cx="2924175" cy="404812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6958" y="-113363"/>
            <a:ext cx="2924175" cy="404812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9090" y="0"/>
            <a:ext cx="3827719" cy="5298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258652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Shape 244"/>
          <p:cNvSpPr txBox="1">
            <a:spLocks noGrp="1"/>
          </p:cNvSpPr>
          <p:nvPr>
            <p:ph type="title"/>
          </p:nvPr>
        </p:nvSpPr>
        <p:spPr>
          <a:xfrm>
            <a:off x="471900" y="413650"/>
            <a:ext cx="8222100" cy="767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en-GB" sz="3600">
                <a:latin typeface="Georgia"/>
                <a:ea typeface="Georgia"/>
                <a:cs typeface="Georgia"/>
                <a:sym typeface="Georgia"/>
              </a:rPr>
              <a:t>Bibliography</a:t>
            </a:r>
          </a:p>
        </p:txBody>
      </p:sp>
      <p:sp>
        <p:nvSpPr>
          <p:cNvPr id="245" name="Shape 245"/>
          <p:cNvSpPr txBox="1">
            <a:spLocks noGrp="1"/>
          </p:cNvSpPr>
          <p:nvPr>
            <p:ph type="body" idx="1"/>
          </p:nvPr>
        </p:nvSpPr>
        <p:spPr>
          <a:xfrm>
            <a:off x="460950" y="1181350"/>
            <a:ext cx="8222100" cy="3660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171450" marR="0" lvl="0" indent="-171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GB"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Image 1: Me</a:t>
            </a:r>
          </a:p>
          <a:p>
            <a:pPr marL="171450" marR="0" lvl="0" indent="-171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GB"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Cheetah image:</a:t>
            </a:r>
          </a:p>
          <a:p>
            <a:pPr marL="171450" marR="0" lvl="0" indent="-171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GB" sz="2400" b="0" i="0" u="sng" strike="noStrike" cap="none">
                <a:solidFill>
                  <a:schemeClr val="hlink"/>
                </a:solidFill>
                <a:latin typeface="Georgia"/>
                <a:ea typeface="Georgia"/>
                <a:cs typeface="Georgia"/>
                <a:sym typeface="Georgia"/>
                <a:hlinkClick r:id="rId3"/>
              </a:rPr>
              <a:t>http://blog.aikidojournal.com/media/cheetah-running.jpg</a:t>
            </a:r>
            <a:r>
              <a:rPr lang="en-GB"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 </a:t>
            </a:r>
          </a:p>
          <a:p>
            <a:pPr marL="171450" marR="0" lvl="0" indent="-171450" algn="l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GB"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Desktop image:</a:t>
            </a:r>
            <a:r>
              <a:rPr lang="en-GB" sz="2400"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en-GB" sz="2400" b="0" i="0" u="sng" strike="noStrike" cap="none">
                <a:solidFill>
                  <a:schemeClr val="hlink"/>
                </a:solidFill>
                <a:latin typeface="Georgia"/>
                <a:ea typeface="Georgia"/>
                <a:cs typeface="Georgia"/>
                <a:sym typeface="Georgia"/>
                <a:hlinkClick r:id="rId4"/>
              </a:rPr>
              <a:t>https://gambaru.de/blog/wp-content/uploads/2011/01/20110120_KolibriOS_apps_1024x7681.png</a:t>
            </a:r>
          </a:p>
          <a:p>
            <a:pPr marL="171450" marR="0" lvl="0" indent="-171450" algn="l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GB" sz="2400">
                <a:latin typeface="Georgia"/>
                <a:ea typeface="Georgia"/>
                <a:cs typeface="Georgia"/>
                <a:sym typeface="Georgia"/>
              </a:rPr>
              <a:t>DNAs: </a:t>
            </a:r>
            <a:r>
              <a:rPr lang="en-GB" sz="2400" u="sng">
                <a:solidFill>
                  <a:schemeClr val="hlink"/>
                </a:solidFill>
                <a:latin typeface="Georgia"/>
                <a:ea typeface="Georgia"/>
                <a:cs typeface="Georgia"/>
                <a:sym typeface="Georgia"/>
                <a:hlinkClick r:id="rId5"/>
              </a:rPr>
              <a:t>http://www.icone-png.com/png/51/51441.png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Shape 250"/>
          <p:cNvSpPr txBox="1">
            <a:spLocks noGrp="1"/>
          </p:cNvSpPr>
          <p:nvPr>
            <p:ph type="title"/>
          </p:nvPr>
        </p:nvSpPr>
        <p:spPr>
          <a:xfrm>
            <a:off x="471900" y="413650"/>
            <a:ext cx="8222100" cy="767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en-GB" sz="3600">
                <a:latin typeface="Georgia"/>
                <a:ea typeface="Georgia"/>
                <a:cs typeface="Georgia"/>
                <a:sym typeface="Georgia"/>
              </a:rPr>
              <a:t>Bibliography</a:t>
            </a:r>
          </a:p>
        </p:txBody>
      </p:sp>
      <p:sp>
        <p:nvSpPr>
          <p:cNvPr id="251" name="Shape 251"/>
          <p:cNvSpPr txBox="1">
            <a:spLocks noGrp="1"/>
          </p:cNvSpPr>
          <p:nvPr>
            <p:ph type="body" idx="1"/>
          </p:nvPr>
        </p:nvSpPr>
        <p:spPr>
          <a:xfrm>
            <a:off x="460950" y="1181350"/>
            <a:ext cx="8222100" cy="3962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171450" marR="0" lvl="0" indent="-17145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GB" sz="1200">
                <a:latin typeface="Georgia"/>
                <a:ea typeface="Georgia"/>
                <a:cs typeface="Georgia"/>
                <a:sym typeface="Georgia"/>
              </a:rPr>
              <a:t>Monolithic Kernel:</a:t>
            </a:r>
          </a:p>
          <a:p>
            <a:pPr marL="171450" marR="0" lvl="0" indent="-17145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GB" sz="1200" u="sng">
                <a:solidFill>
                  <a:schemeClr val="hlink"/>
                </a:solidFill>
                <a:latin typeface="Georgia"/>
                <a:ea typeface="Georgia"/>
                <a:cs typeface="Georgia"/>
                <a:sym typeface="Georgia"/>
                <a:hlinkClick r:id="rId3"/>
              </a:rPr>
              <a:t>https://en.wikipedia.org/wiki/Monolithic_kernel</a:t>
            </a:r>
            <a:r>
              <a:rPr lang="en-GB" sz="1200">
                <a:latin typeface="Georgia"/>
                <a:ea typeface="Georgia"/>
                <a:cs typeface="Georgia"/>
                <a:sym typeface="Georgia"/>
              </a:rPr>
              <a:t>  </a:t>
            </a:r>
          </a:p>
          <a:p>
            <a:pPr marL="171450" marR="0" lvl="0" indent="-17145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GB" sz="1200">
                <a:latin typeface="Georgia"/>
                <a:ea typeface="Georgia"/>
                <a:cs typeface="Georgia"/>
                <a:sym typeface="Georgia"/>
              </a:rPr>
              <a:t>Preemption in Computing:</a:t>
            </a:r>
          </a:p>
          <a:p>
            <a:pPr marL="171450" marR="0" lvl="0" indent="-17145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GB" sz="1200" u="sng">
                <a:solidFill>
                  <a:schemeClr val="hlink"/>
                </a:solidFill>
                <a:latin typeface="Georgia"/>
                <a:ea typeface="Georgia"/>
                <a:cs typeface="Georgia"/>
                <a:sym typeface="Georgia"/>
                <a:hlinkClick r:id="rId4"/>
              </a:rPr>
              <a:t>https://en.wikipedia.org/wiki/Preemption_(computing)</a:t>
            </a:r>
            <a:r>
              <a:rPr lang="en-GB" sz="1200">
                <a:latin typeface="Georgia"/>
                <a:ea typeface="Georgia"/>
                <a:cs typeface="Georgia"/>
                <a:sym typeface="Georgia"/>
              </a:rPr>
              <a:t>  </a:t>
            </a:r>
          </a:p>
          <a:p>
            <a:pPr marL="171450" marR="0" lvl="0" indent="-17145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GB" sz="1200">
                <a:latin typeface="Georgia"/>
                <a:ea typeface="Georgia"/>
                <a:cs typeface="Georgia"/>
                <a:sym typeface="Georgia"/>
              </a:rPr>
              <a:t>Kernel:</a:t>
            </a:r>
          </a:p>
          <a:p>
            <a:pPr marL="171450" marR="0" lvl="0" indent="-17145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GB" sz="1200" u="sng">
                <a:solidFill>
                  <a:schemeClr val="hlink"/>
                </a:solidFill>
                <a:latin typeface="Georgia"/>
                <a:ea typeface="Georgia"/>
                <a:cs typeface="Georgia"/>
                <a:sym typeface="Georgia"/>
                <a:hlinkClick r:id="rId5"/>
              </a:rPr>
              <a:t>https://en.wikipedia.org/wiki/Kernel_(operating_system)</a:t>
            </a:r>
            <a:r>
              <a:rPr lang="en-GB" sz="1200">
                <a:latin typeface="Georgia"/>
                <a:ea typeface="Georgia"/>
                <a:cs typeface="Georgia"/>
                <a:sym typeface="Georgia"/>
              </a:rPr>
              <a:t> </a:t>
            </a:r>
          </a:p>
          <a:p>
            <a:pPr marL="171450" marR="0" lvl="0" indent="-17145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GB" sz="1200">
                <a:latin typeface="Georgia"/>
                <a:ea typeface="Georgia"/>
                <a:cs typeface="Georgia"/>
                <a:sym typeface="Georgia"/>
              </a:rPr>
              <a:t>FAT32:</a:t>
            </a:r>
          </a:p>
          <a:p>
            <a:pPr marL="171450" marR="0" lvl="0" indent="-17145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GB" sz="1200" u="sng">
                <a:solidFill>
                  <a:schemeClr val="hlink"/>
                </a:solidFill>
                <a:latin typeface="Georgia"/>
                <a:ea typeface="Georgia"/>
                <a:cs typeface="Georgia"/>
                <a:sym typeface="Georgia"/>
                <a:hlinkClick r:id="rId6"/>
              </a:rPr>
              <a:t>https://staff.washington.edu/dittrich/misc/fatgen103.pdf</a:t>
            </a:r>
            <a:r>
              <a:rPr lang="en-GB" sz="1200">
                <a:latin typeface="Georgia"/>
                <a:ea typeface="Georgia"/>
                <a:cs typeface="Georgia"/>
                <a:sym typeface="Georgia"/>
              </a:rPr>
              <a:t> </a:t>
            </a:r>
          </a:p>
          <a:p>
            <a:pPr marL="171450" marR="0" lvl="0" indent="-17145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GB" sz="1200">
                <a:latin typeface="Georgia"/>
                <a:ea typeface="Georgia"/>
                <a:cs typeface="Georgia"/>
                <a:sym typeface="Georgia"/>
              </a:rPr>
              <a:t>Detailed explanation of the architecture (its translated from russian):</a:t>
            </a:r>
          </a:p>
          <a:p>
            <a:pPr marL="171450" marR="0" lvl="0" indent="-17145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GB" sz="1200" u="sng">
                <a:solidFill>
                  <a:schemeClr val="hlink"/>
                </a:solidFill>
                <a:latin typeface="Georgia"/>
                <a:ea typeface="Georgia"/>
                <a:cs typeface="Georgia"/>
                <a:sym typeface="Georgia"/>
                <a:hlinkClick r:id="rId7"/>
              </a:rPr>
              <a:t>https://translate.google.com/translate?sl=auto&amp;tl=en&amp;js=y&amp;prev=_t&amp;hl=ru&amp;ie=UTF-8&amp;u=http%3A%2F%2Fboard.kolibrios.org%2Fviewtopic.php%3Ff%3D35%26t%3D1179&amp;edit-text=&amp;act=url</a:t>
            </a:r>
            <a:r>
              <a:rPr lang="en-GB" sz="1200">
                <a:latin typeface="Georgia"/>
                <a:ea typeface="Georgia"/>
                <a:cs typeface="Georgia"/>
                <a:sym typeface="Georgia"/>
              </a:rPr>
              <a:t> </a:t>
            </a:r>
          </a:p>
          <a:p>
            <a:pPr marL="171450" marR="0" lvl="0" indent="-17145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GB" sz="1200">
                <a:latin typeface="Georgia"/>
                <a:ea typeface="Georgia"/>
                <a:cs typeface="Georgia"/>
                <a:sym typeface="Georgia"/>
              </a:rPr>
              <a:t>Further explanation of architecture: </a:t>
            </a:r>
            <a:r>
              <a:rPr lang="en-GB" sz="1200" u="sng">
                <a:solidFill>
                  <a:schemeClr val="hlink"/>
                </a:solidFill>
                <a:latin typeface="Georgia"/>
                <a:ea typeface="Georgia"/>
                <a:cs typeface="Georgia"/>
                <a:sym typeface="Georgia"/>
                <a:hlinkClick r:id="rId7"/>
              </a:rPr>
              <a:t>https://translate.google.com/translate?sl=auto&amp;tl=en&amp;js=y&amp;prev=_t&amp;hl=ru&amp;ie=UTF-8&amp;u=http%3A%2F%2Fboard.kolibrios.org%2Fviewtopic.php%3Ff%3D35%26t%3D1179&amp;edit-text=&amp;act=url</a:t>
            </a:r>
            <a:r>
              <a:rPr lang="en-GB" sz="1200">
                <a:latin typeface="Georgia"/>
                <a:ea typeface="Georgia"/>
                <a:cs typeface="Georgia"/>
                <a:sym typeface="Georgia"/>
              </a:rPr>
              <a:t>  </a:t>
            </a:r>
          </a:p>
          <a:p>
            <a:pPr marL="171450" marR="0" lvl="0" indent="-17145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GB" sz="1200">
                <a:latin typeface="Georgia"/>
                <a:ea typeface="Georgia"/>
                <a:cs typeface="Georgia"/>
                <a:sym typeface="Georgia"/>
              </a:rPr>
              <a:t>FASM</a:t>
            </a:r>
          </a:p>
          <a:p>
            <a:pPr marL="171450" marR="0" lvl="0" indent="-17145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GB" sz="1200" u="sng">
                <a:solidFill>
                  <a:schemeClr val="hlink"/>
                </a:solidFill>
                <a:latin typeface="Georgia"/>
                <a:ea typeface="Georgia"/>
                <a:cs typeface="Georgia"/>
                <a:sym typeface="Georgia"/>
                <a:hlinkClick r:id="rId8"/>
              </a:rPr>
              <a:t>https://flatassembler.net/</a:t>
            </a:r>
            <a:r>
              <a:rPr lang="en-GB" sz="1200">
                <a:latin typeface="Georgia"/>
                <a:ea typeface="Georgia"/>
                <a:cs typeface="Georgia"/>
                <a:sym typeface="Georgia"/>
              </a:rPr>
              <a:t> </a:t>
            </a:r>
            <a:br>
              <a:rPr lang="en-GB" sz="1200">
                <a:latin typeface="Georgia"/>
                <a:ea typeface="Georgia"/>
                <a:cs typeface="Georgia"/>
                <a:sym typeface="Georgia"/>
              </a:rPr>
            </a:br>
            <a:br>
              <a:rPr lang="en-GB" sz="1200">
                <a:latin typeface="Georgia"/>
                <a:ea typeface="Georgia"/>
                <a:cs typeface="Georgia"/>
                <a:sym typeface="Georgia"/>
              </a:rPr>
            </a:br>
            <a:endParaRPr lang="en-GB" sz="1200">
              <a:latin typeface="Georgia"/>
              <a:ea typeface="Georgia"/>
              <a:cs typeface="Georgia"/>
              <a:sym typeface="Georgia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Shape 10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3720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Shape 10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82875" y="3762249"/>
            <a:ext cx="2593950" cy="1332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" name="Shape 10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96675" y="3835399"/>
            <a:ext cx="2547325" cy="1308099"/>
          </a:xfrm>
          <a:prstGeom prst="rect">
            <a:avLst/>
          </a:prstGeom>
          <a:noFill/>
          <a:ln>
            <a:noFill/>
          </a:ln>
        </p:spPr>
      </p:pic>
      <p:sp>
        <p:nvSpPr>
          <p:cNvPr id="108" name="Shape 108"/>
          <p:cNvSpPr txBox="1"/>
          <p:nvPr/>
        </p:nvSpPr>
        <p:spPr>
          <a:xfrm>
            <a:off x="0" y="310950"/>
            <a:ext cx="9144000" cy="760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>
              <a:lnSpc>
                <a:spcPct val="115000"/>
              </a:lnSpc>
              <a:spcBef>
                <a:spcPts val="0"/>
              </a:spcBef>
              <a:buNone/>
            </a:pPr>
            <a:r>
              <a:rPr lang="en-GB" sz="3600">
                <a:latin typeface="Georgia"/>
                <a:ea typeface="Georgia"/>
                <a:cs typeface="Georgia"/>
                <a:sym typeface="Georgia"/>
              </a:rPr>
              <a:t>KolibriOS Project Team</a:t>
            </a:r>
          </a:p>
        </p:txBody>
      </p:sp>
      <p:sp>
        <p:nvSpPr>
          <p:cNvPr id="109" name="Shape 109"/>
          <p:cNvSpPr txBox="1"/>
          <p:nvPr/>
        </p:nvSpPr>
        <p:spPr>
          <a:xfrm>
            <a:off x="942750" y="1071750"/>
            <a:ext cx="7258500" cy="3000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457200" lvl="0" indent="-381000" rtl="0">
              <a:lnSpc>
                <a:spcPct val="115000"/>
              </a:lnSpc>
              <a:spcBef>
                <a:spcPts val="0"/>
              </a:spcBef>
              <a:buSzPct val="100000"/>
              <a:buFont typeface="Georgia"/>
              <a:buChar char="●"/>
            </a:pPr>
            <a:r>
              <a:rPr lang="en-GB" sz="2400">
                <a:latin typeface="Georgia"/>
                <a:ea typeface="Georgia"/>
                <a:cs typeface="Georgia"/>
                <a:sym typeface="Georgia"/>
              </a:rPr>
              <a:t>Ville Turjanmaa - Process management, GUI</a:t>
            </a:r>
          </a:p>
          <a:p>
            <a:pPr marL="457200" lvl="0" indent="-381000" rtl="0">
              <a:lnSpc>
                <a:spcPct val="115000"/>
              </a:lnSpc>
              <a:spcBef>
                <a:spcPts val="0"/>
              </a:spcBef>
              <a:buSzPct val="100000"/>
              <a:buFont typeface="Georgia"/>
              <a:buChar char="●"/>
            </a:pPr>
            <a:r>
              <a:rPr lang="en-GB" sz="2400">
                <a:latin typeface="Georgia"/>
                <a:ea typeface="Georgia"/>
                <a:cs typeface="Georgia"/>
                <a:sym typeface="Georgia"/>
              </a:rPr>
              <a:t>Jarek Pelczar - Quake, Doom, DOSbox ports</a:t>
            </a:r>
          </a:p>
          <a:p>
            <a:pPr marL="457200" lvl="0" indent="-381000" rtl="0">
              <a:lnSpc>
                <a:spcPct val="115000"/>
              </a:lnSpc>
              <a:spcBef>
                <a:spcPts val="0"/>
              </a:spcBef>
              <a:buSzPct val="100000"/>
              <a:buFont typeface="Georgia"/>
              <a:buChar char="●"/>
            </a:pPr>
            <a:r>
              <a:rPr lang="en-GB" sz="2400">
                <a:latin typeface="Georgia"/>
                <a:ea typeface="Georgia"/>
                <a:cs typeface="Georgia"/>
                <a:sym typeface="Georgia"/>
              </a:rPr>
              <a:t>Mike Hibbett - Networking</a:t>
            </a:r>
          </a:p>
          <a:p>
            <a:pPr marL="457200" lvl="0" indent="-381000" rtl="0">
              <a:lnSpc>
                <a:spcPct val="115000"/>
              </a:lnSpc>
              <a:spcBef>
                <a:spcPts val="0"/>
              </a:spcBef>
              <a:buSzPct val="100000"/>
              <a:buFont typeface="Georgia"/>
              <a:buChar char="●"/>
            </a:pPr>
            <a:r>
              <a:rPr lang="en-GB" sz="2400">
                <a:latin typeface="Georgia"/>
                <a:ea typeface="Georgia"/>
                <a:cs typeface="Georgia"/>
                <a:sym typeface="Georgia"/>
              </a:rPr>
              <a:t>Madis Kalme - Graphic functions</a:t>
            </a:r>
          </a:p>
          <a:p>
            <a:pPr marL="457200" lvl="0" indent="-381000" rtl="0">
              <a:lnSpc>
                <a:spcPct val="115000"/>
              </a:lnSpc>
              <a:spcBef>
                <a:spcPts val="0"/>
              </a:spcBef>
              <a:buSzPct val="100000"/>
              <a:buFont typeface="Georgia"/>
              <a:buChar char="●"/>
            </a:pPr>
            <a:r>
              <a:rPr lang="en-GB" sz="2400">
                <a:latin typeface="Georgia"/>
                <a:ea typeface="Georgia"/>
                <a:cs typeface="Georgia"/>
                <a:sym typeface="Georgia"/>
              </a:rPr>
              <a:t>Tom Tollet - Floppy driver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endParaRPr sz="2400">
              <a:latin typeface="Georgia"/>
              <a:ea typeface="Georgia"/>
              <a:cs typeface="Georgia"/>
              <a:sym typeface="Georgia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Shape 1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82287" y="1366125"/>
            <a:ext cx="5979424" cy="3777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Shape 1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25374" y="3850149"/>
            <a:ext cx="2518625" cy="1293350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Shape 116"/>
          <p:cNvSpPr txBox="1"/>
          <p:nvPr/>
        </p:nvSpPr>
        <p:spPr>
          <a:xfrm>
            <a:off x="0" y="234225"/>
            <a:ext cx="9144000" cy="1131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-GB" sz="36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KolibriOS Project Team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Shape 1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44974" y="3808875"/>
            <a:ext cx="2599025" cy="1334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Shape 122" descr="logo2_vectorized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6700" y="1657350"/>
            <a:ext cx="8610600" cy="1828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Shape 1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895199" y="2907290"/>
            <a:ext cx="1159400" cy="789125"/>
          </a:xfrm>
          <a:prstGeom prst="rect">
            <a:avLst/>
          </a:prstGeom>
          <a:noFill/>
          <a:ln>
            <a:noFill/>
          </a:ln>
        </p:spPr>
      </p:pic>
      <p:sp>
        <p:nvSpPr>
          <p:cNvPr id="128" name="Shape 128"/>
          <p:cNvSpPr txBox="1">
            <a:spLocks noGrp="1"/>
          </p:cNvSpPr>
          <p:nvPr>
            <p:ph type="title"/>
          </p:nvPr>
        </p:nvSpPr>
        <p:spPr>
          <a:xfrm>
            <a:off x="628650" y="226043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en-GB" sz="3600">
                <a:latin typeface="Georgia"/>
                <a:ea typeface="Georgia"/>
                <a:cs typeface="Georgia"/>
                <a:sym typeface="Georgia"/>
              </a:rPr>
              <a:t>FASM x86 Assembler</a:t>
            </a:r>
          </a:p>
        </p:txBody>
      </p:sp>
      <p:sp>
        <p:nvSpPr>
          <p:cNvPr id="129" name="Shape 129"/>
          <p:cNvSpPr txBox="1">
            <a:spLocks noGrp="1"/>
          </p:cNvSpPr>
          <p:nvPr>
            <p:ph type="body" idx="1"/>
          </p:nvPr>
        </p:nvSpPr>
        <p:spPr>
          <a:xfrm>
            <a:off x="4639075" y="1220250"/>
            <a:ext cx="4089300" cy="35733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457200" marR="0" lvl="0" indent="-228600" algn="l" rtl="0">
              <a:lnSpc>
                <a:spcPct val="115000"/>
              </a:lnSpc>
              <a:spcBef>
                <a:spcPts val="0"/>
              </a:spcBef>
            </a:pPr>
            <a:r>
              <a:rPr lang="en-GB"/>
              <a:t>1999, Polish university student Tomasz Grysztar</a:t>
            </a:r>
          </a:p>
          <a:p>
            <a:pPr marL="457200" marR="0" lvl="0" indent="-228600" algn="l" rtl="0">
              <a:lnSpc>
                <a:spcPct val="115000"/>
              </a:lnSpc>
              <a:spcBef>
                <a:spcPts val="0"/>
              </a:spcBef>
            </a:pPr>
            <a:r>
              <a:rPr lang="en-GB"/>
              <a:t>Open-source 80x86 assembler for DOS, Windows and Linux</a:t>
            </a:r>
          </a:p>
          <a:p>
            <a:pPr marL="457200" marR="0" lvl="0" indent="-228600" algn="l" rtl="0">
              <a:lnSpc>
                <a:spcPct val="115000"/>
              </a:lnSpc>
              <a:spcBef>
                <a:spcPts val="0"/>
              </a:spcBef>
            </a:pPr>
            <a:r>
              <a:rPr lang="en-GB"/>
              <a:t>Supports all 8086-80486/Pentium processor instructions (32/64bit)</a:t>
            </a: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buNone/>
            </a:pPr>
            <a:endParaRPr/>
          </a:p>
          <a:p>
            <a:pPr marL="171450" marR="0" lvl="0" indent="-17145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/>
          </a:p>
        </p:txBody>
      </p:sp>
      <p:pic>
        <p:nvPicPr>
          <p:cNvPr id="130" name="Shape 130" descr="fasmcalc_173_103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4800" y="1184875"/>
            <a:ext cx="4514275" cy="3644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Shape 1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960950" y="4022474"/>
            <a:ext cx="2183050" cy="11210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Shape 1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81199" y="3673424"/>
            <a:ext cx="2862801" cy="1470074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Shape 137"/>
          <p:cNvSpPr txBox="1"/>
          <p:nvPr/>
        </p:nvSpPr>
        <p:spPr>
          <a:xfrm>
            <a:off x="1666500" y="1964400"/>
            <a:ext cx="5811000" cy="1214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-GB" sz="4800">
                <a:latin typeface="Georgia"/>
                <a:ea typeface="Georgia"/>
                <a:cs typeface="Georgia"/>
                <a:sym typeface="Georgia"/>
              </a:rPr>
              <a:t>Why KolibriOS?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hape 142"/>
          <p:cNvSpPr txBox="1">
            <a:spLocks noGrp="1"/>
          </p:cNvSpPr>
          <p:nvPr>
            <p:ph type="title"/>
          </p:nvPr>
        </p:nvSpPr>
        <p:spPr>
          <a:xfrm>
            <a:off x="628650" y="273843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endParaRPr sz="3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3" name="Shape 143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3854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1511</TotalTime>
  <Words>352</Words>
  <Application>Microsoft Office PowerPoint</Application>
  <PresentationFormat>On-screen Show (16:9)</PresentationFormat>
  <Paragraphs>83</Paragraphs>
  <Slides>23</Slides>
  <Notes>23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8" baseType="lpstr">
      <vt:lpstr>Roboto</vt:lpstr>
      <vt:lpstr>Calibri</vt:lpstr>
      <vt:lpstr>Arial</vt:lpstr>
      <vt:lpstr>Georgia</vt:lpstr>
      <vt:lpstr>Office Theme</vt:lpstr>
      <vt:lpstr>PowerPoint Presentation</vt:lpstr>
      <vt:lpstr>Table of Contents</vt:lpstr>
      <vt:lpstr>PowerPoint Presentation</vt:lpstr>
      <vt:lpstr>PowerPoint Presentation</vt:lpstr>
      <vt:lpstr>PowerPoint Presentation</vt:lpstr>
      <vt:lpstr>PowerPoint Presentation</vt:lpstr>
      <vt:lpstr>FASM x86 Assembler</vt:lpstr>
      <vt:lpstr>PowerPoint Presentation</vt:lpstr>
      <vt:lpstr>PowerPoint Presentation</vt:lpstr>
      <vt:lpstr>PowerPoint Presentation</vt:lpstr>
      <vt:lpstr>PowerPoint Presentation</vt:lpstr>
      <vt:lpstr>Goes Size Matters?</vt:lpstr>
      <vt:lpstr>PowerPoint Presentation</vt:lpstr>
      <vt:lpstr>PowerPoint Presentation</vt:lpstr>
      <vt:lpstr>KolibriOS Kernel</vt:lpstr>
      <vt:lpstr>PowerPoint Presentation</vt:lpstr>
      <vt:lpstr>PowerPoint Presentation</vt:lpstr>
      <vt:lpstr> Monolithic Kernel</vt:lpstr>
      <vt:lpstr>Preemptive Kernel</vt:lpstr>
      <vt:lpstr>PowerPoint Presentation</vt:lpstr>
      <vt:lpstr>PowerPoint Presentation</vt:lpstr>
      <vt:lpstr>Bibliography</vt:lpstr>
      <vt:lpstr>Bibliography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Povilas Kubilius</cp:lastModifiedBy>
  <cp:revision>3</cp:revision>
  <dcterms:modified xsi:type="dcterms:W3CDTF">2017-04-06T09:14:28Z</dcterms:modified>
</cp:coreProperties>
</file>