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3"/>
  </p:notesMasterIdLst>
  <p:sldIdLst>
    <p:sldId id="272" r:id="rId2"/>
    <p:sldId id="273" r:id="rId3"/>
    <p:sldId id="291" r:id="rId4"/>
    <p:sldId id="274" r:id="rId5"/>
    <p:sldId id="258" r:id="rId6"/>
    <p:sldId id="277" r:id="rId7"/>
    <p:sldId id="295" r:id="rId8"/>
    <p:sldId id="302" r:id="rId9"/>
    <p:sldId id="301" r:id="rId10"/>
    <p:sldId id="303" r:id="rId11"/>
    <p:sldId id="292" r:id="rId12"/>
    <p:sldId id="276" r:id="rId13"/>
    <p:sldId id="296" r:id="rId14"/>
    <p:sldId id="298" r:id="rId15"/>
    <p:sldId id="307" r:id="rId16"/>
    <p:sldId id="294" r:id="rId17"/>
    <p:sldId id="299" r:id="rId18"/>
    <p:sldId id="300" r:id="rId19"/>
    <p:sldId id="293" r:id="rId20"/>
    <p:sldId id="279" r:id="rId21"/>
    <p:sldId id="280" r:id="rId22"/>
    <p:sldId id="281" r:id="rId23"/>
    <p:sldId id="282" r:id="rId24"/>
    <p:sldId id="283" r:id="rId25"/>
    <p:sldId id="284" r:id="rId26"/>
    <p:sldId id="304" r:id="rId27"/>
    <p:sldId id="305" r:id="rId28"/>
    <p:sldId id="306" r:id="rId29"/>
    <p:sldId id="297" r:id="rId30"/>
    <p:sldId id="308"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3789" autoAdjust="0"/>
  </p:normalViewPr>
  <p:slideViewPr>
    <p:cSldViewPr snapToGrid="0">
      <p:cViewPr varScale="1">
        <p:scale>
          <a:sx n="68" d="100"/>
          <a:sy n="68" d="100"/>
        </p:scale>
        <p:origin x="2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77CC2-93F3-4686-83D6-47EE213C6C54}" type="datetimeFigureOut">
              <a:rPr lang="en-GB" smtClean="0"/>
              <a:t>06/04/2017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E5125-A265-4A15-A0F2-74AD149AE8DE}" type="slidenum">
              <a:rPr lang="en-GB" smtClean="0"/>
              <a:t>‹#›</a:t>
            </a:fld>
            <a:endParaRPr lang="en-GB"/>
          </a:p>
        </p:txBody>
      </p:sp>
    </p:spTree>
    <p:extLst>
      <p:ext uri="{BB962C8B-B14F-4D97-AF65-F5344CB8AC3E}">
        <p14:creationId xmlns:p14="http://schemas.microsoft.com/office/powerpoint/2010/main" val="285874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Seattle Computer Products(SCP) was a hardware company, therefore it was willing to sell the non-exclusive right for Microsoft to market its 86-DOS at that time.</a:t>
            </a:r>
          </a:p>
          <a:p>
            <a:endParaRPr lang="en-GB" dirty="0"/>
          </a:p>
        </p:txBody>
      </p:sp>
      <p:sp>
        <p:nvSpPr>
          <p:cNvPr id="4" name="Slide Number Placeholder 3"/>
          <p:cNvSpPr>
            <a:spLocks noGrp="1"/>
          </p:cNvSpPr>
          <p:nvPr>
            <p:ph type="sldNum" sz="quarter" idx="10"/>
          </p:nvPr>
        </p:nvSpPr>
        <p:spPr/>
        <p:txBody>
          <a:bodyPr/>
          <a:lstStyle/>
          <a:p>
            <a:fld id="{620E5125-A265-4A15-A0F2-74AD149AE8DE}" type="slidenum">
              <a:rPr lang="en-GB" smtClean="0"/>
              <a:t>13</a:t>
            </a:fld>
            <a:endParaRPr lang="en-GB"/>
          </a:p>
        </p:txBody>
      </p:sp>
    </p:spTree>
    <p:extLst>
      <p:ext uri="{BB962C8B-B14F-4D97-AF65-F5344CB8AC3E}">
        <p14:creationId xmlns:p14="http://schemas.microsoft.com/office/powerpoint/2010/main" val="102283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157194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AAD7B6-7BE5-4E90-9705-D510A63F01D4}" type="datetimeFigureOut">
              <a:rPr lang="en-GB" smtClean="0"/>
              <a:t>06/04/2017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268452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167748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6113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215975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40402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103680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310954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313248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218211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12416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AAD7B6-7BE5-4E90-9705-D510A63F01D4}" type="datetimeFigureOut">
              <a:rPr lang="en-GB" smtClean="0"/>
              <a:t>06/04/2017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196967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AAD7B6-7BE5-4E90-9705-D510A63F01D4}" type="datetimeFigureOut">
              <a:rPr lang="en-GB" smtClean="0"/>
              <a:t>06/04/2017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358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403080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371772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CAAD7B6-7BE5-4E90-9705-D510A63F01D4}" type="datetimeFigureOut">
              <a:rPr lang="en-GB" smtClean="0"/>
              <a:t>06/04/2017</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412507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AAD7B6-7BE5-4E90-9705-D510A63F01D4}" type="datetimeFigureOut">
              <a:rPr lang="en-GB" smtClean="0"/>
              <a:t>06/04/2017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ADCD9-CF65-42E4-A7AE-D4387E651D67}" type="slidenum">
              <a:rPr lang="en-GB" smtClean="0"/>
              <a:t>‹#›</a:t>
            </a:fld>
            <a:endParaRPr lang="en-GB"/>
          </a:p>
        </p:txBody>
      </p:sp>
    </p:spTree>
    <p:extLst>
      <p:ext uri="{BB962C8B-B14F-4D97-AF65-F5344CB8AC3E}">
        <p14:creationId xmlns:p14="http://schemas.microsoft.com/office/powerpoint/2010/main" val="409157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AAD7B6-7BE5-4E90-9705-D510A63F01D4}" type="datetimeFigureOut">
              <a:rPr lang="en-GB" smtClean="0"/>
              <a:t>06/04/2017</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0ADCD9-CF65-42E4-A7AE-D4387E651D67}" type="slidenum">
              <a:rPr lang="en-GB" smtClean="0"/>
              <a:t>‹#›</a:t>
            </a:fld>
            <a:endParaRPr lang="en-GB"/>
          </a:p>
        </p:txBody>
      </p:sp>
    </p:spTree>
    <p:extLst>
      <p:ext uri="{BB962C8B-B14F-4D97-AF65-F5344CB8AC3E}">
        <p14:creationId xmlns:p14="http://schemas.microsoft.com/office/powerpoint/2010/main" val="3002910613"/>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linfo.org/ms-dos.html" TargetMode="External"/><Relationship Id="rId2" Type="http://schemas.openxmlformats.org/officeDocument/2006/relationships/hyperlink" Target="http://www.patersontech.com/dos/softalk.aspx" TargetMode="External"/><Relationship Id="rId1" Type="http://schemas.openxmlformats.org/officeDocument/2006/relationships/slideLayout" Target="../slideLayouts/slideLayout6.xml"/><Relationship Id="rId4" Type="http://schemas.openxmlformats.org/officeDocument/2006/relationships/hyperlink" Target="https://www.cs.uic.edu/~jbell/CourseNotes/OperatingSystems/2_Structure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oftpanorama.org/History/dos_history.shtml" TargetMode="External"/><Relationship Id="rId2" Type="http://schemas.openxmlformats.org/officeDocument/2006/relationships/hyperlink" Target="http://www.computerhope.com/dostop10.htm" TargetMode="External"/><Relationship Id="rId1" Type="http://schemas.openxmlformats.org/officeDocument/2006/relationships/slideLayout" Target="../slideLayouts/slideLayout6.xml"/><Relationship Id="rId4" Type="http://schemas.openxmlformats.org/officeDocument/2006/relationships/hyperlink" Target="https://www.google.ie/search?q=ms+dos+pictures&amp;espv=2&amp;source=lnms&amp;tbm=isch&amp;sa=X&amp;ved=0ahUKEwiv_KW54o_TAhULL8AKHZxYDygQ_AUIBigB&amp;biw=1707&amp;bih=816"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6.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2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377" y="3357688"/>
            <a:ext cx="5826868" cy="3249038"/>
          </a:xfrm>
          <a:prstGeom prst="rect">
            <a:avLst/>
          </a:prstGeom>
        </p:spPr>
      </p:pic>
      <p:sp>
        <p:nvSpPr>
          <p:cNvPr id="4" name="Rectangle 3"/>
          <p:cNvSpPr/>
          <p:nvPr/>
        </p:nvSpPr>
        <p:spPr>
          <a:xfrm>
            <a:off x="221764" y="3590516"/>
            <a:ext cx="6096000" cy="3016210"/>
          </a:xfrm>
          <a:prstGeom prst="rect">
            <a:avLst/>
          </a:prstGeom>
        </p:spPr>
        <p:txBody>
          <a:bodyPr>
            <a:spAutoFit/>
          </a:bodyPr>
          <a:lstStyle/>
          <a:p>
            <a:r>
              <a:rPr lang="en-GB" sz="3200" dirty="0">
                <a:latin typeface="Times New Roman" panose="02020603050405020304" pitchFamily="18" charset="0"/>
                <a:cs typeface="Times New Roman" panose="02020603050405020304" pitchFamily="18" charset="0"/>
              </a:rPr>
              <a:t>DOS-SERS Members:</a:t>
            </a:r>
          </a:p>
          <a:p>
            <a:endParaRPr lang="en-GB" sz="3200" dirty="0">
              <a:latin typeface="Times New Roman" panose="02020603050405020304" pitchFamily="18" charset="0"/>
              <a:cs typeface="Times New Roman" panose="02020603050405020304" pitchFamily="18" charset="0"/>
            </a:endParaRPr>
          </a:p>
          <a:p>
            <a:r>
              <a:rPr lang="en-GB" b="1" u="sng" dirty="0">
                <a:latin typeface="Times New Roman" panose="02020603050405020304" pitchFamily="18" charset="0"/>
                <a:cs typeface="Times New Roman" panose="02020603050405020304" pitchFamily="18" charset="0"/>
              </a:rPr>
              <a:t>STUDENT NAME</a:t>
            </a:r>
            <a:r>
              <a:rPr lang="en-GB" b="1" dirty="0">
                <a:latin typeface="Times New Roman" panose="02020603050405020304" pitchFamily="18" charset="0"/>
                <a:cs typeface="Times New Roman" panose="02020603050405020304" pitchFamily="18" charset="0"/>
              </a:rPr>
              <a:t>		</a:t>
            </a:r>
            <a:r>
              <a:rPr lang="en-GB" b="1" u="sng" dirty="0">
                <a:latin typeface="Times New Roman" panose="02020603050405020304" pitchFamily="18" charset="0"/>
                <a:cs typeface="Times New Roman" panose="02020603050405020304" pitchFamily="18" charset="0"/>
              </a:rPr>
              <a:t>STUDENT NUMBER</a:t>
            </a:r>
          </a:p>
          <a:p>
            <a:endParaRPr lang="en-GB" b="1" u="sng" dirty="0">
              <a:latin typeface="Times New Roman" panose="02020603050405020304" pitchFamily="18" charset="0"/>
              <a:cs typeface="Times New Roman" panose="02020603050405020304" pitchFamily="18" charset="0"/>
            </a:endParaRPr>
          </a:p>
          <a:p>
            <a:r>
              <a:rPr lang="en-GB" dirty="0"/>
              <a:t>Iosif Dobos 				C16735789 </a:t>
            </a:r>
          </a:p>
          <a:p>
            <a:r>
              <a:rPr lang="en-GB" dirty="0"/>
              <a:t>Darren Byrne 			C16735211</a:t>
            </a:r>
          </a:p>
          <a:p>
            <a:r>
              <a:rPr lang="en-GB" dirty="0"/>
              <a:t>Robert Dagger			C16714909</a:t>
            </a:r>
          </a:p>
          <a:p>
            <a:r>
              <a:rPr lang="en-GB" dirty="0"/>
              <a:t>Eddie O'Neill			C16742511</a:t>
            </a:r>
          </a:p>
          <a:p>
            <a:r>
              <a:rPr lang="en-GB" dirty="0"/>
              <a:t>David Kenny			C16765119</a:t>
            </a:r>
          </a:p>
        </p:txBody>
      </p:sp>
      <p:sp>
        <p:nvSpPr>
          <p:cNvPr id="5" name="Rectangle 4"/>
          <p:cNvSpPr/>
          <p:nvPr/>
        </p:nvSpPr>
        <p:spPr>
          <a:xfrm>
            <a:off x="363166" y="1228396"/>
            <a:ext cx="10619362" cy="1200329"/>
          </a:xfrm>
          <a:prstGeom prst="rect">
            <a:avLst/>
          </a:prstGeom>
        </p:spPr>
        <p:txBody>
          <a:bodyPr wrap="square">
            <a:spAutoFit/>
          </a:bodyPr>
          <a:lstStyle/>
          <a:p>
            <a:r>
              <a:rPr lang="en-GB" sz="3600" b="1" u="sng" dirty="0">
                <a:latin typeface="Times New Roman" panose="02020603050405020304" pitchFamily="18" charset="0"/>
                <a:cs typeface="Times New Roman" panose="02020603050405020304" pitchFamily="18" charset="0"/>
              </a:rPr>
              <a:t>We are DOS DIABLOS GROUP (THE DOS-SERS )</a:t>
            </a:r>
            <a:br>
              <a:rPr lang="en-GB" sz="3600" b="1" u="sng"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18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239" cy="1400530"/>
          </a:xfrm>
        </p:spPr>
        <p:txBody>
          <a:bodyPr/>
          <a:lstStyle/>
          <a:p>
            <a:r>
              <a:rPr lang="en-US" sz="4000" b="1" u="sng" dirty="0"/>
              <a:t>The DOS Operating System is credited to Microsoft</a:t>
            </a:r>
            <a:br>
              <a:rPr lang="en-US" sz="4000" b="1" u="sng" dirty="0"/>
            </a:br>
            <a:endParaRPr lang="en-GB" sz="4000" dirty="0"/>
          </a:p>
        </p:txBody>
      </p:sp>
      <p:sp>
        <p:nvSpPr>
          <p:cNvPr id="3" name="TextBox 2"/>
          <p:cNvSpPr txBox="1"/>
          <p:nvPr/>
        </p:nvSpPr>
        <p:spPr>
          <a:xfrm>
            <a:off x="646111" y="2391987"/>
            <a:ext cx="8995508"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Bill Gates</a:t>
            </a:r>
          </a:p>
          <a:p>
            <a:r>
              <a:rPr lang="en-US" dirty="0"/>
              <a: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Paul Allen</a:t>
            </a:r>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Steve Ballmer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495" y="2879614"/>
            <a:ext cx="6615358" cy="3735789"/>
          </a:xfrm>
          <a:prstGeom prst="rect">
            <a:avLst/>
          </a:prstGeom>
        </p:spPr>
      </p:pic>
    </p:spTree>
    <p:extLst>
      <p:ext uri="{BB962C8B-B14F-4D97-AF65-F5344CB8AC3E}">
        <p14:creationId xmlns:p14="http://schemas.microsoft.com/office/powerpoint/2010/main" val="388329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77" y="2166425"/>
            <a:ext cx="8947052" cy="3970318"/>
          </a:xfrm>
          <a:prstGeom prst="rect">
            <a:avLst/>
          </a:prstGeom>
          <a:noFill/>
        </p:spPr>
        <p:txBody>
          <a:bodyPr wrap="square" rtlCol="0">
            <a:spAutoFit/>
          </a:bodyPr>
          <a:lstStyle/>
          <a:p>
            <a:endParaRPr lang="en-US" dirty="0"/>
          </a:p>
          <a:p>
            <a:pPr marL="285750" indent="-285750" algn="just">
              <a:buFont typeface="Wingdings" panose="05000000000000000000" pitchFamily="2" charset="2"/>
              <a:buChar char="Ø"/>
            </a:pPr>
            <a:r>
              <a:rPr lang="en-US" dirty="0"/>
              <a:t>The OS for IBM’s PC</a:t>
            </a:r>
          </a:p>
          <a:p>
            <a:pPr marL="285750" indent="-285750">
              <a:buFont typeface="Arial" charset="0"/>
              <a:buChar char="•"/>
            </a:pPr>
            <a:endParaRPr lang="en-US" dirty="0"/>
          </a:p>
          <a:p>
            <a:pPr marL="285750" indent="-285750">
              <a:buFont typeface="Wingdings" panose="05000000000000000000" pitchFamily="2" charset="2"/>
              <a:buChar char="Ø"/>
            </a:pPr>
            <a:r>
              <a:rPr lang="en-US" dirty="0"/>
              <a:t>The “Disk Operating System” or MS-DOS was based on QDOS, the “Quick and Dirty Operating System”</a:t>
            </a:r>
          </a:p>
          <a:p>
            <a:pPr marL="285750" indent="-285750">
              <a:buFont typeface="Arial" charset="0"/>
              <a:buChar char="•"/>
            </a:pPr>
            <a:endParaRPr lang="en-US" dirty="0"/>
          </a:p>
          <a:p>
            <a:pPr marL="285750" indent="-285750">
              <a:buFont typeface="Wingdings" panose="05000000000000000000" pitchFamily="2" charset="2"/>
              <a:buChar char="Ø"/>
            </a:pPr>
            <a:r>
              <a:rPr lang="en-US" dirty="0"/>
              <a:t>Written by Tim Patterson of Seattle Computer Products, for their prototype Intel 8086 based computer</a:t>
            </a:r>
          </a:p>
          <a:p>
            <a:pPr marL="285750" indent="-285750">
              <a:buFont typeface="Arial" charset="0"/>
              <a:buChar char="•"/>
            </a:pPr>
            <a:endParaRPr lang="en-US" dirty="0"/>
          </a:p>
          <a:p>
            <a:pPr marL="285750" indent="-285750">
              <a:buFont typeface="Wingdings" panose="05000000000000000000" pitchFamily="2" charset="2"/>
              <a:buChar char="Ø"/>
            </a:pPr>
            <a:r>
              <a:rPr lang="en-US" dirty="0"/>
              <a:t>Gates then talked IBM into letting Microsoft retain the rights, to market MS-DOS separate from the IBM PC project.</a:t>
            </a:r>
          </a:p>
          <a:p>
            <a:pPr marL="285750" indent="-285750">
              <a:buFont typeface="Arial" charset="0"/>
              <a:buChar char="•"/>
            </a:pPr>
            <a:endParaRPr lang="en-US" dirty="0"/>
          </a:p>
          <a:p>
            <a:pPr marL="285750" indent="-285750">
              <a:buFont typeface="Wingdings" panose="05000000000000000000" pitchFamily="2" charset="2"/>
              <a:buChar char="Ø"/>
            </a:pPr>
            <a:r>
              <a:rPr lang="en-US" dirty="0"/>
              <a:t>Bill Gates, Paul Allen and Steve Ballmer sealed the deal that made them billionaires and the huge corporation that Microsoft is today.</a:t>
            </a:r>
          </a:p>
        </p:txBody>
      </p:sp>
      <p:sp>
        <p:nvSpPr>
          <p:cNvPr id="3" name="Rectangle 2"/>
          <p:cNvSpPr/>
          <p:nvPr/>
        </p:nvSpPr>
        <p:spPr>
          <a:xfrm>
            <a:off x="317241" y="612218"/>
            <a:ext cx="6092936" cy="923330"/>
          </a:xfrm>
          <a:prstGeom prst="rect">
            <a:avLst/>
          </a:prstGeom>
          <a:noFill/>
        </p:spPr>
        <p:txBody>
          <a:bodyPr wrap="square" lIns="91440" tIns="45720" rIns="91440" bIns="45720">
            <a:spAutoFit/>
          </a:bodyPr>
          <a:lstStyle/>
          <a:p>
            <a:pPr algn="ctr"/>
            <a:r>
              <a:rPr lang="en-IE" sz="5400" dirty="0">
                <a:ln w="0"/>
                <a:effectLst>
                  <a:outerShdw blurRad="38100" dist="25400" dir="5400000" algn="ctr" rotWithShape="0">
                    <a:srgbClr val="6E747A">
                      <a:alpha val="43000"/>
                    </a:srgbClr>
                  </a:outerShdw>
                </a:effectLst>
              </a:rPr>
              <a:t>MS-DOS TIMELINE</a:t>
            </a:r>
            <a:endParaRPr lang="en-IE" sz="5400" b="0" cap="none" spc="0" dirty="0">
              <a:ln w="0"/>
              <a:effectLst>
                <a:outerShdw blurRad="38100" dist="25400" dir="5400000" algn="ctr" rotWithShape="0">
                  <a:srgbClr val="6E747A">
                    <a:alpha val="43000"/>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77" y="0"/>
            <a:ext cx="5781823" cy="284167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29" y="3284893"/>
            <a:ext cx="2224648" cy="3022600"/>
          </a:xfrm>
          <a:prstGeom prst="rect">
            <a:avLst/>
          </a:prstGeom>
        </p:spPr>
      </p:pic>
    </p:spTree>
    <p:extLst>
      <p:ext uri="{BB962C8B-B14F-4D97-AF65-F5344CB8AC3E}">
        <p14:creationId xmlns:p14="http://schemas.microsoft.com/office/powerpoint/2010/main" val="34970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4" y="497114"/>
            <a:ext cx="10011746" cy="5969000"/>
          </a:xfrm>
          <a:prstGeom prst="rect">
            <a:avLst/>
          </a:prstGeom>
        </p:spPr>
      </p:pic>
    </p:spTree>
    <p:extLst>
      <p:ext uri="{BB962C8B-B14F-4D97-AF65-F5344CB8AC3E}">
        <p14:creationId xmlns:p14="http://schemas.microsoft.com/office/powerpoint/2010/main" val="249297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184" y="403063"/>
            <a:ext cx="8541131" cy="923330"/>
          </a:xfrm>
          <a:prstGeom prst="rect">
            <a:avLst/>
          </a:prstGeom>
          <a:noFill/>
        </p:spPr>
        <p:txBody>
          <a:bodyPr wrap="square" lIns="91440" tIns="45720" rIns="91440" bIns="45720">
            <a:spAutoFit/>
          </a:bodyPr>
          <a:lstStyle/>
          <a:p>
            <a:pPr algn="ctr"/>
            <a:r>
              <a:rPr lang="en-IE" sz="5400" b="1" u="sng" cap="none" spc="0" dirty="0">
                <a:ln w="0"/>
                <a:effectLst>
                  <a:outerShdw blurRad="38100" dist="25400" dir="5400000" algn="ctr" rotWithShape="0">
                    <a:srgbClr val="6E747A">
                      <a:alpha val="43000"/>
                    </a:srgbClr>
                  </a:outerShdw>
                </a:effectLst>
              </a:rPr>
              <a:t>MS-DOS, PC-DOS or DOS</a:t>
            </a:r>
          </a:p>
        </p:txBody>
      </p:sp>
      <p:sp>
        <p:nvSpPr>
          <p:cNvPr id="3" name="TextBox 2"/>
          <p:cNvSpPr txBox="1"/>
          <p:nvPr/>
        </p:nvSpPr>
        <p:spPr>
          <a:xfrm>
            <a:off x="513184" y="1862746"/>
            <a:ext cx="8121895" cy="440120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Developed to run single-user, stand-alone desktop computers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Typical early Operating Systems that managed jobs sequentially from a single user</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u="sng" dirty="0"/>
              <a:t>Advantages</a:t>
            </a:r>
            <a:r>
              <a:rPr lang="en-US" sz="2000" dirty="0"/>
              <a:t> : Simple operation with straight-forward user commands.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u="sng" dirty="0"/>
              <a:t>Disadvantages</a:t>
            </a:r>
            <a:r>
              <a:rPr lang="en-US" sz="2000" dirty="0"/>
              <a:t>:</a:t>
            </a:r>
          </a:p>
          <a:p>
            <a:pPr marL="800100" lvl="1" indent="-342900">
              <a:buFont typeface="Wingdings" panose="05000000000000000000" pitchFamily="2" charset="2"/>
              <a:buChar char="Ø"/>
            </a:pPr>
            <a:r>
              <a:rPr lang="en-US" sz="2000" dirty="0"/>
              <a:t>1.  Lack of flexibility &amp; limited ability to meet needs of programmers &amp; experienced users.</a:t>
            </a:r>
          </a:p>
          <a:p>
            <a:pPr marL="800100" lvl="1" indent="-342900">
              <a:buFont typeface="Wingdings" panose="05000000000000000000" pitchFamily="2" charset="2"/>
              <a:buChar char="Ø"/>
            </a:pPr>
            <a:endParaRPr lang="en-US" sz="2000" dirty="0"/>
          </a:p>
          <a:p>
            <a:pPr marL="800100" lvl="1" indent="-342900">
              <a:buFont typeface="Wingdings" panose="05000000000000000000" pitchFamily="2" charset="2"/>
              <a:buChar char="Ø"/>
            </a:pPr>
            <a:r>
              <a:rPr lang="en-US" sz="2000" dirty="0"/>
              <a:t>2. Written for a single family of microprocessors (Intel family of chips: 8086, 8088, 80186 and 80286)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898" y="3615218"/>
            <a:ext cx="3147729" cy="2984500"/>
          </a:xfrm>
          <a:prstGeom prst="rect">
            <a:avLst/>
          </a:prstGeom>
        </p:spPr>
      </p:pic>
    </p:spTree>
    <p:extLst>
      <p:ext uri="{BB962C8B-B14F-4D97-AF65-F5344CB8AC3E}">
        <p14:creationId xmlns:p14="http://schemas.microsoft.com/office/powerpoint/2010/main" val="125665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05" y="465085"/>
            <a:ext cx="5707041" cy="923330"/>
          </a:xfrm>
          <a:prstGeom prst="rect">
            <a:avLst/>
          </a:prstGeom>
          <a:noFill/>
        </p:spPr>
        <p:txBody>
          <a:bodyPr wrap="square" lIns="91440" tIns="45720" rIns="91440" bIns="45720">
            <a:spAutoFit/>
          </a:bodyPr>
          <a:lstStyle/>
          <a:p>
            <a:pPr algn="ctr"/>
            <a:r>
              <a:rPr lang="en-IE" sz="5400" b="1" u="sng" cap="none" spc="0" dirty="0">
                <a:ln w="0"/>
                <a:effectLst>
                  <a:outerShdw blurRad="38100" dist="25400" dir="5400000" algn="ctr" rotWithShape="0">
                    <a:srgbClr val="6E747A">
                      <a:alpha val="43000"/>
                    </a:srgbClr>
                  </a:outerShdw>
                </a:effectLst>
              </a:rPr>
              <a:t>History of DOS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13" y="1721223"/>
            <a:ext cx="6185648" cy="48588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928" y="1721223"/>
            <a:ext cx="4623272" cy="4858852"/>
          </a:xfrm>
          <a:prstGeom prst="rect">
            <a:avLst/>
          </a:prstGeom>
        </p:spPr>
      </p:pic>
    </p:spTree>
    <p:extLst>
      <p:ext uri="{BB962C8B-B14F-4D97-AF65-F5344CB8AC3E}">
        <p14:creationId xmlns:p14="http://schemas.microsoft.com/office/powerpoint/2010/main" val="251796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17" b="4171"/>
          <a:stretch/>
        </p:blipFill>
        <p:spPr>
          <a:xfrm>
            <a:off x="1389036" y="150829"/>
            <a:ext cx="9505056" cy="5688632"/>
          </a:xfrm>
          <a:prstGeom prst="rect">
            <a:avLst/>
          </a:prstGeom>
        </p:spPr>
      </p:pic>
      <p:sp>
        <p:nvSpPr>
          <p:cNvPr id="5" name="Title 4"/>
          <p:cNvSpPr>
            <a:spLocks noGrp="1"/>
          </p:cNvSpPr>
          <p:nvPr>
            <p:ph type="title"/>
          </p:nvPr>
        </p:nvSpPr>
        <p:spPr>
          <a:xfrm>
            <a:off x="358220" y="5839461"/>
            <a:ext cx="11566688" cy="819172"/>
          </a:xfrm>
        </p:spPr>
        <p:txBody>
          <a:bodyPr/>
          <a:lstStyle/>
          <a:p>
            <a:r>
              <a:rPr lang="en-US" sz="4400" b="1" dirty="0">
                <a:latin typeface="Aharoni" panose="02010803020104030203" pitchFamily="2" charset="-79"/>
                <a:cs typeface="Aharoni" panose="02010803020104030203" pitchFamily="2" charset="-79"/>
              </a:rPr>
              <a:t>Windows Release date with their lifecycles</a:t>
            </a:r>
            <a:br>
              <a:rPr lang="en-US" sz="4400" b="1" dirty="0">
                <a:latin typeface="Aharoni" panose="02010803020104030203" pitchFamily="2" charset="-79"/>
                <a:cs typeface="Aharoni" panose="02010803020104030203" pitchFamily="2" charset="-79"/>
              </a:rPr>
            </a:br>
            <a:endParaRPr lang="en-GB" dirty="0"/>
          </a:p>
        </p:txBody>
      </p:sp>
    </p:spTree>
    <p:extLst>
      <p:ext uri="{BB962C8B-B14F-4D97-AF65-F5344CB8AC3E}">
        <p14:creationId xmlns:p14="http://schemas.microsoft.com/office/powerpoint/2010/main" val="412826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825943"/>
            <a:ext cx="9404723" cy="788253"/>
          </a:xfrm>
        </p:spPr>
        <p:txBody>
          <a:bodyPr/>
          <a:lstStyle/>
          <a:p>
            <a:r>
              <a:rPr lang="en-GB" b="1" u="sng" dirty="0"/>
              <a:t>MS – DOS Layer Structure </a:t>
            </a:r>
          </a:p>
        </p:txBody>
      </p:sp>
      <p:sp>
        <p:nvSpPr>
          <p:cNvPr id="3" name="TextBox 2"/>
          <p:cNvSpPr txBox="1"/>
          <p:nvPr/>
        </p:nvSpPr>
        <p:spPr>
          <a:xfrm>
            <a:off x="646112" y="2065358"/>
            <a:ext cx="7522302"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Designed to accommodate single novice user in single-process environment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Standard I/O support including keyboard, monitor, printer &amp; secondary storage unit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User commands are based on English words/phrases indicative of action to be performed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Commands are interpreted by command processor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Layered approach protects user from hardware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414" y="2670857"/>
            <a:ext cx="3764840" cy="3916556"/>
          </a:xfrm>
          <a:prstGeom prst="rect">
            <a:avLst/>
          </a:prstGeom>
        </p:spPr>
      </p:pic>
    </p:spTree>
    <p:extLst>
      <p:ext uri="{BB962C8B-B14F-4D97-AF65-F5344CB8AC3E}">
        <p14:creationId xmlns:p14="http://schemas.microsoft.com/office/powerpoint/2010/main" val="87591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46" y="1979125"/>
            <a:ext cx="10022541" cy="4673601"/>
          </a:xfrm>
          <a:prstGeom prst="rect">
            <a:avLst/>
          </a:prstGeom>
        </p:spPr>
      </p:pic>
      <p:sp>
        <p:nvSpPr>
          <p:cNvPr id="3" name="Rectangle 2"/>
          <p:cNvSpPr/>
          <p:nvPr/>
        </p:nvSpPr>
        <p:spPr>
          <a:xfrm>
            <a:off x="458846" y="429753"/>
            <a:ext cx="6733193" cy="923330"/>
          </a:xfrm>
          <a:prstGeom prst="rect">
            <a:avLst/>
          </a:prstGeom>
          <a:noFill/>
        </p:spPr>
        <p:txBody>
          <a:bodyPr wrap="square" lIns="91440" tIns="45720" rIns="91440" bIns="45720">
            <a:spAutoFit/>
          </a:bodyPr>
          <a:lstStyle/>
          <a:p>
            <a:pPr algn="ctr"/>
            <a:r>
              <a:rPr lang="en-IE" sz="5400" b="1" u="sng" dirty="0">
                <a:ln w="0"/>
                <a:effectLst>
                  <a:outerShdw blurRad="38100" dist="25400" dir="5400000" algn="ctr" rotWithShape="0">
                    <a:srgbClr val="6E747A">
                      <a:alpha val="43000"/>
                    </a:srgbClr>
                  </a:outerShdw>
                </a:effectLst>
              </a:rPr>
              <a:t>The Layers of DOS</a:t>
            </a:r>
            <a:endParaRPr lang="en-IE" sz="5400" b="1" u="sng"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5254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846" y="429753"/>
            <a:ext cx="6733193" cy="923330"/>
          </a:xfrm>
          <a:prstGeom prst="rect">
            <a:avLst/>
          </a:prstGeom>
          <a:noFill/>
        </p:spPr>
        <p:txBody>
          <a:bodyPr wrap="square" lIns="91440" tIns="45720" rIns="91440" bIns="45720">
            <a:spAutoFit/>
          </a:bodyPr>
          <a:lstStyle/>
          <a:p>
            <a:pPr algn="ctr"/>
            <a:r>
              <a:rPr lang="en-IE" sz="5400" b="1" u="sng" dirty="0">
                <a:ln w="0"/>
                <a:effectLst>
                  <a:outerShdw blurRad="38100" dist="25400" dir="5400000" algn="ctr" rotWithShape="0">
                    <a:srgbClr val="6E747A">
                      <a:alpha val="43000"/>
                    </a:srgbClr>
                  </a:outerShdw>
                </a:effectLst>
              </a:rPr>
              <a:t>The Layers of DOS</a:t>
            </a:r>
            <a:endParaRPr lang="en-IE" sz="5400" b="1" u="sng" cap="none" spc="0" dirty="0">
              <a:ln w="0"/>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7" y="2184400"/>
            <a:ext cx="9482666" cy="4216400"/>
          </a:xfrm>
          <a:prstGeom prst="rect">
            <a:avLst/>
          </a:prstGeom>
        </p:spPr>
      </p:pic>
    </p:spTree>
    <p:extLst>
      <p:ext uri="{BB962C8B-B14F-4D97-AF65-F5344CB8AC3E}">
        <p14:creationId xmlns:p14="http://schemas.microsoft.com/office/powerpoint/2010/main" val="183699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14" y="1916058"/>
            <a:ext cx="10102805" cy="6032421"/>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DOS isn’t the name of a specific OS it’s an acronym for disk operated system</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Written in assembly language</a:t>
            </a:r>
          </a:p>
          <a:p>
            <a:pPr marL="285750" indent="-28575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IBM &amp; Microsoft DOS were designed to be compatible with </a:t>
            </a:r>
          </a:p>
          <a:p>
            <a:r>
              <a:rPr lang="en-US" sz="2000" dirty="0">
                <a:latin typeface="Times New Roman" panose="02020603050405020304" pitchFamily="18" charset="0"/>
                <a:cs typeface="Times New Roman" panose="02020603050405020304" pitchFamily="18" charset="0"/>
              </a:rPr>
              <a:t>     the new 16-bit 8086 in mind</a:t>
            </a:r>
          </a:p>
          <a:p>
            <a:pPr marL="285750" indent="-28575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Designed to use floppy disks as storage</a:t>
            </a:r>
          </a:p>
          <a:p>
            <a:pPr marL="285750" indent="-28575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FAT formatting</a:t>
            </a:r>
          </a:p>
          <a:p>
            <a:pPr marL="285750" indent="-28575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FAT12 “File Allocation Table 12” developed by Microsoft in 1980</a:t>
            </a:r>
          </a:p>
          <a:p>
            <a:pPr marL="285750" indent="-28575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FAT is similar to a linked list</a:t>
            </a:r>
          </a:p>
          <a:p>
            <a:pPr marL="285750" indent="-285750" algn="just">
              <a:buFont typeface="Arial"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p:txBody>
      </p:sp>
      <p:sp>
        <p:nvSpPr>
          <p:cNvPr id="4" name="Rectangle 3"/>
          <p:cNvSpPr/>
          <p:nvPr/>
        </p:nvSpPr>
        <p:spPr>
          <a:xfrm>
            <a:off x="571414" y="470214"/>
            <a:ext cx="6585165" cy="923330"/>
          </a:xfrm>
          <a:prstGeom prst="rect">
            <a:avLst/>
          </a:prstGeom>
          <a:noFill/>
        </p:spPr>
        <p:txBody>
          <a:bodyPr wrap="square" lIns="91440" tIns="45720" rIns="91440" bIns="45720">
            <a:spAutoFit/>
          </a:bodyPr>
          <a:lstStyle/>
          <a:p>
            <a:pPr algn="ctr"/>
            <a:r>
              <a:rPr lang="en-IE" sz="5400" b="1" u="sng"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Architecture of DOS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768" y="2790856"/>
            <a:ext cx="4075754" cy="3749901"/>
          </a:xfrm>
          <a:prstGeom prst="rect">
            <a:avLst/>
          </a:prstGeom>
        </p:spPr>
      </p:pic>
    </p:spTree>
    <p:extLst>
      <p:ext uri="{BB962C8B-B14F-4D97-AF65-F5344CB8AC3E}">
        <p14:creationId xmlns:p14="http://schemas.microsoft.com/office/powerpoint/2010/main" val="30933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863" y="491629"/>
            <a:ext cx="4412272" cy="841061"/>
          </a:xfrm>
        </p:spPr>
        <p:txBody>
          <a:bodyPr/>
          <a:lstStyle/>
          <a:p>
            <a:pPr algn="ctr"/>
            <a:r>
              <a:rPr lang="en-GB" b="1" u="sng" dirty="0"/>
              <a:t>DOS HISTORY</a:t>
            </a:r>
          </a:p>
        </p:txBody>
      </p:sp>
      <p:sp>
        <p:nvSpPr>
          <p:cNvPr id="4" name="TextBox 3"/>
          <p:cNvSpPr txBox="1"/>
          <p:nvPr/>
        </p:nvSpPr>
        <p:spPr>
          <a:xfrm>
            <a:off x="4151783" y="5407904"/>
            <a:ext cx="3888432"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Created by THE DOS - SERS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875" y="2169745"/>
            <a:ext cx="6623735" cy="2401104"/>
          </a:xfrm>
          <a:prstGeom prst="rect">
            <a:avLst/>
          </a:prstGeom>
        </p:spPr>
      </p:pic>
    </p:spTree>
    <p:extLst>
      <p:ext uri="{BB962C8B-B14F-4D97-AF65-F5344CB8AC3E}">
        <p14:creationId xmlns:p14="http://schemas.microsoft.com/office/powerpoint/2010/main" val="288045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397" y="1524238"/>
            <a:ext cx="6349206" cy="3809524"/>
          </a:xfrm>
          <a:prstGeom prst="rect">
            <a:avLst/>
          </a:prstGeom>
        </p:spPr>
      </p:pic>
    </p:spTree>
    <p:extLst>
      <p:ext uri="{BB962C8B-B14F-4D97-AF65-F5344CB8AC3E}">
        <p14:creationId xmlns:p14="http://schemas.microsoft.com/office/powerpoint/2010/main" val="23360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861" y="597159"/>
            <a:ext cx="7277878" cy="2462213"/>
          </a:xfrm>
          <a:prstGeom prst="rect">
            <a:avLst/>
          </a:prstGeom>
          <a:noFill/>
        </p:spPr>
        <p:txBody>
          <a:bodyPr wrap="square" rtlCol="0">
            <a:spAutoFit/>
          </a:bodyPr>
          <a:lstStyle/>
          <a:p>
            <a:pPr marL="342900" indent="-342900">
              <a:buAutoNum type="arabicPeriod"/>
            </a:pPr>
            <a:r>
              <a:rPr lang="en-GB" sz="2400" b="1" u="sng" dirty="0">
                <a:latin typeface="Times New Roman" panose="02020603050405020304" pitchFamily="18" charset="0"/>
                <a:cs typeface="Times New Roman" panose="02020603050405020304" pitchFamily="18" charset="0"/>
              </a:rPr>
              <a:t>CD ( Change Directory ): </a:t>
            </a:r>
          </a:p>
          <a:p>
            <a:endParaRPr lang="en-GB" sz="2000" b="1" u="sng"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CD command is used to switch directory</a:t>
            </a:r>
          </a:p>
          <a:p>
            <a:pPr marL="342900" indent="-342900">
              <a:buAutoNum type="arabicPeriod"/>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Example: </a:t>
            </a:r>
            <a:r>
              <a:rPr lang="en-GB" dirty="0">
                <a:latin typeface="Times New Roman" panose="02020603050405020304" pitchFamily="18" charset="0"/>
                <a:cs typeface="Times New Roman" panose="02020603050405020304" pitchFamily="18" charset="0"/>
              </a:rPr>
              <a:t>C:\users\user&gt;</a:t>
            </a:r>
          </a:p>
          <a:p>
            <a:r>
              <a:rPr lang="en-GB" i="1" dirty="0">
                <a:latin typeface="Times New Roman" panose="02020603050405020304" pitchFamily="18" charset="0"/>
                <a:cs typeface="Times New Roman" panose="02020603050405020304" pitchFamily="18" charset="0"/>
              </a:rPr>
              <a:t>			C:\users\user&gt;cd:\ (enter)</a:t>
            </a:r>
          </a:p>
          <a:p>
            <a:r>
              <a:rPr lang="en-GB" i="1" dirty="0">
                <a:latin typeface="Times New Roman" panose="02020603050405020304" pitchFamily="18" charset="0"/>
                <a:cs typeface="Times New Roman" panose="02020603050405020304" pitchFamily="18" charset="0"/>
              </a:rPr>
              <a:t>			C:\&gt;cd D: (enter)</a:t>
            </a:r>
          </a:p>
          <a:p>
            <a:r>
              <a:rPr lang="en-GB" i="1" dirty="0">
                <a:latin typeface="Times New Roman" panose="02020603050405020304" pitchFamily="18" charset="0"/>
                <a:cs typeface="Times New Roman" panose="02020603050405020304" pitchFamily="18" charset="0"/>
              </a:rPr>
              <a:t>			D:\&gt;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329" y="2403835"/>
            <a:ext cx="7066859" cy="4185501"/>
          </a:xfrm>
          <a:prstGeom prst="rect">
            <a:avLst/>
          </a:prstGeom>
        </p:spPr>
      </p:pic>
    </p:spTree>
    <p:extLst>
      <p:ext uri="{BB962C8B-B14F-4D97-AF65-F5344CB8AC3E}">
        <p14:creationId xmlns:p14="http://schemas.microsoft.com/office/powerpoint/2010/main" val="321342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449" y="662473"/>
            <a:ext cx="6027575" cy="3785652"/>
          </a:xfrm>
          <a:prstGeom prst="rect">
            <a:avLst/>
          </a:prstGeom>
          <a:noFill/>
        </p:spPr>
        <p:txBody>
          <a:bodyPr wrap="square" rtlCol="0">
            <a:spAutoFit/>
          </a:bodyPr>
          <a:lstStyle/>
          <a:p>
            <a:pPr fontAlgn="base">
              <a:lnSpc>
                <a:spcPct val="150000"/>
              </a:lnSpc>
            </a:pPr>
            <a:r>
              <a:rPr lang="en-GB" sz="2400" b="1" dirty="0">
                <a:latin typeface="Times New Roman" panose="02020603050405020304" pitchFamily="18" charset="0"/>
                <a:cs typeface="Times New Roman" panose="02020603050405020304" pitchFamily="18" charset="0"/>
              </a:rPr>
              <a:t>2. DIR: </a:t>
            </a:r>
            <a:r>
              <a:rPr lang="en-GB" sz="2000" dirty="0">
                <a:latin typeface="Times New Roman" panose="02020603050405020304" pitchFamily="18" charset="0"/>
                <a:cs typeface="Times New Roman" panose="02020603050405020304" pitchFamily="18" charset="0"/>
              </a:rPr>
              <a:t>The </a:t>
            </a:r>
            <a:r>
              <a:rPr lang="en-GB" sz="2000" dirty="0" err="1">
                <a:latin typeface="Times New Roman" panose="02020603050405020304" pitchFamily="18" charset="0"/>
                <a:cs typeface="Times New Roman" panose="02020603050405020304" pitchFamily="18" charset="0"/>
              </a:rPr>
              <a:t>dir</a:t>
            </a:r>
            <a:r>
              <a:rPr lang="en-GB" sz="2000" dirty="0">
                <a:latin typeface="Times New Roman" panose="02020603050405020304" pitchFamily="18" charset="0"/>
                <a:cs typeface="Times New Roman" panose="02020603050405020304" pitchFamily="18" charset="0"/>
              </a:rPr>
              <a:t> command allows you to see the available files and directories in the current directory. By using this command, you find the last modification date and time, as well as the file size.</a:t>
            </a:r>
          </a:p>
          <a:p>
            <a:pPr fontAlgn="base">
              <a:lnSpc>
                <a:spcPct val="150000"/>
              </a:lnSpc>
            </a:pPr>
            <a:br>
              <a:rPr lang="en-GB" sz="2000" dirty="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a:p>
            <a:pPr fontAlgn="base">
              <a:lnSpc>
                <a:spcPct val="150000"/>
              </a:lnSpc>
            </a:pPr>
            <a:r>
              <a:rPr lang="en-GB" sz="2000" b="1" u="sng" dirty="0">
                <a:latin typeface="Times New Roman" panose="02020603050405020304" pitchFamily="18" charset="0"/>
                <a:cs typeface="Times New Roman" panose="02020603050405020304" pitchFamily="18" charset="0"/>
              </a:rPr>
              <a:t>Example:</a:t>
            </a:r>
            <a:r>
              <a:rPr lang="en-GB" sz="2000" dirty="0">
                <a:latin typeface="Times New Roman" panose="02020603050405020304" pitchFamily="18" charset="0"/>
                <a:cs typeface="Times New Roman" panose="02020603050405020304" pitchFamily="18" charset="0"/>
              </a:rPr>
              <a:t>   C:\&gt; </a:t>
            </a:r>
            <a:r>
              <a:rPr lang="en-GB" sz="2000" dirty="0" err="1">
                <a:latin typeface="Times New Roman" panose="02020603050405020304" pitchFamily="18" charset="0"/>
                <a:cs typeface="Times New Roman" panose="02020603050405020304" pitchFamily="18" charset="0"/>
              </a:rPr>
              <a:t>dir</a:t>
            </a:r>
            <a:r>
              <a:rPr lang="en-GB" sz="2000" dirty="0">
                <a:latin typeface="Times New Roman" panose="02020603050405020304" pitchFamily="18" charset="0"/>
                <a:cs typeface="Times New Roman" panose="02020603050405020304" pitchFamily="18" charset="0"/>
              </a:rPr>
              <a:t> (enter)</a:t>
            </a:r>
          </a:p>
          <a:p>
            <a:endParaRPr lang="en-GB"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109" y="2256392"/>
            <a:ext cx="7167601" cy="4383465"/>
          </a:xfrm>
          <a:prstGeom prst="rect">
            <a:avLst/>
          </a:prstGeom>
        </p:spPr>
      </p:pic>
    </p:spTree>
    <p:extLst>
      <p:ext uri="{BB962C8B-B14F-4D97-AF65-F5344CB8AC3E}">
        <p14:creationId xmlns:p14="http://schemas.microsoft.com/office/powerpoint/2010/main" val="335039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96" y="653143"/>
            <a:ext cx="4654629" cy="5078313"/>
          </a:xfrm>
          <a:prstGeom prst="rect">
            <a:avLst/>
          </a:prstGeom>
          <a:noFill/>
        </p:spPr>
        <p:txBody>
          <a:bodyPr wrap="square" rtlCol="0">
            <a:spAutoFit/>
          </a:bodyPr>
          <a:lstStyle/>
          <a:p>
            <a:pPr algn="just" fontAlgn="base">
              <a:lnSpc>
                <a:spcPct val="150000"/>
              </a:lnSpc>
            </a:pPr>
            <a:r>
              <a:rPr lang="en-GB" sz="2400" b="1" dirty="0">
                <a:latin typeface="Times New Roman" panose="02020603050405020304" pitchFamily="18" charset="0"/>
                <a:cs typeface="Times New Roman" panose="02020603050405020304" pitchFamily="18" charset="0"/>
              </a:rPr>
              <a:t>03. </a:t>
            </a:r>
            <a:r>
              <a:rPr lang="en-GB" sz="2400" b="1" u="sng" dirty="0">
                <a:latin typeface="Times New Roman" panose="02020603050405020304" pitchFamily="18" charset="0"/>
                <a:cs typeface="Times New Roman" panose="02020603050405020304" pitchFamily="18" charset="0"/>
              </a:rPr>
              <a:t>TREE:</a:t>
            </a:r>
            <a:r>
              <a:rPr lang="en-GB" dirty="0"/>
              <a:t> </a:t>
            </a:r>
            <a:r>
              <a:rPr lang="en-GB" sz="2000" dirty="0">
                <a:latin typeface="Times New Roman" panose="02020603050405020304" pitchFamily="18" charset="0"/>
                <a:cs typeface="Times New Roman" panose="02020603050405020304" pitchFamily="18" charset="0"/>
              </a:rPr>
              <a:t>When we are creating a virtual spider web of directories &amp; file etc. in computer, sometimes we forget/confuse to remember where the everything is. The TREE Command helps you to find the same. Tree command showing you a diagram of directories &amp; subdirectories in your computer.</a:t>
            </a:r>
          </a:p>
          <a:p>
            <a:pPr fontAlgn="base"/>
            <a:br>
              <a:rPr lang="en-GB" sz="2000" dirty="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a:p>
            <a:pPr fontAlgn="base"/>
            <a:r>
              <a:rPr lang="en-GB" sz="2000" b="1" u="sng" dirty="0">
                <a:latin typeface="Times New Roman" panose="02020603050405020304" pitchFamily="18" charset="0"/>
                <a:cs typeface="Times New Roman" panose="02020603050405020304" pitchFamily="18" charset="0"/>
              </a:rPr>
              <a:t>Example:</a:t>
            </a:r>
            <a:r>
              <a:rPr lang="en-GB" sz="2000" dirty="0">
                <a:latin typeface="Times New Roman" panose="02020603050405020304" pitchFamily="18" charset="0"/>
                <a:cs typeface="Times New Roman" panose="02020603050405020304" pitchFamily="18" charset="0"/>
              </a:rPr>
              <a:t>  C:\&gt; tree (enter)</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68" y="2117643"/>
            <a:ext cx="6334813" cy="4487160"/>
          </a:xfrm>
          <a:prstGeom prst="rect">
            <a:avLst/>
          </a:prstGeom>
        </p:spPr>
      </p:pic>
    </p:spTree>
    <p:extLst>
      <p:ext uri="{BB962C8B-B14F-4D97-AF65-F5344CB8AC3E}">
        <p14:creationId xmlns:p14="http://schemas.microsoft.com/office/powerpoint/2010/main" val="2838617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305" y="728461"/>
            <a:ext cx="6036905" cy="3416320"/>
          </a:xfrm>
          <a:prstGeom prst="rect">
            <a:avLst/>
          </a:prstGeom>
          <a:noFill/>
        </p:spPr>
        <p:txBody>
          <a:bodyPr wrap="square" rtlCol="0">
            <a:spAutoFit/>
          </a:bodyPr>
          <a:lstStyle/>
          <a:p>
            <a:pPr fontAlgn="base">
              <a:lnSpc>
                <a:spcPct val="150000"/>
              </a:lnSpc>
            </a:pPr>
            <a:r>
              <a:rPr lang="en-GB" sz="2400" b="1" dirty="0">
                <a:latin typeface="Times New Roman" panose="02020603050405020304" pitchFamily="18" charset="0"/>
                <a:cs typeface="Times New Roman" panose="02020603050405020304" pitchFamily="18" charset="0"/>
              </a:rPr>
              <a:t>04. </a:t>
            </a:r>
            <a:r>
              <a:rPr lang="en-GB" sz="2400" b="1" u="sng" dirty="0">
                <a:latin typeface="Times New Roman" panose="02020603050405020304" pitchFamily="18" charset="0"/>
                <a:cs typeface="Times New Roman" panose="02020603050405020304" pitchFamily="18" charset="0"/>
              </a:rPr>
              <a:t>COPY:</a:t>
            </a:r>
            <a:r>
              <a:rPr lang="en-GB" dirty="0"/>
              <a:t> </a:t>
            </a:r>
            <a:r>
              <a:rPr lang="en-GB" sz="2000" dirty="0">
                <a:latin typeface="Times New Roman" panose="02020603050405020304" pitchFamily="18" charset="0"/>
                <a:cs typeface="Times New Roman" panose="02020603050405020304" pitchFamily="18" charset="0"/>
              </a:rPr>
              <a:t>By using copy command, you can copy files to alternative locations. </a:t>
            </a:r>
          </a:p>
          <a:p>
            <a:pPr fontAlgn="base">
              <a:lnSpc>
                <a:spcPct val="150000"/>
              </a:lnSpc>
            </a:pPr>
            <a:br>
              <a:rPr lang="en-GB" sz="2000" dirty="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a:p>
            <a:pPr fontAlgn="base">
              <a:lnSpc>
                <a:spcPct val="150000"/>
              </a:lnSpc>
            </a:pPr>
            <a:r>
              <a:rPr lang="en-GB" sz="2000" b="1" u="sng" dirty="0">
                <a:latin typeface="Times New Roman" panose="02020603050405020304" pitchFamily="18" charset="0"/>
                <a:cs typeface="Times New Roman" panose="02020603050405020304" pitchFamily="18" charset="0"/>
              </a:rPr>
              <a:t>Example: </a:t>
            </a:r>
            <a:r>
              <a:rPr lang="en-GB" sz="2000" dirty="0">
                <a:latin typeface="Times New Roman" panose="02020603050405020304" pitchFamily="18" charset="0"/>
                <a:cs typeface="Times New Roman" panose="02020603050405020304" pitchFamily="18" charset="0"/>
              </a:rPr>
              <a:t> C:\&gt; copy kolkata.txt  d: (enter)  </a:t>
            </a:r>
          </a:p>
          <a:p>
            <a:pPr fontAlgn="base">
              <a:lnSpc>
                <a:spcPct val="150000"/>
              </a:lnSpc>
            </a:pPr>
            <a:r>
              <a:rPr lang="en-GB" sz="2000" dirty="0">
                <a:latin typeface="Times New Roman" panose="02020603050405020304" pitchFamily="18" charset="0"/>
                <a:cs typeface="Times New Roman" panose="02020603050405020304" pitchFamily="18" charset="0"/>
              </a:rPr>
              <a:t>(Copy the document file “Kolkata.txt to </a:t>
            </a:r>
          </a:p>
          <a:p>
            <a:pPr fontAlgn="base">
              <a:lnSpc>
                <a:spcPct val="150000"/>
              </a:lnSpc>
            </a:pPr>
            <a:r>
              <a:rPr lang="en-GB" sz="2000" dirty="0">
                <a:latin typeface="Times New Roman" panose="02020603050405020304" pitchFamily="18" charset="0"/>
                <a:cs typeface="Times New Roman" panose="02020603050405020304" pitchFamily="18" charset="0"/>
              </a:rPr>
              <a:t>“d" drive)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87" y="2333134"/>
            <a:ext cx="7167513" cy="4524866"/>
          </a:xfrm>
          <a:prstGeom prst="rect">
            <a:avLst/>
          </a:prstGeom>
        </p:spPr>
      </p:pic>
    </p:spTree>
    <p:extLst>
      <p:ext uri="{BB962C8B-B14F-4D97-AF65-F5344CB8AC3E}">
        <p14:creationId xmlns:p14="http://schemas.microsoft.com/office/powerpoint/2010/main" val="2528843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449" y="634482"/>
            <a:ext cx="5934269" cy="3231654"/>
          </a:xfrm>
          <a:prstGeom prst="rect">
            <a:avLst/>
          </a:prstGeom>
          <a:noFill/>
        </p:spPr>
        <p:txBody>
          <a:bodyPr wrap="square" rtlCol="0">
            <a:spAutoFit/>
          </a:bodyPr>
          <a:lstStyle/>
          <a:p>
            <a:pPr fontAlgn="base">
              <a:lnSpc>
                <a:spcPct val="150000"/>
              </a:lnSpc>
            </a:pPr>
            <a:r>
              <a:rPr lang="en-GB" sz="2400" b="1" dirty="0">
                <a:latin typeface="Times New Roman" panose="02020603050405020304" pitchFamily="18" charset="0"/>
                <a:cs typeface="Times New Roman" panose="02020603050405020304" pitchFamily="18" charset="0"/>
              </a:rPr>
              <a:t>05. </a:t>
            </a:r>
            <a:r>
              <a:rPr lang="en-GB" sz="2400" b="1" u="sng" dirty="0">
                <a:latin typeface="Times New Roman" panose="02020603050405020304" pitchFamily="18" charset="0"/>
                <a:cs typeface="Times New Roman" panose="02020603050405020304" pitchFamily="18" charset="0"/>
              </a:rPr>
              <a:t>DEL:</a:t>
            </a:r>
            <a:r>
              <a:rPr lang="en-GB" dirty="0"/>
              <a:t> </a:t>
            </a:r>
            <a:r>
              <a:rPr lang="en-GB" sz="2000" dirty="0">
                <a:latin typeface="Times New Roman" panose="02020603050405020304" pitchFamily="18" charset="0"/>
                <a:cs typeface="Times New Roman" panose="02020603050405020304" pitchFamily="18" charset="0"/>
              </a:rPr>
              <a:t>Del is used for delete the created file you want from computer.</a:t>
            </a:r>
          </a:p>
          <a:p>
            <a:pPr fontAlgn="base">
              <a:lnSpc>
                <a:spcPct val="150000"/>
              </a:lnSpc>
            </a:pPr>
            <a:endParaRPr lang="en-GB" sz="2000" dirty="0">
              <a:latin typeface="Times New Roman" panose="02020603050405020304" pitchFamily="18" charset="0"/>
              <a:cs typeface="Times New Roman" panose="02020603050405020304" pitchFamily="18" charset="0"/>
            </a:endParaRPr>
          </a:p>
          <a:p>
            <a:pPr fontAlgn="base">
              <a:lnSpc>
                <a:spcPct val="150000"/>
              </a:lnSpc>
            </a:pPr>
            <a:r>
              <a:rPr lang="en-GB" sz="2000" b="1" u="sng" dirty="0">
                <a:latin typeface="Times New Roman" panose="02020603050405020304" pitchFamily="18" charset="0"/>
                <a:cs typeface="Times New Roman" panose="02020603050405020304" pitchFamily="18" charset="0"/>
              </a:rPr>
              <a:t>Example:</a:t>
            </a:r>
            <a:r>
              <a:rPr lang="en-GB" sz="2000" dirty="0">
                <a:latin typeface="Times New Roman" panose="02020603050405020304" pitchFamily="18" charset="0"/>
                <a:cs typeface="Times New Roman" panose="02020603050405020304" pitchFamily="18" charset="0"/>
              </a:rPr>
              <a:t>  C:\&gt; del Kolkata.txt (enter)  </a:t>
            </a:r>
          </a:p>
          <a:p>
            <a:pPr fontAlgn="base">
              <a:lnSpc>
                <a:spcPct val="150000"/>
              </a:lnSpc>
            </a:pPr>
            <a:r>
              <a:rPr lang="en-GB" sz="2000" dirty="0">
                <a:latin typeface="Times New Roman" panose="02020603050405020304" pitchFamily="18" charset="0"/>
                <a:cs typeface="Times New Roman" panose="02020603050405020304" pitchFamily="18" charset="0"/>
              </a:rPr>
              <a:t>(Kolkata.txt will be deleted from "C" </a:t>
            </a:r>
          </a:p>
          <a:p>
            <a:pPr fontAlgn="base">
              <a:lnSpc>
                <a:spcPct val="150000"/>
              </a:lnSpc>
            </a:pPr>
            <a:r>
              <a:rPr lang="en-GB" sz="2000" dirty="0">
                <a:latin typeface="Times New Roman" panose="02020603050405020304" pitchFamily="18" charset="0"/>
                <a:cs typeface="Times New Roman" panose="02020603050405020304" pitchFamily="18" charset="0"/>
              </a:rPr>
              <a:t>drive when you used del command)</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644" y="1880647"/>
            <a:ext cx="7252355" cy="4977353"/>
          </a:xfrm>
          <a:prstGeom prst="rect">
            <a:avLst/>
          </a:prstGeom>
        </p:spPr>
      </p:pic>
    </p:spTree>
    <p:extLst>
      <p:ext uri="{BB962C8B-B14F-4D97-AF65-F5344CB8AC3E}">
        <p14:creationId xmlns:p14="http://schemas.microsoft.com/office/powerpoint/2010/main" val="59997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rum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734" y="939349"/>
            <a:ext cx="594360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94448" y="4819445"/>
            <a:ext cx="6408172" cy="1400530"/>
          </a:xfrm>
        </p:spPr>
        <p:txBody>
          <a:bodyPr/>
          <a:lstStyle/>
          <a:p>
            <a:r>
              <a:rPr lang="en-IE" altLang="en-US" sz="5400" b="1" u="sng" dirty="0">
                <a:solidFill>
                  <a:schemeClr val="accent2"/>
                </a:solidFill>
              </a:rPr>
              <a:t>D</a:t>
            </a:r>
            <a:r>
              <a:rPr lang="en-IE" altLang="en-US" sz="4400" dirty="0"/>
              <a:t>onald </a:t>
            </a:r>
            <a:r>
              <a:rPr lang="en-IE" altLang="en-US" sz="5400" b="1" u="sng" dirty="0">
                <a:solidFill>
                  <a:schemeClr val="accent2"/>
                </a:solidFill>
              </a:rPr>
              <a:t>O</a:t>
            </a:r>
            <a:r>
              <a:rPr lang="en-IE" altLang="en-US" sz="4400" dirty="0"/>
              <a:t>bama </a:t>
            </a:r>
            <a:r>
              <a:rPr lang="en-IE" altLang="en-US" sz="5400" b="1" u="sng" dirty="0">
                <a:solidFill>
                  <a:schemeClr val="accent2"/>
                </a:solidFill>
              </a:rPr>
              <a:t>S</a:t>
            </a:r>
            <a:r>
              <a:rPr lang="en-IE" altLang="en-US" sz="4400" dirty="0"/>
              <a:t>wap</a:t>
            </a:r>
            <a:br>
              <a:rPr lang="en-GB" altLang="en-US" sz="4400" dirty="0"/>
            </a:br>
            <a:endParaRPr lang="en-GB" dirty="0"/>
          </a:p>
        </p:txBody>
      </p:sp>
    </p:spTree>
    <p:extLst>
      <p:ext uri="{BB962C8B-B14F-4D97-AF65-F5344CB8AC3E}">
        <p14:creationId xmlns:p14="http://schemas.microsoft.com/office/powerpoint/2010/main" val="253281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st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529" y="642905"/>
            <a:ext cx="6211888" cy="41417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600708" y="5323298"/>
            <a:ext cx="5157530" cy="974866"/>
          </a:xfrm>
        </p:spPr>
        <p:txBody>
          <a:bodyPr/>
          <a:lstStyle/>
          <a:p>
            <a:r>
              <a:rPr lang="en-IE" altLang="en-US" sz="5400" b="1" u="sng" dirty="0">
                <a:solidFill>
                  <a:schemeClr val="accent2"/>
                </a:solidFill>
              </a:rPr>
              <a:t>D</a:t>
            </a:r>
            <a:r>
              <a:rPr lang="en-IE" altLang="en-US" sz="4400" dirty="0"/>
              <a:t>o </a:t>
            </a:r>
            <a:r>
              <a:rPr lang="en-IE" altLang="en-US" sz="5400" b="1" u="sng" dirty="0">
                <a:solidFill>
                  <a:schemeClr val="accent2"/>
                </a:solidFill>
              </a:rPr>
              <a:t>O</a:t>
            </a:r>
            <a:r>
              <a:rPr lang="en-IE" altLang="en-US" sz="4400" dirty="0"/>
              <a:t>striches </a:t>
            </a:r>
            <a:r>
              <a:rPr lang="en-IE" altLang="en-US" sz="5400" b="1" u="sng" dirty="0">
                <a:solidFill>
                  <a:schemeClr val="accent2"/>
                </a:solidFill>
              </a:rPr>
              <a:t>S</a:t>
            </a:r>
            <a:r>
              <a:rPr lang="en-IE" altLang="en-US" sz="4400" dirty="0"/>
              <a:t>it ?</a:t>
            </a:r>
            <a:br>
              <a:rPr lang="en-GB" altLang="en-US" sz="4400" dirty="0"/>
            </a:br>
            <a:endParaRPr lang="en-GB" dirty="0"/>
          </a:p>
        </p:txBody>
      </p:sp>
    </p:spTree>
    <p:extLst>
      <p:ext uri="{BB962C8B-B14F-4D97-AF65-F5344CB8AC3E}">
        <p14:creationId xmlns:p14="http://schemas.microsoft.com/office/powerpoint/2010/main" val="350343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4635" y="5276645"/>
            <a:ext cx="6936140" cy="1040180"/>
          </a:xfrm>
        </p:spPr>
        <p:txBody>
          <a:bodyPr/>
          <a:lstStyle/>
          <a:p>
            <a:r>
              <a:rPr lang="en-IE" altLang="en-US" sz="5400" b="1" u="sng" dirty="0">
                <a:solidFill>
                  <a:schemeClr val="accent2"/>
                </a:solidFill>
              </a:rPr>
              <a:t>D</a:t>
            </a:r>
            <a:r>
              <a:rPr lang="en-IE" altLang="en-US" sz="4400" dirty="0"/>
              <a:t>aily </a:t>
            </a:r>
            <a:r>
              <a:rPr lang="en-IE" altLang="en-US" sz="5400" b="1" u="sng" dirty="0">
                <a:solidFill>
                  <a:schemeClr val="accent2"/>
                </a:solidFill>
              </a:rPr>
              <a:t>O</a:t>
            </a:r>
            <a:r>
              <a:rPr lang="en-IE" altLang="en-US" sz="4400" dirty="0"/>
              <a:t>rganic </a:t>
            </a:r>
            <a:r>
              <a:rPr lang="en-IE" altLang="en-US" sz="5400" b="1" u="sng" dirty="0">
                <a:solidFill>
                  <a:schemeClr val="accent2"/>
                </a:solidFill>
              </a:rPr>
              <a:t>S</a:t>
            </a:r>
            <a:r>
              <a:rPr lang="en-IE" altLang="en-US" sz="4400" dirty="0"/>
              <a:t>ubways</a:t>
            </a:r>
            <a:br>
              <a:rPr lang="en-GB" altLang="en-US" sz="4400" dirty="0"/>
            </a:b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335" y="729981"/>
            <a:ext cx="7322739" cy="4123372"/>
          </a:xfrm>
          <a:prstGeom prst="rect">
            <a:avLst/>
          </a:prstGeom>
        </p:spPr>
      </p:pic>
    </p:spTree>
    <p:extLst>
      <p:ext uri="{BB962C8B-B14F-4D97-AF65-F5344CB8AC3E}">
        <p14:creationId xmlns:p14="http://schemas.microsoft.com/office/powerpoint/2010/main" val="3769302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1393638" y="443386"/>
            <a:ext cx="9404723" cy="1665331"/>
          </a:xfrm>
        </p:spPr>
        <p:txBody>
          <a:bodyPr/>
          <a:lstStyle/>
          <a:p>
            <a:pPr algn="ctr"/>
            <a:r>
              <a:rPr lang="en-GB" sz="5400" b="1" dirty="0">
                <a:solidFill>
                  <a:srgbClr val="FFFF00"/>
                </a:solidFill>
              </a:rPr>
              <a:t>THE END</a:t>
            </a:r>
            <a:br>
              <a:rPr lang="en-GB" sz="5400" b="1" dirty="0">
                <a:solidFill>
                  <a:srgbClr val="FFFF00"/>
                </a:solidFill>
              </a:rPr>
            </a:br>
            <a:r>
              <a:rPr lang="en-GB" sz="5400" b="1" dirty="0">
                <a:solidFill>
                  <a:srgbClr val="FFFF00"/>
                </a:solidFill>
              </a:rPr>
              <a:t>OF</a:t>
            </a:r>
          </a:p>
        </p:txBody>
      </p:sp>
      <p:sp>
        <p:nvSpPr>
          <p:cNvPr id="5" name="Rectangle 4"/>
          <p:cNvSpPr/>
          <p:nvPr/>
        </p:nvSpPr>
        <p:spPr>
          <a:xfrm>
            <a:off x="3047999" y="5345182"/>
            <a:ext cx="6096000" cy="923330"/>
          </a:xfrm>
          <a:prstGeom prst="rect">
            <a:avLst/>
          </a:prstGeom>
        </p:spPr>
        <p:txBody>
          <a:bodyPr>
            <a:spAutoFit/>
          </a:bodyPr>
          <a:lstStyle/>
          <a:p>
            <a:pPr algn="ctr"/>
            <a:r>
              <a:rPr lang="en-GB" sz="5400" b="1" dirty="0">
                <a:solidFill>
                  <a:srgbClr val="FFFF00"/>
                </a:solidFill>
              </a:rPr>
              <a:t>THANK YOU!!!</a:t>
            </a:r>
            <a:endParaRPr lang="en-GB" sz="5400" dirty="0"/>
          </a:p>
        </p:txBody>
      </p:sp>
    </p:spTree>
    <p:extLst>
      <p:ext uri="{BB962C8B-B14F-4D97-AF65-F5344CB8AC3E}">
        <p14:creationId xmlns:p14="http://schemas.microsoft.com/office/powerpoint/2010/main" val="82200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14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87925"/>
          </a:xfrm>
        </p:spPr>
        <p:txBody>
          <a:bodyPr/>
          <a:lstStyle/>
          <a:p>
            <a:r>
              <a:rPr lang="en-GB" b="1" u="sng" dirty="0"/>
              <a:t>References</a:t>
            </a:r>
          </a:p>
        </p:txBody>
      </p:sp>
      <p:sp>
        <p:nvSpPr>
          <p:cNvPr id="3" name="Rectangle 3"/>
          <p:cNvSpPr txBox="1">
            <a:spLocks noChangeArrowheads="1"/>
          </p:cNvSpPr>
          <p:nvPr/>
        </p:nvSpPr>
        <p:spPr>
          <a:xfrm>
            <a:off x="646111" y="1451727"/>
            <a:ext cx="11272739" cy="5299075"/>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altLang="en-US" sz="2400" dirty="0"/>
          </a:p>
          <a:p>
            <a:pPr>
              <a:buFont typeface="Wingdings" panose="05000000000000000000" pitchFamily="2" charset="2"/>
              <a:buChar char="Ø"/>
            </a:pPr>
            <a:r>
              <a:rPr lang="en-US" altLang="en-US" sz="2400" dirty="0"/>
              <a:t>Tim Paterson, the Root of DOS from</a:t>
            </a:r>
            <a:r>
              <a:rPr lang="en-GB" dirty="0"/>
              <a:t> </a:t>
            </a:r>
            <a:r>
              <a:rPr lang="en-GB" dirty="0" err="1"/>
              <a:t>Softalk</a:t>
            </a:r>
            <a:r>
              <a:rPr lang="en-GB" dirty="0"/>
              <a:t> for the IBM Personal Computer March 1983</a:t>
            </a:r>
          </a:p>
          <a:p>
            <a:pPr marL="0" indent="0">
              <a:buNone/>
            </a:pPr>
            <a:r>
              <a:rPr lang="en-US" altLang="en-US" sz="2400" dirty="0"/>
              <a:t>	</a:t>
            </a:r>
            <a:r>
              <a:rPr lang="en-US" altLang="en-US" sz="2400" u="sng" dirty="0">
                <a:solidFill>
                  <a:srgbClr val="0000FF"/>
                </a:solidFill>
                <a:hlinkClick r:id="rId2"/>
              </a:rPr>
              <a:t>http://www.patersontech.com/dos/softalk.aspx</a:t>
            </a:r>
            <a:endParaRPr lang="en-US" altLang="en-US" sz="2400" u="sng" dirty="0">
              <a:solidFill>
                <a:srgbClr val="0000FF"/>
              </a:solidFill>
            </a:endParaRPr>
          </a:p>
          <a:p>
            <a:endParaRPr lang="en-US" altLang="en-US" sz="2400" u="sng" dirty="0">
              <a:solidFill>
                <a:srgbClr val="0000FF"/>
              </a:solidFill>
            </a:endParaRPr>
          </a:p>
          <a:p>
            <a:r>
              <a:rPr lang="en-US" altLang="en-US" sz="2400" dirty="0"/>
              <a:t>MS-DOS a brief introduction to history from</a:t>
            </a:r>
          </a:p>
          <a:p>
            <a:pPr marL="400050" lvl="1" indent="0">
              <a:buNone/>
            </a:pPr>
            <a:r>
              <a:rPr lang="en-US" altLang="en-US" sz="2200" dirty="0">
                <a:solidFill>
                  <a:srgbClr val="0000FF"/>
                </a:solidFill>
                <a:hlinkClick r:id="rId3"/>
              </a:rPr>
              <a:t>http://www.linfo.org/ms-dos.html</a:t>
            </a:r>
            <a:endParaRPr lang="en-US" altLang="en-US" sz="2200" dirty="0">
              <a:solidFill>
                <a:srgbClr val="0000FF"/>
              </a:solidFill>
            </a:endParaRPr>
          </a:p>
          <a:p>
            <a:pPr marL="400050" lvl="1" indent="0">
              <a:buNone/>
            </a:pPr>
            <a:endParaRPr lang="en-US" altLang="en-US" sz="2200" dirty="0">
              <a:solidFill>
                <a:srgbClr val="0000FF"/>
              </a:solidFill>
            </a:endParaRPr>
          </a:p>
          <a:p>
            <a:r>
              <a:rPr lang="en-US" altLang="en-US" sz="2400" dirty="0"/>
              <a:t>MS DOS layer structure from </a:t>
            </a:r>
          </a:p>
          <a:p>
            <a:pPr marL="400050" lvl="1" indent="0">
              <a:buNone/>
            </a:pPr>
            <a:r>
              <a:rPr lang="en-US" altLang="en-US" sz="2200" dirty="0">
                <a:solidFill>
                  <a:srgbClr val="0000FF"/>
                </a:solidFill>
                <a:hlinkClick r:id="rId4"/>
              </a:rPr>
              <a:t>https://www.cs.uic.edu/~jbell/CourseNotes/OperatingSystems/2_Structures.html</a:t>
            </a:r>
            <a:endParaRPr lang="en-US" altLang="en-US" sz="2200" dirty="0">
              <a:solidFill>
                <a:srgbClr val="0000FF"/>
              </a:solidFill>
            </a:endParaRPr>
          </a:p>
          <a:p>
            <a:endParaRPr lang="en-US" altLang="en-US" sz="2400" dirty="0">
              <a:solidFill>
                <a:srgbClr val="0000FF"/>
              </a:solidFill>
            </a:endParaRPr>
          </a:p>
          <a:p>
            <a:pPr marL="0" indent="0">
              <a:buNone/>
            </a:pPr>
            <a:endParaRPr lang="en-US" altLang="en-US" sz="2400" dirty="0"/>
          </a:p>
          <a:p>
            <a:pPr marL="0" indent="0">
              <a:buNone/>
            </a:pPr>
            <a:endParaRPr lang="en-US" altLang="en-US" sz="2400" dirty="0"/>
          </a:p>
          <a:p>
            <a:endParaRPr lang="en-US" altLang="en-US" sz="2400" dirty="0"/>
          </a:p>
        </p:txBody>
      </p:sp>
    </p:spTree>
    <p:extLst>
      <p:ext uri="{BB962C8B-B14F-4D97-AF65-F5344CB8AC3E}">
        <p14:creationId xmlns:p14="http://schemas.microsoft.com/office/powerpoint/2010/main" val="523535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8498"/>
          </a:xfrm>
        </p:spPr>
        <p:txBody>
          <a:bodyPr/>
          <a:lstStyle/>
          <a:p>
            <a:r>
              <a:rPr lang="en-GB" b="1" u="sng" dirty="0"/>
              <a:t>References</a:t>
            </a:r>
            <a:endParaRPr lang="en-GB" dirty="0"/>
          </a:p>
        </p:txBody>
      </p:sp>
      <p:sp>
        <p:nvSpPr>
          <p:cNvPr id="3" name="Rectangle 3"/>
          <p:cNvSpPr txBox="1">
            <a:spLocks noChangeArrowheads="1"/>
          </p:cNvSpPr>
          <p:nvPr/>
        </p:nvSpPr>
        <p:spPr>
          <a:xfrm>
            <a:off x="646111" y="1451727"/>
            <a:ext cx="11272739" cy="5299075"/>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altLang="en-US" sz="2400" dirty="0"/>
          </a:p>
          <a:p>
            <a:pPr>
              <a:buFont typeface="Wingdings" panose="05000000000000000000" pitchFamily="2" charset="2"/>
              <a:buChar char="Ø"/>
            </a:pPr>
            <a:r>
              <a:rPr lang="en-US" altLang="en-US" sz="2400" dirty="0"/>
              <a:t>MS – DOS top 10 basic commands from</a:t>
            </a:r>
          </a:p>
          <a:p>
            <a:pPr marL="400050" lvl="1" indent="0">
              <a:buNone/>
            </a:pPr>
            <a:r>
              <a:rPr lang="en-US" altLang="en-US" sz="2200" u="sng" dirty="0">
                <a:solidFill>
                  <a:srgbClr val="0000FF"/>
                </a:solidFill>
                <a:hlinkClick r:id="rId2"/>
              </a:rPr>
              <a:t>http://www.computerhope.com/dostop10.htm</a:t>
            </a:r>
            <a:endParaRPr lang="en-US" altLang="en-US" sz="2200" u="sng" dirty="0">
              <a:solidFill>
                <a:srgbClr val="0000FF"/>
              </a:solidFill>
            </a:endParaRPr>
          </a:p>
          <a:p>
            <a:pPr marL="400050" lvl="1" indent="0">
              <a:buNone/>
            </a:pPr>
            <a:endParaRPr lang="en-US" altLang="en-US" sz="2200" u="sng" dirty="0">
              <a:solidFill>
                <a:srgbClr val="0000FF"/>
              </a:solidFill>
            </a:endParaRPr>
          </a:p>
          <a:p>
            <a:r>
              <a:rPr lang="en-US" altLang="en-US" sz="2400" dirty="0"/>
              <a:t>MS-DOS, PC – DOS or DOS a brief introduction to history from</a:t>
            </a:r>
          </a:p>
          <a:p>
            <a:pPr marL="400050" lvl="1" indent="0">
              <a:buNone/>
            </a:pPr>
            <a:r>
              <a:rPr lang="en-US" altLang="en-US" sz="2200" dirty="0">
                <a:solidFill>
                  <a:srgbClr val="0000FF"/>
                </a:solidFill>
                <a:hlinkClick r:id="rId3"/>
              </a:rPr>
              <a:t>http://www.softpanorama.org/History/dos_history.shtml</a:t>
            </a:r>
            <a:endParaRPr lang="en-US" altLang="en-US" sz="2200" dirty="0">
              <a:solidFill>
                <a:srgbClr val="0000FF"/>
              </a:solidFill>
            </a:endParaRPr>
          </a:p>
          <a:p>
            <a:pPr marL="400050" lvl="1" indent="0">
              <a:buNone/>
            </a:pPr>
            <a:endParaRPr lang="en-US" altLang="en-US" sz="2200" dirty="0">
              <a:solidFill>
                <a:srgbClr val="0000FF"/>
              </a:solidFill>
            </a:endParaRPr>
          </a:p>
          <a:p>
            <a:r>
              <a:rPr lang="en-US" altLang="en-US" sz="2400" dirty="0"/>
              <a:t>MS – DOS, Images used for the presentation from </a:t>
            </a:r>
          </a:p>
          <a:p>
            <a:pPr marL="400050" lvl="1" indent="0">
              <a:buNone/>
            </a:pPr>
            <a:r>
              <a:rPr lang="en-US" altLang="en-US" sz="2200" dirty="0">
                <a:solidFill>
                  <a:srgbClr val="0000FF"/>
                </a:solidFill>
                <a:hlinkClick r:id="rId4"/>
              </a:rPr>
              <a:t>https://www.google.ie/search?q=ms+dos+pictures&amp;espv=2&amp;source=lnms&amp;tbm=isch&amp;sa=X&amp;ved=0ahUKEwiv_KW54o_TAhULL8AKHZxYDygQ_AUIBigB&amp;biw=1707&amp;bih=816</a:t>
            </a:r>
            <a:endParaRPr lang="en-US" altLang="en-US" sz="2200" dirty="0">
              <a:solidFill>
                <a:srgbClr val="0000FF"/>
              </a:solidFill>
            </a:endParaRPr>
          </a:p>
          <a:p>
            <a:pPr marL="400050" lvl="1" indent="0">
              <a:buNone/>
            </a:pPr>
            <a:endParaRPr lang="en-US" altLang="en-US" sz="2400" dirty="0">
              <a:solidFill>
                <a:srgbClr val="0000FF"/>
              </a:solidFill>
            </a:endParaRPr>
          </a:p>
          <a:p>
            <a:pPr marL="0" indent="0">
              <a:buNone/>
            </a:pPr>
            <a:endParaRPr lang="en-US" altLang="en-US" sz="2400" dirty="0"/>
          </a:p>
          <a:p>
            <a:pPr marL="0" indent="0">
              <a:buNone/>
            </a:pPr>
            <a:endParaRPr lang="en-US" altLang="en-US" sz="2400" dirty="0"/>
          </a:p>
          <a:p>
            <a:endParaRPr lang="en-US" altLang="en-US" sz="2400" dirty="0"/>
          </a:p>
        </p:txBody>
      </p:sp>
    </p:spTree>
    <p:extLst>
      <p:ext uri="{BB962C8B-B14F-4D97-AF65-F5344CB8AC3E}">
        <p14:creationId xmlns:p14="http://schemas.microsoft.com/office/powerpoint/2010/main" val="32231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51577" y="492331"/>
            <a:ext cx="9603275" cy="5573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TabLe</a:t>
            </a:r>
            <a:r>
              <a:rPr lang="en-GB" dirty="0"/>
              <a:t> of contents</a:t>
            </a:r>
          </a:p>
        </p:txBody>
      </p:sp>
      <p:sp>
        <p:nvSpPr>
          <p:cNvPr id="3" name="TextBox 2"/>
          <p:cNvSpPr txBox="1"/>
          <p:nvPr/>
        </p:nvSpPr>
        <p:spPr>
          <a:xfrm>
            <a:off x="1451577" y="1756598"/>
            <a:ext cx="9603275" cy="4524315"/>
          </a:xfrm>
          <a:prstGeom prst="rect">
            <a:avLst/>
          </a:prstGeom>
          <a:noFill/>
        </p:spPr>
        <p:txBody>
          <a:bodyPr wrap="square" rtlCol="0">
            <a:spAutoFit/>
          </a:bodyPr>
          <a:lstStyle/>
          <a:p>
            <a:r>
              <a:rPr lang="en-GB" dirty="0">
                <a:hlinkClick r:id="rId2" action="ppaction://hlinksldjump"/>
              </a:rPr>
              <a:t>Title Page</a:t>
            </a:r>
            <a:r>
              <a:rPr lang="en-GB" dirty="0"/>
              <a:t>  __________________________________________________________Stage 1</a:t>
            </a:r>
          </a:p>
          <a:p>
            <a:r>
              <a:rPr lang="en-GB" dirty="0">
                <a:hlinkClick r:id="rId3" action="ppaction://hlinksldjump"/>
              </a:rPr>
              <a:t>DOS History </a:t>
            </a:r>
            <a:r>
              <a:rPr lang="en-GB" dirty="0"/>
              <a:t>_________________________________________________________Stage 2</a:t>
            </a:r>
          </a:p>
          <a:p>
            <a:r>
              <a:rPr lang="en-GB" dirty="0">
                <a:hlinkClick r:id="rId2" action="ppaction://hlinksldjump"/>
              </a:rPr>
              <a:t>DOS Desktop</a:t>
            </a:r>
            <a:r>
              <a:rPr lang="en-GB" dirty="0"/>
              <a:t>________________________________________________________Stage 3</a:t>
            </a:r>
          </a:p>
          <a:p>
            <a:r>
              <a:rPr lang="en-GB" dirty="0">
                <a:hlinkClick r:id="rId4" action="ppaction://hlinksldjump"/>
              </a:rPr>
              <a:t>The Root of DOS Tim Patterson</a:t>
            </a:r>
            <a:r>
              <a:rPr lang="en-GB" dirty="0"/>
              <a:t> _______________________________________Stage 6</a:t>
            </a:r>
          </a:p>
          <a:p>
            <a:r>
              <a:rPr lang="en-GB" dirty="0">
                <a:hlinkClick r:id="rId5" action="ppaction://hlinksldjump"/>
              </a:rPr>
              <a:t>Tim Paterson</a:t>
            </a:r>
            <a:r>
              <a:rPr lang="en-GB" dirty="0"/>
              <a:t> ________________________________________________________Stage 7</a:t>
            </a:r>
          </a:p>
          <a:p>
            <a:r>
              <a:rPr lang="en-GB" dirty="0">
                <a:hlinkClick r:id="rId6" action="ppaction://hlinksldjump"/>
              </a:rPr>
              <a:t>DOS credited to Microsoft </a:t>
            </a:r>
            <a:r>
              <a:rPr lang="en-GB" dirty="0"/>
              <a:t>___________________________________________Stage 10</a:t>
            </a:r>
          </a:p>
          <a:p>
            <a:r>
              <a:rPr lang="en-GB" dirty="0">
                <a:hlinkClick r:id="rId7" action="ppaction://hlinksldjump"/>
              </a:rPr>
              <a:t>MS-DOS Timeline</a:t>
            </a:r>
            <a:r>
              <a:rPr lang="en-GB" dirty="0"/>
              <a:t> ____________________________________________________Stage 11</a:t>
            </a:r>
          </a:p>
          <a:p>
            <a:r>
              <a:rPr lang="en-GB" dirty="0">
                <a:hlinkClick r:id="rId8" action="ppaction://hlinksldjump"/>
              </a:rPr>
              <a:t>History of DOS  </a:t>
            </a:r>
            <a:r>
              <a:rPr lang="en-GB" dirty="0"/>
              <a:t>______________________________________________________Stage 14</a:t>
            </a:r>
          </a:p>
          <a:p>
            <a:r>
              <a:rPr lang="en-GB" dirty="0">
                <a:hlinkClick r:id="rId9" action="ppaction://hlinksldjump"/>
              </a:rPr>
              <a:t>MS-DOS Diagram   </a:t>
            </a:r>
            <a:r>
              <a:rPr lang="en-GB" dirty="0"/>
              <a:t>__________________________________________________Stage 15</a:t>
            </a:r>
          </a:p>
          <a:p>
            <a:r>
              <a:rPr lang="en-GB" dirty="0">
                <a:hlinkClick r:id="rId10" action="ppaction://hlinksldjump"/>
              </a:rPr>
              <a:t>MS-DOS Layer Structure   </a:t>
            </a:r>
            <a:r>
              <a:rPr lang="en-GB" dirty="0"/>
              <a:t>____________________________________________Stage 16</a:t>
            </a:r>
          </a:p>
          <a:p>
            <a:r>
              <a:rPr lang="en-GB" dirty="0">
                <a:hlinkClick r:id="rId11" action="ppaction://hlinksldjump"/>
              </a:rPr>
              <a:t>DOS Architecture </a:t>
            </a:r>
            <a:r>
              <a:rPr lang="en-GB" dirty="0"/>
              <a:t>___________________________________________________Stage 19</a:t>
            </a:r>
          </a:p>
          <a:p>
            <a:r>
              <a:rPr lang="en-GB" dirty="0">
                <a:hlinkClick r:id="rId12" action="ppaction://hlinksldjump"/>
              </a:rPr>
              <a:t>DOS basic commands  </a:t>
            </a:r>
            <a:r>
              <a:rPr lang="en-GB" dirty="0"/>
              <a:t>______________________________________________Stage 20</a:t>
            </a:r>
          </a:p>
          <a:p>
            <a:r>
              <a:rPr lang="en-GB" dirty="0">
                <a:hlinkClick r:id="rId13" action="ppaction://hlinksldjump"/>
              </a:rPr>
              <a:t>DOS Acronyms </a:t>
            </a:r>
            <a:r>
              <a:rPr lang="en-GB" dirty="0"/>
              <a:t>______________________________________________________Stage 26</a:t>
            </a:r>
          </a:p>
          <a:p>
            <a:r>
              <a:rPr lang="en-GB" dirty="0">
                <a:hlinkClick r:id="rId14" action="ppaction://hlinksldjump"/>
              </a:rPr>
              <a:t>Conclusion/The End </a:t>
            </a:r>
            <a:r>
              <a:rPr lang="en-GB" dirty="0"/>
              <a:t>_________________________________________________Stage 29</a:t>
            </a:r>
          </a:p>
          <a:p>
            <a:r>
              <a:rPr lang="en-GB" dirty="0"/>
              <a:t>References__________________________________________________________Stage 30</a:t>
            </a:r>
          </a:p>
          <a:p>
            <a:endParaRPr lang="en-GB" dirty="0"/>
          </a:p>
        </p:txBody>
      </p:sp>
    </p:spTree>
    <p:extLst>
      <p:ext uri="{BB962C8B-B14F-4D97-AF65-F5344CB8AC3E}">
        <p14:creationId xmlns:p14="http://schemas.microsoft.com/office/powerpoint/2010/main" val="310968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79238295"/>
      </p:ext>
    </p:extLst>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9303" y="490066"/>
            <a:ext cx="9727660" cy="803714"/>
          </a:xfrm>
          <a:prstGeom prst="rect">
            <a:avLst/>
          </a:prstGeom>
        </p:spPr>
        <p:txBody>
          <a:bodyPr>
            <a:normAutofit fontScale="975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u="sng"/>
              <a:t>The Roots of DOS: Tim Paterson</a:t>
            </a:r>
            <a:endParaRPr lang="en-GB" sz="4800" u="sng" dirty="0"/>
          </a:p>
        </p:txBody>
      </p:sp>
      <p:sp>
        <p:nvSpPr>
          <p:cNvPr id="5" name="TextBox 3"/>
          <p:cNvSpPr txBox="1"/>
          <p:nvPr/>
        </p:nvSpPr>
        <p:spPr>
          <a:xfrm>
            <a:off x="739303" y="1868109"/>
            <a:ext cx="6958452" cy="59093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Original author of DOS, MS-DOS, PC-DOS</a:t>
            </a:r>
          </a:p>
          <a:p>
            <a:pPr marL="285750" indent="-285750">
              <a:buFont typeface="Arial" charset="0"/>
              <a:buChar char="•"/>
            </a:pPr>
            <a:endParaRPr lang="en-US" dirty="0"/>
          </a:p>
          <a:p>
            <a:pPr marL="285750" indent="-285750">
              <a:buFont typeface="Wingdings" panose="05000000000000000000" pitchFamily="2" charset="2"/>
              <a:buChar char="Ø"/>
            </a:pPr>
            <a:r>
              <a:rPr lang="en-US" dirty="0"/>
              <a:t>Graduated from the University of Washington in 1978</a:t>
            </a:r>
          </a:p>
          <a:p>
            <a:pPr marL="285750" indent="-285750">
              <a:buFont typeface="Arial" charset="0"/>
              <a:buChar char="•"/>
            </a:pPr>
            <a:endParaRPr lang="en-US" dirty="0"/>
          </a:p>
          <a:p>
            <a:pPr marL="285750" indent="-285750">
              <a:buFont typeface="Wingdings" panose="05000000000000000000" pitchFamily="2" charset="2"/>
              <a:buChar char="Ø"/>
            </a:pPr>
            <a:r>
              <a:rPr lang="en-US" dirty="0"/>
              <a:t>Worked as an engineer in Seattle Computer Products</a:t>
            </a:r>
          </a:p>
          <a:p>
            <a:pPr marL="742950" lvl="1" indent="-285750">
              <a:buFont typeface="Arial" charset="0"/>
              <a:buChar char="•"/>
            </a:pPr>
            <a:r>
              <a:rPr lang="en-US" dirty="0"/>
              <a:t>- designed an 8086nCPU card for S-100 Bus in May 1979</a:t>
            </a:r>
          </a:p>
          <a:p>
            <a:pPr marL="742950" lvl="1" indent="-285750">
              <a:buFont typeface="Arial" charset="0"/>
              <a:buChar char="•"/>
            </a:pPr>
            <a:endParaRPr lang="en-US" dirty="0"/>
          </a:p>
          <a:p>
            <a:pPr marL="742950" lvl="1" indent="-285750">
              <a:buFont typeface="Arial" charset="0"/>
              <a:buChar char="•"/>
            </a:pPr>
            <a:r>
              <a:rPr lang="en-US" dirty="0"/>
              <a:t>-Began designing DOS in 1980 after IBM had released their new 8086 microprocessor (16-bit)</a:t>
            </a:r>
          </a:p>
          <a:p>
            <a:pPr marL="742950" lvl="1" indent="-285750">
              <a:buFont typeface="Arial" charset="0"/>
              <a:buChar char="•"/>
            </a:pPr>
            <a:endParaRPr lang="en-US" dirty="0"/>
          </a:p>
          <a:p>
            <a:pPr marL="742950" lvl="1" indent="-285750">
              <a:buFont typeface="Arial" charset="0"/>
              <a:buChar char="•"/>
            </a:pPr>
            <a:r>
              <a:rPr lang="en-US" dirty="0"/>
              <a:t>Objectives in design DOS were to make it as simple to use as possible</a:t>
            </a:r>
          </a:p>
          <a:p>
            <a:pPr marL="742950" lvl="1" indent="-285750">
              <a:buFont typeface="Arial" charset="0"/>
              <a:buChar char="•"/>
            </a:pPr>
            <a:endParaRPr lang="en-US" dirty="0"/>
          </a:p>
          <a:p>
            <a:pPr marL="742950" lvl="1" indent="-285750">
              <a:buFont typeface="Arial" charset="0"/>
              <a:buChar char="•"/>
            </a:pPr>
            <a:r>
              <a:rPr lang="en-US" dirty="0"/>
              <a:t>Fast and efficient</a:t>
            </a:r>
          </a:p>
          <a:p>
            <a:pPr marL="742950" lvl="1" indent="-285750">
              <a:buFont typeface="Arial" charset="0"/>
              <a:buChar char="•"/>
            </a:pPr>
            <a:endParaRPr lang="en-US" dirty="0"/>
          </a:p>
          <a:p>
            <a:pPr marL="742950" lvl="1" indent="-285750">
              <a:buFont typeface="Arial" charset="0"/>
              <a:buChar char="•"/>
            </a:pPr>
            <a:r>
              <a:rPr lang="en-US" dirty="0"/>
              <a:t>Written in 8086 assembly language</a:t>
            </a:r>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0" y="1790700"/>
            <a:ext cx="3683000" cy="5067300"/>
          </a:xfrm>
          <a:prstGeom prst="rect">
            <a:avLst/>
          </a:prstGeom>
        </p:spPr>
      </p:pic>
    </p:spTree>
    <p:extLst>
      <p:ext uri="{BB962C8B-B14F-4D97-AF65-F5344CB8AC3E}">
        <p14:creationId xmlns:p14="http://schemas.microsoft.com/office/powerpoint/2010/main" val="17959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0568"/>
          </a:xfrm>
        </p:spPr>
        <p:txBody>
          <a:bodyPr/>
          <a:lstStyle/>
          <a:p>
            <a:r>
              <a:rPr lang="en-GB" sz="4400" b="1" u="sng" dirty="0"/>
              <a:t>Tim Paterson</a:t>
            </a:r>
          </a:p>
        </p:txBody>
      </p:sp>
      <p:sp>
        <p:nvSpPr>
          <p:cNvPr id="3" name="TextBox 2"/>
          <p:cNvSpPr txBox="1"/>
          <p:nvPr/>
        </p:nvSpPr>
        <p:spPr>
          <a:xfrm>
            <a:off x="543474" y="1413286"/>
            <a:ext cx="7850967" cy="544117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In college, Paterson wrote a multi-tasking operating system for the Z80 microprocessor as a term project. Therefore, Paterson had confidence in writing an OS for the 8086 computer.</a:t>
            </a:r>
          </a:p>
          <a:p>
            <a:pPr marL="285750" indent="-285750">
              <a:lnSpc>
                <a:spcPct val="150000"/>
              </a:lnSpc>
              <a:buFont typeface="Wingdings" panose="05000000000000000000" pitchFamily="2" charset="2"/>
              <a:buChar char="Ø"/>
            </a:pPr>
            <a:endParaRPr lang="en-US" dirty="0"/>
          </a:p>
          <a:p>
            <a:pPr marL="285750" indent="-285750">
              <a:lnSpc>
                <a:spcPct val="150000"/>
              </a:lnSpc>
              <a:buFont typeface="Wingdings" panose="05000000000000000000" pitchFamily="2" charset="2"/>
              <a:buChar char="Ø"/>
            </a:pPr>
            <a:r>
              <a:rPr lang="en-US" dirty="0"/>
              <a:t>Paterson spent roughly 2 months working on QDOS, “Quick and Dirty Operating System” which he developed between April and July , 1980.</a:t>
            </a:r>
          </a:p>
          <a:p>
            <a:pPr marL="285750" indent="-285750">
              <a:lnSpc>
                <a:spcPct val="150000"/>
              </a:lnSpc>
              <a:buFont typeface="Wingdings" panose="05000000000000000000" pitchFamily="2" charset="2"/>
              <a:buChar char="Ø"/>
            </a:pPr>
            <a:endParaRPr lang="en-US" dirty="0"/>
          </a:p>
          <a:p>
            <a:pPr marL="285750" indent="-285750">
              <a:lnSpc>
                <a:spcPct val="150000"/>
              </a:lnSpc>
              <a:buFont typeface="Wingdings" panose="05000000000000000000" pitchFamily="2" charset="2"/>
              <a:buChar char="Ø"/>
            </a:pPr>
            <a:r>
              <a:rPr lang="en-US" dirty="0"/>
              <a:t>QDOS 0.10 </a:t>
            </a:r>
            <a:r>
              <a:rPr lang="mr-IN" dirty="0"/>
              <a:t>–</a:t>
            </a:r>
            <a:r>
              <a:rPr lang="en-US" dirty="0"/>
              <a:t> launched in August 1980</a:t>
            </a:r>
          </a:p>
          <a:p>
            <a:pPr marL="285750" indent="-285750">
              <a:lnSpc>
                <a:spcPct val="150000"/>
              </a:lnSpc>
              <a:buFont typeface="Wingdings" panose="05000000000000000000" pitchFamily="2" charset="2"/>
              <a:buChar char="Ø"/>
            </a:pPr>
            <a:r>
              <a:rPr lang="en-US" dirty="0"/>
              <a:t>86-DOS version 0.3 </a:t>
            </a:r>
            <a:r>
              <a:rPr lang="mr-IN" dirty="0"/>
              <a:t>–</a:t>
            </a:r>
            <a:r>
              <a:rPr lang="en-US" dirty="0"/>
              <a:t> released at the end of 1980</a:t>
            </a:r>
          </a:p>
          <a:p>
            <a:pPr marL="285750" indent="-285750">
              <a:lnSpc>
                <a:spcPct val="150000"/>
              </a:lnSpc>
              <a:buFont typeface="Wingdings" panose="05000000000000000000" pitchFamily="2" charset="2"/>
              <a:buChar char="Ø"/>
            </a:pPr>
            <a:r>
              <a:rPr lang="en-US" dirty="0"/>
              <a:t>Sold non-exclusive rights to Microsoft to market 86-DOS</a:t>
            </a:r>
          </a:p>
          <a:p>
            <a:pPr marL="285750" indent="-285750">
              <a:lnSpc>
                <a:spcPct val="150000"/>
              </a:lnSpc>
              <a:buFont typeface="Wingdings" panose="05000000000000000000" pitchFamily="2" charset="2"/>
              <a:buChar char="Ø"/>
            </a:pPr>
            <a:r>
              <a:rPr lang="en-US" dirty="0"/>
              <a:t>Released 86-DOS version 1.00 in April 1981</a:t>
            </a:r>
          </a:p>
          <a:p>
            <a:pPr marL="285750" indent="-285750">
              <a:lnSpc>
                <a:spcPct val="150000"/>
              </a:lnSpc>
              <a:buFont typeface="Wingdings" panose="05000000000000000000" pitchFamily="2" charset="2"/>
              <a:buChar char="Ø"/>
            </a:pPr>
            <a:r>
              <a:rPr lang="en-US" dirty="0"/>
              <a:t>Similar to MS-DOS of today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441" y="2521455"/>
            <a:ext cx="3797559" cy="4333001"/>
          </a:xfrm>
          <a:prstGeom prst="rect">
            <a:avLst/>
          </a:prstGeom>
        </p:spPr>
      </p:pic>
    </p:spTree>
    <p:extLst>
      <p:ext uri="{BB962C8B-B14F-4D97-AF65-F5344CB8AC3E}">
        <p14:creationId xmlns:p14="http://schemas.microsoft.com/office/powerpoint/2010/main" val="255583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744" y="3177366"/>
            <a:ext cx="8151698" cy="3323987"/>
          </a:xfrm>
          <a:prstGeom prst="rect">
            <a:avLst/>
          </a:prstGeom>
          <a:noFill/>
        </p:spPr>
        <p:txBody>
          <a:bodyPr wrap="square" rtlCol="0">
            <a:spAutoFit/>
          </a:bodyPr>
          <a:lstStyle/>
          <a:p>
            <a:r>
              <a:rPr lang="en-US" sz="2400" u="sng" dirty="0"/>
              <a:t>Microsoft</a:t>
            </a:r>
          </a:p>
          <a:p>
            <a:endParaRPr lang="en-US" sz="2400" u="sng" dirty="0"/>
          </a:p>
          <a:p>
            <a:pPr marL="285750" indent="-285750">
              <a:buFont typeface="Wingdings" panose="05000000000000000000" pitchFamily="2" charset="2"/>
              <a:buChar char="Ø"/>
            </a:pPr>
            <a:r>
              <a:rPr lang="en-US" dirty="0"/>
              <a:t>Settled the license dispute by buying the license back from Seattle Computer Products for $975,000 in 1986</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total price for DOS ended up $1,050,000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Launched MS-DOS to its OEM in 1982</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Stopped updating DOS in 1995 when Windows95 was released</a:t>
            </a:r>
          </a:p>
          <a:p>
            <a:r>
              <a:rPr lang="en-US" dirty="0"/>
              <a:t>	( domestic version )</a:t>
            </a:r>
          </a:p>
        </p:txBody>
      </p:sp>
      <p:sp>
        <p:nvSpPr>
          <p:cNvPr id="4" name="Title 3"/>
          <p:cNvSpPr>
            <a:spLocks noGrp="1"/>
          </p:cNvSpPr>
          <p:nvPr>
            <p:ph type="title"/>
          </p:nvPr>
        </p:nvSpPr>
        <p:spPr>
          <a:xfrm>
            <a:off x="823768" y="2047418"/>
            <a:ext cx="4533157" cy="713609"/>
          </a:xfrm>
        </p:spPr>
        <p:txBody>
          <a:bodyPr/>
          <a:lstStyle/>
          <a:p>
            <a:r>
              <a:rPr lang="en-IE" sz="4400" b="1" dirty="0">
                <a:ln w="0"/>
                <a:solidFill>
                  <a:schemeClr val="tx1"/>
                </a:solidFill>
                <a:effectLst>
                  <a:outerShdw blurRad="38100" dist="25400" dir="5400000" algn="ctr" rotWithShape="0">
                    <a:srgbClr val="6E747A">
                      <a:alpha val="43000"/>
                    </a:srgbClr>
                  </a:outerShdw>
                </a:effectLst>
              </a:rPr>
              <a:t>Tim Paterson</a:t>
            </a:r>
            <a:endParaRPr lang="en-GB" dirty="0"/>
          </a:p>
        </p:txBody>
      </p:sp>
      <p:sp>
        <p:nvSpPr>
          <p:cNvPr id="5" name="Title 1"/>
          <p:cNvSpPr txBox="1">
            <a:spLocks/>
          </p:cNvSpPr>
          <p:nvPr/>
        </p:nvSpPr>
        <p:spPr>
          <a:xfrm>
            <a:off x="1089641" y="182131"/>
            <a:ext cx="8825657" cy="2705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IE" sz="8000" dirty="0">
                <a:ln w="0"/>
                <a:solidFill>
                  <a:schemeClr val="accent1"/>
                </a:solidFill>
                <a:effectLst>
                  <a:outerShdw blurRad="38100" dist="25400" dir="5400000" algn="ctr" rotWithShape="0">
                    <a:srgbClr val="6E747A">
                      <a:alpha val="43000"/>
                    </a:srgbClr>
                  </a:outerShdw>
                </a:effectLst>
              </a:rPr>
            </a:br>
            <a:endParaRPr lang="en-GB" dirty="0"/>
          </a:p>
        </p:txBody>
      </p:sp>
      <p:sp>
        <p:nvSpPr>
          <p:cNvPr id="6" name="Text Placeholder 2"/>
          <p:cNvSpPr txBox="1">
            <a:spLocks/>
          </p:cNvSpPr>
          <p:nvPr/>
        </p:nvSpPr>
        <p:spPr>
          <a:xfrm>
            <a:off x="1651616" y="2761027"/>
            <a:ext cx="4947266" cy="565494"/>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IE" sz="2400" dirty="0">
                <a:ln w="0"/>
                <a:solidFill>
                  <a:schemeClr val="accent1"/>
                </a:solidFill>
                <a:effectLst>
                  <a:outerShdw blurRad="38100" dist="25400" dir="5400000" algn="ctr" rotWithShape="0">
                    <a:srgbClr val="6E747A">
                      <a:alpha val="43000"/>
                    </a:srgbClr>
                  </a:outerShdw>
                </a:effectLst>
              </a:rPr>
              <a:t>Seattle Computer Products</a:t>
            </a:r>
            <a:br>
              <a:rPr lang="en-IE" dirty="0">
                <a:ln w="0"/>
                <a:solidFill>
                  <a:srgbClr val="FF0000"/>
                </a:solidFill>
                <a:effectLst>
                  <a:outerShdw blurRad="38100" dist="25400" dir="5400000" algn="ctr" rotWithShape="0">
                    <a:srgbClr val="6E747A">
                      <a:alpha val="43000"/>
                    </a:srgbClr>
                  </a:outerShdw>
                </a:effectLst>
              </a:rPr>
            </a:b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43" y="182131"/>
            <a:ext cx="9759820" cy="176336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441" y="2521455"/>
            <a:ext cx="3797559" cy="4333001"/>
          </a:xfrm>
          <a:prstGeom prst="rect">
            <a:avLst/>
          </a:prstGeom>
        </p:spPr>
      </p:pic>
    </p:spTree>
    <p:extLst>
      <p:ext uri="{BB962C8B-B14F-4D97-AF65-F5344CB8AC3E}">
        <p14:creationId xmlns:p14="http://schemas.microsoft.com/office/powerpoint/2010/main" val="333196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651519"/>
            <a:ext cx="8825657" cy="270587"/>
          </a:xfrm>
        </p:spPr>
        <p:txBody>
          <a:bodyPr/>
          <a:lstStyle/>
          <a:p>
            <a:r>
              <a:rPr lang="en-IE" sz="5400" b="1" dirty="0">
                <a:ln w="0"/>
                <a:solidFill>
                  <a:schemeClr val="tx1"/>
                </a:solidFill>
                <a:effectLst>
                  <a:outerShdw blurRad="38100" dist="25400" dir="5400000" algn="ctr" rotWithShape="0">
                    <a:srgbClr val="6E747A">
                      <a:alpha val="43000"/>
                    </a:srgbClr>
                  </a:outerShdw>
                </a:effectLst>
              </a:rPr>
              <a:t>Tim Paterson </a:t>
            </a:r>
            <a:br>
              <a:rPr lang="en-IE" sz="8000" dirty="0">
                <a:ln w="0"/>
                <a:solidFill>
                  <a:schemeClr val="accent1"/>
                </a:solidFill>
                <a:effectLst>
                  <a:outerShdw blurRad="38100" dist="25400" dir="5400000" algn="ctr" rotWithShape="0">
                    <a:srgbClr val="6E747A">
                      <a:alpha val="43000"/>
                    </a:srgbClr>
                  </a:outerShdw>
                </a:effectLst>
              </a:rPr>
            </a:br>
            <a:endParaRPr lang="en-GB" dirty="0"/>
          </a:p>
        </p:txBody>
      </p:sp>
      <p:sp>
        <p:nvSpPr>
          <p:cNvPr id="3" name="Text Placeholder 2"/>
          <p:cNvSpPr>
            <a:spLocks noGrp="1"/>
          </p:cNvSpPr>
          <p:nvPr>
            <p:ph type="body" idx="1"/>
          </p:nvPr>
        </p:nvSpPr>
        <p:spPr>
          <a:xfrm>
            <a:off x="2423918" y="1356612"/>
            <a:ext cx="4947266" cy="565494"/>
          </a:xfrm>
        </p:spPr>
        <p:txBody>
          <a:bodyPr>
            <a:normAutofit fontScale="85000" lnSpcReduction="20000"/>
          </a:bodyPr>
          <a:lstStyle/>
          <a:p>
            <a:r>
              <a:rPr lang="en-IE" sz="2400" dirty="0">
                <a:ln w="0"/>
                <a:solidFill>
                  <a:schemeClr val="accent1"/>
                </a:solidFill>
                <a:effectLst>
                  <a:outerShdw blurRad="38100" dist="25400" dir="5400000" algn="ctr" rotWithShape="0">
                    <a:srgbClr val="6E747A">
                      <a:alpha val="43000"/>
                    </a:srgbClr>
                  </a:outerShdw>
                </a:effectLst>
              </a:rPr>
              <a:t>Seattle Computer Products</a:t>
            </a:r>
            <a:br>
              <a:rPr lang="en-IE" dirty="0">
                <a:ln w="0"/>
                <a:solidFill>
                  <a:srgbClr val="FF0000"/>
                </a:solidFill>
                <a:effectLst>
                  <a:outerShdw blurRad="38100" dist="25400" dir="5400000" algn="ctr" rotWithShape="0">
                    <a:srgbClr val="6E747A">
                      <a:alpha val="43000"/>
                    </a:srgbClr>
                  </a:outerShdw>
                </a:effectLst>
              </a:rPr>
            </a:br>
            <a:endParaRPr lang="en-GB" dirty="0"/>
          </a:p>
        </p:txBody>
      </p:sp>
      <p:sp>
        <p:nvSpPr>
          <p:cNvPr id="4" name="TextBox 3"/>
          <p:cNvSpPr txBox="1"/>
          <p:nvPr/>
        </p:nvSpPr>
        <p:spPr>
          <a:xfrm>
            <a:off x="802863" y="1922106"/>
            <a:ext cx="7591578" cy="6093976"/>
          </a:xfrm>
          <a:prstGeom prst="rect">
            <a:avLst/>
          </a:prstGeom>
          <a:noFill/>
        </p:spPr>
        <p:txBody>
          <a:bodyPr wrap="square" rtlCol="0">
            <a:spAutoFit/>
          </a:bodyPr>
          <a:lstStyle/>
          <a:p>
            <a:r>
              <a:rPr lang="en-US" sz="2400" u="sng" dirty="0"/>
              <a:t>Microsoft</a:t>
            </a:r>
          </a:p>
          <a:p>
            <a:endParaRPr lang="en-US" sz="2400" dirty="0">
              <a:solidFill>
                <a:srgbClr val="00B050"/>
              </a:solidFill>
            </a:endParaRPr>
          </a:p>
          <a:p>
            <a:pPr marL="342900" indent="-342900">
              <a:buFont typeface="Wingdings" panose="05000000000000000000" pitchFamily="2" charset="2"/>
              <a:buChar char="Ø"/>
            </a:pPr>
            <a:r>
              <a:rPr lang="en-US" dirty="0"/>
              <a:t>Paid $10,000 for the right to market 86-DOS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Paid $15,000 for each OEM customer in 1981</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Bought DOS from Seattle Computer Products for $50,000</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Plus a license to include DOS in their PCs in July 1981</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Named DOS as MS-DOS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Microsoft kept improving and evolving MS-DOS over the past years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Microsoft integrated MS-DOS with its windows operating system in 1995</a:t>
            </a:r>
          </a:p>
          <a:p>
            <a:pPr marL="342900" indent="-342900">
              <a:buFont typeface="Wingdings" panose="05000000000000000000" pitchFamily="2" charset="2"/>
              <a:buChar char="Ø"/>
            </a:pPr>
            <a:endParaRPr lang="en-US" sz="2400" dirty="0"/>
          </a:p>
          <a:p>
            <a:pPr marL="342900" indent="-342900">
              <a:buFont typeface="Arial" charset="0"/>
              <a:buChar char="•"/>
            </a:pPr>
            <a:endParaRPr lang="en-US" sz="2400" dirty="0">
              <a:solidFill>
                <a:srgbClr val="00B050"/>
              </a:solidFill>
            </a:endParaRPr>
          </a:p>
          <a:p>
            <a:pPr marL="342900" indent="-342900">
              <a:buFont typeface="Arial" charset="0"/>
              <a:buChar char="•"/>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441" y="2524999"/>
            <a:ext cx="3797559" cy="4333001"/>
          </a:xfrm>
          <a:prstGeom prst="rect">
            <a:avLst/>
          </a:prstGeom>
        </p:spPr>
      </p:pic>
    </p:spTree>
    <p:extLst>
      <p:ext uri="{BB962C8B-B14F-4D97-AF65-F5344CB8AC3E}">
        <p14:creationId xmlns:p14="http://schemas.microsoft.com/office/powerpoint/2010/main" val="673341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815</TotalTime>
  <Words>952</Words>
  <Application>Microsoft Office PowerPoint</Application>
  <PresentationFormat>Widescreen</PresentationFormat>
  <Paragraphs>202</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Aharoni</vt:lpstr>
      <vt:lpstr>Arial</vt:lpstr>
      <vt:lpstr>Calibri</vt:lpstr>
      <vt:lpstr>Century Gothic</vt:lpstr>
      <vt:lpstr>Mangal</vt:lpstr>
      <vt:lpstr>Times New Roman</vt:lpstr>
      <vt:lpstr>Wingdings</vt:lpstr>
      <vt:lpstr>Wingdings 3</vt:lpstr>
      <vt:lpstr>Ion</vt:lpstr>
      <vt:lpstr>PowerPoint Presentation</vt:lpstr>
      <vt:lpstr>DOS HISTORY</vt:lpstr>
      <vt:lpstr>PowerPoint Presentation</vt:lpstr>
      <vt:lpstr>PowerPoint Presentation</vt:lpstr>
      <vt:lpstr>PowerPoint Presentation</vt:lpstr>
      <vt:lpstr>PowerPoint Presentation</vt:lpstr>
      <vt:lpstr>Tim Paterson</vt:lpstr>
      <vt:lpstr>Tim Paterson</vt:lpstr>
      <vt:lpstr>Tim Paterson  </vt:lpstr>
      <vt:lpstr>The DOS Operating System is credited to Microsoft </vt:lpstr>
      <vt:lpstr>PowerPoint Presentation</vt:lpstr>
      <vt:lpstr>PowerPoint Presentation</vt:lpstr>
      <vt:lpstr>PowerPoint Presentation</vt:lpstr>
      <vt:lpstr>PowerPoint Presentation</vt:lpstr>
      <vt:lpstr>Windows Release date with their lifecycles </vt:lpstr>
      <vt:lpstr>MS – DOS Layer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Donald Obama Swap </vt:lpstr>
      <vt:lpstr>Do Ostriches Sit ? </vt:lpstr>
      <vt:lpstr>Daily Organic Subways </vt:lpstr>
      <vt:lpstr>THE END OF</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1 / Dos  Operating System</dc:title>
  <dc:creator>IOSIF DOBOS</dc:creator>
  <cp:lastModifiedBy>Damian</cp:lastModifiedBy>
  <cp:revision>62</cp:revision>
  <dcterms:created xsi:type="dcterms:W3CDTF">2017-03-23T15:16:02Z</dcterms:created>
  <dcterms:modified xsi:type="dcterms:W3CDTF">2017-04-06T14:13:22Z</dcterms:modified>
</cp:coreProperties>
</file>