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DCE"/>
          </a:solidFill>
        </a:fill>
      </a:tcStyle>
    </a:wholeTbl>
    <a:band2H>
      <a:tcTxStyle b="def" i="def"/>
      <a:tcStyle>
        <a:tcBdr/>
        <a:fill>
          <a:solidFill>
            <a:srgbClr val="EFF6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D0CD"/>
          </a:solidFill>
        </a:fill>
      </a:tcStyle>
    </a:wholeTbl>
    <a:band2H>
      <a:tcTxStyle b="def" i="def"/>
      <a:tcStyle>
        <a:tcBdr/>
        <a:fill>
          <a:solidFill>
            <a:srgbClr val="F7E9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AE1"/>
          </a:solidFill>
        </a:fill>
      </a:tcStyle>
    </a:wholeTbl>
    <a:band2H>
      <a:tcTxStyle b="def" i="def"/>
      <a:tcStyle>
        <a:tcBdr/>
        <a:fill>
          <a:solidFill>
            <a:srgbClr val="EDF5F0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hape 3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 106"/>
          <p:cNvGrpSpPr/>
          <p:nvPr/>
        </p:nvGrpSpPr>
        <p:grpSpPr>
          <a:xfrm>
            <a:off x="-1" y="0"/>
            <a:ext cx="2297909" cy="6858001"/>
            <a:chOff x="0" y="0"/>
            <a:chExt cx="2297907" cy="6858000"/>
          </a:xfrm>
        </p:grpSpPr>
        <p:sp>
          <p:nvSpPr>
            <p:cNvPr id="52" name="Shape 5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1128712" y="217646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1123950" y="4021137"/>
              <a:ext cx="190500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414337" y="9525"/>
              <a:ext cx="28576" cy="4481513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333374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190499" y="9525"/>
              <a:ext cx="152401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lnTo>
                    <a:pt x="0" y="21373"/>
                  </a:lnTo>
                  <a:lnTo>
                    <a:pt x="18225" y="14350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463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1290637" y="14288"/>
              <a:ext cx="376240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33" y="21600"/>
                  </a:moveTo>
                  <a:lnTo>
                    <a:pt x="0" y="11799"/>
                  </a:lnTo>
                  <a:lnTo>
                    <a:pt x="0" y="0"/>
                  </a:lnTo>
                  <a:lnTo>
                    <a:pt x="1641" y="0"/>
                  </a:lnTo>
                  <a:lnTo>
                    <a:pt x="1641" y="11742"/>
                  </a:lnTo>
                  <a:lnTo>
                    <a:pt x="21600" y="21486"/>
                  </a:lnTo>
                  <a:lnTo>
                    <a:pt x="2023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1600200" y="1801813"/>
              <a:ext cx="190500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1381125" y="9525"/>
              <a:ext cx="371475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15" y="21600"/>
                  </a:moveTo>
                  <a:lnTo>
                    <a:pt x="0" y="9212"/>
                  </a:lnTo>
                  <a:lnTo>
                    <a:pt x="0" y="0"/>
                  </a:lnTo>
                  <a:lnTo>
                    <a:pt x="1385" y="0"/>
                  </a:lnTo>
                  <a:lnTo>
                    <a:pt x="1385" y="9140"/>
                  </a:lnTo>
                  <a:lnTo>
                    <a:pt x="21600" y="21456"/>
                  </a:lnTo>
                  <a:lnTo>
                    <a:pt x="2021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1643063" y="0"/>
              <a:ext cx="152401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7550" y="21600"/>
                  </a:lnTo>
                  <a:lnTo>
                    <a:pt x="17550" y="7213"/>
                  </a:lnTo>
                  <a:lnTo>
                    <a:pt x="0" y="225"/>
                  </a:lnTo>
                  <a:lnTo>
                    <a:pt x="3375" y="0"/>
                  </a:lnTo>
                  <a:lnTo>
                    <a:pt x="21600" y="71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1685925" y="1420813"/>
              <a:ext cx="190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1685925" y="903288"/>
              <a:ext cx="190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1743075" y="4763"/>
              <a:ext cx="419100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18" y="21600"/>
                  </a:moveTo>
                  <a:lnTo>
                    <a:pt x="3682" y="7878"/>
                  </a:lnTo>
                  <a:lnTo>
                    <a:pt x="0" y="394"/>
                  </a:lnTo>
                  <a:lnTo>
                    <a:pt x="1227" y="0"/>
                  </a:lnTo>
                  <a:lnTo>
                    <a:pt x="4909" y="7288"/>
                  </a:lnTo>
                  <a:lnTo>
                    <a:pt x="21600" y="20812"/>
                  </a:lnTo>
                  <a:lnTo>
                    <a:pt x="2061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2126456" y="488950"/>
              <a:ext cx="147639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9847" y="21600"/>
                  </a:moveTo>
                  <a:cubicBezTo>
                    <a:pt x="7306" y="21600"/>
                    <a:pt x="4765" y="20903"/>
                    <a:pt x="2859" y="18813"/>
                  </a:cubicBezTo>
                  <a:cubicBezTo>
                    <a:pt x="-953" y="13935"/>
                    <a:pt x="-953" y="6968"/>
                    <a:pt x="2859" y="2787"/>
                  </a:cubicBezTo>
                  <a:cubicBezTo>
                    <a:pt x="4765" y="697"/>
                    <a:pt x="7306" y="0"/>
                    <a:pt x="9847" y="0"/>
                  </a:cubicBezTo>
                  <a:cubicBezTo>
                    <a:pt x="12388" y="0"/>
                    <a:pt x="14929" y="697"/>
                    <a:pt x="16835" y="2787"/>
                  </a:cubicBezTo>
                  <a:cubicBezTo>
                    <a:pt x="20647" y="6968"/>
                    <a:pt x="20647" y="13935"/>
                    <a:pt x="16835" y="18813"/>
                  </a:cubicBezTo>
                  <a:cubicBezTo>
                    <a:pt x="14929" y="20903"/>
                    <a:pt x="12388" y="21600"/>
                    <a:pt x="9847" y="21600"/>
                  </a:cubicBezTo>
                  <a:close/>
                  <a:moveTo>
                    <a:pt x="9847" y="2787"/>
                  </a:moveTo>
                  <a:cubicBezTo>
                    <a:pt x="7941" y="2787"/>
                    <a:pt x="6035" y="3484"/>
                    <a:pt x="4765" y="4877"/>
                  </a:cubicBezTo>
                  <a:cubicBezTo>
                    <a:pt x="1588" y="8361"/>
                    <a:pt x="1588" y="13239"/>
                    <a:pt x="4765" y="16723"/>
                  </a:cubicBezTo>
                  <a:cubicBezTo>
                    <a:pt x="6035" y="18116"/>
                    <a:pt x="7941" y="18813"/>
                    <a:pt x="9847" y="18813"/>
                  </a:cubicBezTo>
                  <a:cubicBezTo>
                    <a:pt x="11753" y="18813"/>
                    <a:pt x="13659" y="18116"/>
                    <a:pt x="14929" y="16723"/>
                  </a:cubicBezTo>
                  <a:cubicBezTo>
                    <a:pt x="18106" y="13239"/>
                    <a:pt x="18106" y="8361"/>
                    <a:pt x="14929" y="4877"/>
                  </a:cubicBezTo>
                  <a:cubicBezTo>
                    <a:pt x="13659" y="3484"/>
                    <a:pt x="11753" y="2787"/>
                    <a:pt x="9847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952500" y="4763"/>
              <a:ext cx="152400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lnTo>
                    <a:pt x="0" y="21600"/>
                  </a:lnTo>
                  <a:lnTo>
                    <a:pt x="0" y="7137"/>
                  </a:lnTo>
                  <a:lnTo>
                    <a:pt x="18225" y="0"/>
                  </a:lnTo>
                  <a:lnTo>
                    <a:pt x="21600" y="227"/>
                  </a:lnTo>
                  <a:lnTo>
                    <a:pt x="3375" y="725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866775" y="903288"/>
              <a:ext cx="1905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648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890587" y="155416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738187" y="5622924"/>
              <a:ext cx="338140" cy="121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775" y="21600"/>
                  </a:lnTo>
                  <a:lnTo>
                    <a:pt x="19775" y="13084"/>
                  </a:lnTo>
                  <a:lnTo>
                    <a:pt x="0" y="169"/>
                  </a:lnTo>
                  <a:lnTo>
                    <a:pt x="1217" y="0"/>
                  </a:lnTo>
                  <a:lnTo>
                    <a:pt x="21600" y="1299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647700" y="5480049"/>
              <a:ext cx="157163" cy="15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21600"/>
                  </a:moveTo>
                  <a:cubicBezTo>
                    <a:pt x="5236" y="21600"/>
                    <a:pt x="0" y="17018"/>
                    <a:pt x="0" y="11127"/>
                  </a:cubicBezTo>
                  <a:cubicBezTo>
                    <a:pt x="0" y="5236"/>
                    <a:pt x="5236" y="0"/>
                    <a:pt x="11127" y="0"/>
                  </a:cubicBezTo>
                  <a:cubicBezTo>
                    <a:pt x="17018" y="0"/>
                    <a:pt x="21600" y="5236"/>
                    <a:pt x="21600" y="11127"/>
                  </a:cubicBezTo>
                  <a:cubicBezTo>
                    <a:pt x="21600" y="17018"/>
                    <a:pt x="17018" y="21600"/>
                    <a:pt x="11127" y="21600"/>
                  </a:cubicBezTo>
                  <a:close/>
                  <a:moveTo>
                    <a:pt x="11127" y="2618"/>
                  </a:moveTo>
                  <a:cubicBezTo>
                    <a:pt x="6545" y="2618"/>
                    <a:pt x="2618" y="6545"/>
                    <a:pt x="2618" y="11127"/>
                  </a:cubicBezTo>
                  <a:cubicBezTo>
                    <a:pt x="2618" y="15709"/>
                    <a:pt x="6545" y="18982"/>
                    <a:pt x="11127" y="18982"/>
                  </a:cubicBezTo>
                  <a:cubicBezTo>
                    <a:pt x="15055" y="18982"/>
                    <a:pt x="18982" y="15709"/>
                    <a:pt x="18982" y="11127"/>
                  </a:cubicBezTo>
                  <a:cubicBezTo>
                    <a:pt x="18982" y="6545"/>
                    <a:pt x="15055" y="2618"/>
                    <a:pt x="11127" y="2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6667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648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-1" y="3897312"/>
              <a:ext cx="133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43" y="21600"/>
                  </a:moveTo>
                  <a:lnTo>
                    <a:pt x="0" y="771"/>
                  </a:lnTo>
                  <a:lnTo>
                    <a:pt x="3086" y="0"/>
                  </a:lnTo>
                  <a:lnTo>
                    <a:pt x="21600" y="20829"/>
                  </a:lnTo>
                  <a:lnTo>
                    <a:pt x="177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66674" y="4149725"/>
              <a:ext cx="190501" cy="18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-1" y="1644650"/>
              <a:ext cx="133351" cy="26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lnTo>
                    <a:pt x="0" y="20838"/>
                  </a:lnTo>
                  <a:lnTo>
                    <a:pt x="17743" y="0"/>
                  </a:lnTo>
                  <a:lnTo>
                    <a:pt x="21600" y="762"/>
                  </a:lnTo>
                  <a:lnTo>
                    <a:pt x="308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66674" y="146843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695324" y="4763"/>
              <a:ext cx="309564" cy="155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606" y="21600"/>
                  </a:lnTo>
                  <a:lnTo>
                    <a:pt x="19606" y="17707"/>
                  </a:lnTo>
                  <a:lnTo>
                    <a:pt x="0" y="13835"/>
                  </a:lnTo>
                  <a:lnTo>
                    <a:pt x="0" y="0"/>
                  </a:lnTo>
                  <a:lnTo>
                    <a:pt x="1994" y="0"/>
                  </a:lnTo>
                  <a:lnTo>
                    <a:pt x="1994" y="13703"/>
                  </a:lnTo>
                  <a:lnTo>
                    <a:pt x="21600" y="175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57149" y="48815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138112" y="5060950"/>
              <a:ext cx="304801" cy="177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912" y="21600"/>
                  </a:lnTo>
                  <a:lnTo>
                    <a:pt x="19912" y="6943"/>
                  </a:lnTo>
                  <a:lnTo>
                    <a:pt x="0" y="3529"/>
                  </a:lnTo>
                  <a:lnTo>
                    <a:pt x="0" y="0"/>
                  </a:lnTo>
                  <a:lnTo>
                    <a:pt x="1688" y="0"/>
                  </a:lnTo>
                  <a:lnTo>
                    <a:pt x="1688" y="3414"/>
                  </a:lnTo>
                  <a:lnTo>
                    <a:pt x="21600" y="682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561975" y="6430962"/>
              <a:ext cx="190500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642937" y="6610350"/>
              <a:ext cx="23814" cy="242888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76199" y="64309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-1" y="5978524"/>
              <a:ext cx="190501" cy="46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8900" y="21600"/>
                  </a:lnTo>
                  <a:lnTo>
                    <a:pt x="18900" y="8462"/>
                  </a:lnTo>
                  <a:lnTo>
                    <a:pt x="0" y="668"/>
                  </a:lnTo>
                  <a:lnTo>
                    <a:pt x="2160" y="0"/>
                  </a:lnTo>
                  <a:lnTo>
                    <a:pt x="21600" y="8016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1014412" y="1801813"/>
              <a:ext cx="214314" cy="7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0" y="21600"/>
                  </a:moveTo>
                  <a:lnTo>
                    <a:pt x="0" y="21600"/>
                  </a:lnTo>
                  <a:lnTo>
                    <a:pt x="0" y="5808"/>
                  </a:lnTo>
                  <a:lnTo>
                    <a:pt x="20160" y="0"/>
                  </a:lnTo>
                  <a:lnTo>
                    <a:pt x="21600" y="408"/>
                  </a:lnTo>
                  <a:lnTo>
                    <a:pt x="1920" y="5945"/>
                  </a:lnTo>
                  <a:lnTo>
                    <a:pt x="192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938212" y="2547937"/>
              <a:ext cx="166689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9" y="21600"/>
                  </a:moveTo>
                  <a:cubicBezTo>
                    <a:pt x="4937" y="21600"/>
                    <a:pt x="0" y="16518"/>
                    <a:pt x="0" y="10800"/>
                  </a:cubicBezTo>
                  <a:cubicBezTo>
                    <a:pt x="0" y="4447"/>
                    <a:pt x="4937" y="0"/>
                    <a:pt x="11109" y="0"/>
                  </a:cubicBezTo>
                  <a:cubicBezTo>
                    <a:pt x="16663" y="0"/>
                    <a:pt x="21600" y="4447"/>
                    <a:pt x="21600" y="10800"/>
                  </a:cubicBezTo>
                  <a:cubicBezTo>
                    <a:pt x="21600" y="16518"/>
                    <a:pt x="16663" y="21600"/>
                    <a:pt x="11109" y="21600"/>
                  </a:cubicBezTo>
                  <a:close/>
                  <a:moveTo>
                    <a:pt x="11109" y="2541"/>
                  </a:moveTo>
                  <a:cubicBezTo>
                    <a:pt x="6171" y="2541"/>
                    <a:pt x="2469" y="6353"/>
                    <a:pt x="2469" y="10800"/>
                  </a:cubicBezTo>
                  <a:cubicBezTo>
                    <a:pt x="2469" y="15247"/>
                    <a:pt x="6171" y="19059"/>
                    <a:pt x="11109" y="19059"/>
                  </a:cubicBezTo>
                  <a:cubicBezTo>
                    <a:pt x="15429" y="19059"/>
                    <a:pt x="19131" y="15247"/>
                    <a:pt x="19131" y="10800"/>
                  </a:cubicBezTo>
                  <a:cubicBezTo>
                    <a:pt x="19131" y="6353"/>
                    <a:pt x="15429" y="2541"/>
                    <a:pt x="11109" y="2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595312" y="4763"/>
              <a:ext cx="638176" cy="402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794" y="21600"/>
                  </a:lnTo>
                  <a:lnTo>
                    <a:pt x="20794" y="19684"/>
                  </a:lnTo>
                  <a:lnTo>
                    <a:pt x="0" y="16396"/>
                  </a:lnTo>
                  <a:lnTo>
                    <a:pt x="0" y="0"/>
                  </a:lnTo>
                  <a:lnTo>
                    <a:pt x="806" y="0"/>
                  </a:lnTo>
                  <a:lnTo>
                    <a:pt x="806" y="16319"/>
                  </a:lnTo>
                  <a:lnTo>
                    <a:pt x="21600" y="1960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1223962" y="1382713"/>
              <a:ext cx="14287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8720" y="21600"/>
                  </a:lnTo>
                  <a:lnTo>
                    <a:pt x="18720" y="6048"/>
                  </a:lnTo>
                  <a:lnTo>
                    <a:pt x="0" y="648"/>
                  </a:lnTo>
                  <a:lnTo>
                    <a:pt x="2160" y="0"/>
                  </a:lnTo>
                  <a:lnTo>
                    <a:pt x="21600" y="583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1300162" y="1849438"/>
              <a:ext cx="10953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280987" y="3417887"/>
              <a:ext cx="142876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0" y="21600"/>
                  </a:moveTo>
                  <a:lnTo>
                    <a:pt x="0" y="21600"/>
                  </a:lnTo>
                  <a:lnTo>
                    <a:pt x="0" y="5779"/>
                  </a:lnTo>
                  <a:lnTo>
                    <a:pt x="19440" y="0"/>
                  </a:lnTo>
                  <a:lnTo>
                    <a:pt x="21600" y="578"/>
                  </a:lnTo>
                  <a:lnTo>
                    <a:pt x="2880" y="5996"/>
                  </a:lnTo>
                  <a:lnTo>
                    <a:pt x="28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238124" y="3883025"/>
              <a:ext cx="109539" cy="10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3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0330" y="0"/>
                  </a:cubicBezTo>
                  <a:cubicBezTo>
                    <a:pt x="15965" y="0"/>
                    <a:pt x="21600" y="4696"/>
                    <a:pt x="21600" y="11270"/>
                  </a:cubicBezTo>
                  <a:cubicBezTo>
                    <a:pt x="21600" y="16904"/>
                    <a:pt x="15965" y="21600"/>
                    <a:pt x="10330" y="21600"/>
                  </a:cubicBezTo>
                  <a:close/>
                  <a:moveTo>
                    <a:pt x="10330" y="3757"/>
                  </a:moveTo>
                  <a:cubicBezTo>
                    <a:pt x="6574" y="3757"/>
                    <a:pt x="3757" y="7513"/>
                    <a:pt x="3757" y="11270"/>
                  </a:cubicBezTo>
                  <a:cubicBezTo>
                    <a:pt x="3757" y="15026"/>
                    <a:pt x="6574" y="17843"/>
                    <a:pt x="10330" y="17843"/>
                  </a:cubicBezTo>
                  <a:cubicBezTo>
                    <a:pt x="14087" y="17843"/>
                    <a:pt x="17843" y="15026"/>
                    <a:pt x="17843" y="11270"/>
                  </a:cubicBezTo>
                  <a:cubicBezTo>
                    <a:pt x="17843" y="7513"/>
                    <a:pt x="14087" y="3757"/>
                    <a:pt x="1033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4762" y="2166937"/>
              <a:ext cx="114301" cy="45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21600"/>
                  </a:moveTo>
                  <a:lnTo>
                    <a:pt x="0" y="20918"/>
                  </a:lnTo>
                  <a:lnTo>
                    <a:pt x="18000" y="16371"/>
                  </a:lnTo>
                  <a:lnTo>
                    <a:pt x="18000" y="0"/>
                  </a:lnTo>
                  <a:lnTo>
                    <a:pt x="21600" y="0"/>
                  </a:lnTo>
                  <a:lnTo>
                    <a:pt x="21600" y="16825"/>
                  </a:lnTo>
                  <a:lnTo>
                    <a:pt x="1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52387" y="2066925"/>
              <a:ext cx="109539" cy="10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1228725" y="4662487"/>
              <a:ext cx="23813" cy="2181225"/>
            </a:xfrm>
            <a:prstGeom prst="rect">
              <a:avLst/>
            </a:pr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1319212" y="5041899"/>
              <a:ext cx="371476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5" y="21600"/>
                  </a:moveTo>
                  <a:lnTo>
                    <a:pt x="0" y="21600"/>
                  </a:lnTo>
                  <a:lnTo>
                    <a:pt x="0" y="9744"/>
                  </a:lnTo>
                  <a:lnTo>
                    <a:pt x="20215" y="0"/>
                  </a:lnTo>
                  <a:lnTo>
                    <a:pt x="21600" y="114"/>
                  </a:lnTo>
                  <a:lnTo>
                    <a:pt x="1385" y="9858"/>
                  </a:lnTo>
                  <a:lnTo>
                    <a:pt x="138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7762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819150" y="3983037"/>
              <a:ext cx="347664" cy="286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9825" y="21600"/>
                  </a:lnTo>
                  <a:lnTo>
                    <a:pt x="19825" y="14204"/>
                  </a:lnTo>
                  <a:lnTo>
                    <a:pt x="0" y="36"/>
                  </a:lnTo>
                  <a:lnTo>
                    <a:pt x="1479" y="0"/>
                  </a:lnTo>
                  <a:lnTo>
                    <a:pt x="21600" y="1420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728662" y="3806825"/>
              <a:ext cx="1905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1624012" y="4867274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1404937" y="5422899"/>
              <a:ext cx="371476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21600"/>
                  </a:moveTo>
                  <a:lnTo>
                    <a:pt x="0" y="21600"/>
                  </a:lnTo>
                  <a:lnTo>
                    <a:pt x="0" y="12315"/>
                  </a:lnTo>
                  <a:lnTo>
                    <a:pt x="20492" y="0"/>
                  </a:lnTo>
                  <a:lnTo>
                    <a:pt x="21600" y="144"/>
                  </a:lnTo>
                  <a:lnTo>
                    <a:pt x="1662" y="12460"/>
                  </a:lnTo>
                  <a:lnTo>
                    <a:pt x="166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1666875" y="5945187"/>
              <a:ext cx="152400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lnTo>
                    <a:pt x="0" y="21375"/>
                  </a:lnTo>
                  <a:lnTo>
                    <a:pt x="18225" y="14387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50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1709738" y="5246687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709738" y="57642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6888" y="6330949"/>
              <a:ext cx="419101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21600"/>
                  </a:moveTo>
                  <a:lnTo>
                    <a:pt x="0" y="21210"/>
                  </a:lnTo>
                  <a:lnTo>
                    <a:pt x="3682" y="13402"/>
                  </a:lnTo>
                  <a:lnTo>
                    <a:pt x="20864" y="0"/>
                  </a:lnTo>
                  <a:lnTo>
                    <a:pt x="21600" y="781"/>
                  </a:lnTo>
                  <a:lnTo>
                    <a:pt x="4909" y="13988"/>
                  </a:lnTo>
                  <a:lnTo>
                    <a:pt x="98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2147888" y="6221412"/>
              <a:ext cx="150020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10473" y="21600"/>
                  </a:moveTo>
                  <a:cubicBezTo>
                    <a:pt x="7855" y="21600"/>
                    <a:pt x="5236" y="20206"/>
                    <a:pt x="3273" y="18116"/>
                  </a:cubicBezTo>
                  <a:cubicBezTo>
                    <a:pt x="1309" y="16723"/>
                    <a:pt x="0" y="13935"/>
                    <a:pt x="0" y="10452"/>
                  </a:cubicBezTo>
                  <a:cubicBezTo>
                    <a:pt x="0" y="7665"/>
                    <a:pt x="1309" y="4877"/>
                    <a:pt x="3273" y="2787"/>
                  </a:cubicBezTo>
                  <a:cubicBezTo>
                    <a:pt x="5236" y="697"/>
                    <a:pt x="7855" y="0"/>
                    <a:pt x="10473" y="0"/>
                  </a:cubicBezTo>
                  <a:cubicBezTo>
                    <a:pt x="13091" y="0"/>
                    <a:pt x="15709" y="697"/>
                    <a:pt x="17673" y="2787"/>
                  </a:cubicBezTo>
                  <a:cubicBezTo>
                    <a:pt x="21600" y="6968"/>
                    <a:pt x="21600" y="13935"/>
                    <a:pt x="17673" y="18116"/>
                  </a:cubicBezTo>
                  <a:cubicBezTo>
                    <a:pt x="15709" y="20206"/>
                    <a:pt x="13091" y="21600"/>
                    <a:pt x="10473" y="21600"/>
                  </a:cubicBezTo>
                  <a:close/>
                  <a:moveTo>
                    <a:pt x="10473" y="2787"/>
                  </a:moveTo>
                  <a:cubicBezTo>
                    <a:pt x="8509" y="2787"/>
                    <a:pt x="6545" y="3484"/>
                    <a:pt x="5236" y="4877"/>
                  </a:cubicBezTo>
                  <a:cubicBezTo>
                    <a:pt x="3927" y="6271"/>
                    <a:pt x="2618" y="8361"/>
                    <a:pt x="2618" y="10452"/>
                  </a:cubicBezTo>
                  <a:cubicBezTo>
                    <a:pt x="2618" y="13239"/>
                    <a:pt x="3927" y="14632"/>
                    <a:pt x="5236" y="16723"/>
                  </a:cubicBezTo>
                  <a:cubicBezTo>
                    <a:pt x="6545" y="18116"/>
                    <a:pt x="8509" y="18813"/>
                    <a:pt x="10473" y="18813"/>
                  </a:cubicBezTo>
                  <a:cubicBezTo>
                    <a:pt x="12436" y="18813"/>
                    <a:pt x="14400" y="18116"/>
                    <a:pt x="15709" y="16723"/>
                  </a:cubicBezTo>
                  <a:cubicBezTo>
                    <a:pt x="18982" y="13239"/>
                    <a:pt x="18982" y="8361"/>
                    <a:pt x="15709" y="4877"/>
                  </a:cubicBezTo>
                  <a:cubicBezTo>
                    <a:pt x="14400" y="3484"/>
                    <a:pt x="12436" y="2787"/>
                    <a:pt x="10473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504824" y="9525"/>
              <a:ext cx="233364" cy="510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6" y="21600"/>
                  </a:moveTo>
                  <a:lnTo>
                    <a:pt x="18955" y="18503"/>
                  </a:lnTo>
                  <a:lnTo>
                    <a:pt x="0" y="12772"/>
                  </a:lnTo>
                  <a:lnTo>
                    <a:pt x="0" y="0"/>
                  </a:lnTo>
                  <a:lnTo>
                    <a:pt x="2204" y="0"/>
                  </a:lnTo>
                  <a:lnTo>
                    <a:pt x="2204" y="12752"/>
                  </a:lnTo>
                  <a:lnTo>
                    <a:pt x="21159" y="18503"/>
                  </a:lnTo>
                  <a:lnTo>
                    <a:pt x="21600" y="21600"/>
                  </a:lnTo>
                  <a:lnTo>
                    <a:pt x="1939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633412" y="5103812"/>
              <a:ext cx="185739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77" y="21600"/>
                  </a:moveTo>
                  <a:cubicBezTo>
                    <a:pt x="4985" y="21600"/>
                    <a:pt x="0" y="16615"/>
                    <a:pt x="0" y="10523"/>
                  </a:cubicBezTo>
                  <a:cubicBezTo>
                    <a:pt x="0" y="4985"/>
                    <a:pt x="4985" y="0"/>
                    <a:pt x="11077" y="0"/>
                  </a:cubicBezTo>
                  <a:cubicBezTo>
                    <a:pt x="16615" y="0"/>
                    <a:pt x="21600" y="4985"/>
                    <a:pt x="21600" y="10523"/>
                  </a:cubicBezTo>
                  <a:cubicBezTo>
                    <a:pt x="21600" y="16615"/>
                    <a:pt x="16615" y="21600"/>
                    <a:pt x="11077" y="21600"/>
                  </a:cubicBezTo>
                  <a:close/>
                  <a:moveTo>
                    <a:pt x="11077" y="2215"/>
                  </a:moveTo>
                  <a:cubicBezTo>
                    <a:pt x="6092" y="2215"/>
                    <a:pt x="2215" y="6092"/>
                    <a:pt x="2215" y="10523"/>
                  </a:cubicBezTo>
                  <a:cubicBezTo>
                    <a:pt x="2215" y="15508"/>
                    <a:pt x="6092" y="19385"/>
                    <a:pt x="11077" y="19385"/>
                  </a:cubicBezTo>
                  <a:cubicBezTo>
                    <a:pt x="15508" y="19385"/>
                    <a:pt x="19385" y="15508"/>
                    <a:pt x="19385" y="10523"/>
                  </a:cubicBezTo>
                  <a:cubicBezTo>
                    <a:pt x="19385" y="6092"/>
                    <a:pt x="15508" y="2215"/>
                    <a:pt x="11077" y="2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7" name="Shape 107"/>
          <p:cNvSpPr/>
          <p:nvPr>
            <p:ph type="title"/>
          </p:nvPr>
        </p:nvSpPr>
        <p:spPr>
          <a:xfrm>
            <a:off x="1876424" y="1122362"/>
            <a:ext cx="8791576" cy="23876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1876424" y="3602037"/>
            <a:ext cx="8791576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2000">
                <a:solidFill>
                  <a:srgbClr val="82FFFF"/>
                </a:solidFill>
              </a:defRPr>
            </a:lvl1pPr>
            <a:lvl2pPr marL="0" indent="4572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2pPr>
            <a:lvl3pPr marL="0" indent="9144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3pPr>
            <a:lvl4pPr marL="0" indent="13716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4pPr>
            <a:lvl5pPr marL="0" indent="1828800">
              <a:buSzTx/>
              <a:buFontTx/>
              <a:buNone/>
              <a:defRPr cap="all" sz="2000">
                <a:solidFill>
                  <a:srgbClr val="82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10423713" y="5477191"/>
            <a:ext cx="244287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1141409" y="4304663"/>
            <a:ext cx="9912356" cy="8193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29" name="Shape 229"/>
          <p:cNvSpPr/>
          <p:nvPr>
            <p:ph type="pic" sz="half" idx="13"/>
          </p:nvPr>
        </p:nvSpPr>
        <p:spPr>
          <a:xfrm>
            <a:off x="1141411" y="606426"/>
            <a:ext cx="9912355" cy="3299779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sx="100000" sy="100000" kx="0" ky="0" algn="b" rotWithShape="0" blurRad="88900" dist="381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xfrm>
            <a:off x="1141363" y="5124020"/>
            <a:ext cx="9910860" cy="6824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1141456" y="609600"/>
            <a:ext cx="9905956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1141409" y="4419598"/>
            <a:ext cx="9904460" cy="13716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1446212" y="609598"/>
            <a:ext cx="9302753" cy="274843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xfrm>
            <a:off x="1720644" y="3365556"/>
            <a:ext cx="8752300" cy="548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hape 249"/>
          <p:cNvSpPr/>
          <p:nvPr>
            <p:ph type="body" sz="quarter" idx="13"/>
          </p:nvPr>
        </p:nvSpPr>
        <p:spPr>
          <a:xfrm>
            <a:off x="1141410" y="4309919"/>
            <a:ext cx="9906004" cy="1489497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250" name="Shape 250"/>
          <p:cNvSpPr/>
          <p:nvPr/>
        </p:nvSpPr>
        <p:spPr>
          <a:xfrm>
            <a:off x="903512" y="426612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51" name="Shape 251"/>
          <p:cNvSpPr/>
          <p:nvPr/>
        </p:nvSpPr>
        <p:spPr>
          <a:xfrm>
            <a:off x="10537369" y="2459189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1141409" y="2134041"/>
            <a:ext cx="9906002" cy="251183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xfrm>
            <a:off x="1141363" y="4657654"/>
            <a:ext cx="9904506" cy="11406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9" name="Shape 269"/>
          <p:cNvSpPr/>
          <p:nvPr>
            <p:ph type="body" sz="quarter" idx="1"/>
          </p:nvPr>
        </p:nvSpPr>
        <p:spPr>
          <a:xfrm>
            <a:off x="1141409" y="2674462"/>
            <a:ext cx="3196901" cy="6858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hape 270"/>
          <p:cNvSpPr/>
          <p:nvPr>
            <p:ph type="body" sz="quarter" idx="13"/>
          </p:nvPr>
        </p:nvSpPr>
        <p:spPr>
          <a:xfrm>
            <a:off x="1127917" y="3360263"/>
            <a:ext cx="3208736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71" name="Shape 271"/>
          <p:cNvSpPr/>
          <p:nvPr>
            <p:ph type="body" sz="quarter" idx="14"/>
          </p:nvPr>
        </p:nvSpPr>
        <p:spPr>
          <a:xfrm>
            <a:off x="4514765" y="2677635"/>
            <a:ext cx="3184386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</a:p>
        </p:txBody>
      </p:sp>
      <p:sp>
        <p:nvSpPr>
          <p:cNvPr id="272" name="Shape 272"/>
          <p:cNvSpPr/>
          <p:nvPr>
            <p:ph type="body" sz="quarter" idx="15"/>
          </p:nvPr>
        </p:nvSpPr>
        <p:spPr>
          <a:xfrm>
            <a:off x="4504213" y="3363435"/>
            <a:ext cx="3195831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73" name="Shape 273"/>
          <p:cNvSpPr/>
          <p:nvPr>
            <p:ph type="body" sz="quarter" idx="16"/>
          </p:nvPr>
        </p:nvSpPr>
        <p:spPr>
          <a:xfrm>
            <a:off x="7852441" y="2674462"/>
            <a:ext cx="3194969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</a:p>
        </p:txBody>
      </p:sp>
      <p:sp>
        <p:nvSpPr>
          <p:cNvPr id="274" name="Shape 274"/>
          <p:cNvSpPr/>
          <p:nvPr>
            <p:ph type="body" sz="quarter" idx="17"/>
          </p:nvPr>
        </p:nvSpPr>
        <p:spPr>
          <a:xfrm>
            <a:off x="7852441" y="3360263"/>
            <a:ext cx="3194969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75" name="Shape 2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1141411" y="609600"/>
            <a:ext cx="99060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3" name="Shape 283"/>
          <p:cNvSpPr/>
          <p:nvPr>
            <p:ph type="body" sz="quarter" idx="1"/>
          </p:nvPr>
        </p:nvSpPr>
        <p:spPr>
          <a:xfrm>
            <a:off x="1141412" y="4404595"/>
            <a:ext cx="3195242" cy="576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 sz="2000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 sz="2000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 sz="2000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 sz="2000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Shape 284"/>
          <p:cNvSpPr/>
          <p:nvPr>
            <p:ph type="pic" sz="quarter" idx="13"/>
          </p:nvPr>
        </p:nvSpPr>
        <p:spPr>
          <a:xfrm>
            <a:off x="1141412" y="2666998"/>
            <a:ext cx="3195242" cy="15240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sx="100000" sy="100000" kx="0" ky="0" algn="b" rotWithShape="0" blurRad="88900" dist="381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4"/>
          </p:nvPr>
        </p:nvSpPr>
        <p:spPr>
          <a:xfrm>
            <a:off x="1141412" y="4980857"/>
            <a:ext cx="3195242" cy="817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86" name="Shape 286"/>
          <p:cNvSpPr/>
          <p:nvPr>
            <p:ph type="body" sz="quarter" idx="15"/>
          </p:nvPr>
        </p:nvSpPr>
        <p:spPr>
          <a:xfrm>
            <a:off x="4489053" y="4404595"/>
            <a:ext cx="320040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 sz="2000"/>
            </a:pPr>
          </a:p>
        </p:txBody>
      </p:sp>
      <p:sp>
        <p:nvSpPr>
          <p:cNvPr id="287" name="Shape 287"/>
          <p:cNvSpPr/>
          <p:nvPr>
            <p:ph type="pic" sz="quarter" idx="16"/>
          </p:nvPr>
        </p:nvSpPr>
        <p:spPr>
          <a:xfrm>
            <a:off x="4489053" y="2666998"/>
            <a:ext cx="3198941" cy="15240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sx="100000" sy="100000" kx="0" ky="0" algn="b" rotWithShape="0" blurRad="88900" dist="381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7"/>
          </p:nvPr>
        </p:nvSpPr>
        <p:spPr>
          <a:xfrm>
            <a:off x="4487593" y="4980856"/>
            <a:ext cx="3200401" cy="8103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89" name="Shape 289"/>
          <p:cNvSpPr/>
          <p:nvPr>
            <p:ph type="body" sz="quarter" idx="18"/>
          </p:nvPr>
        </p:nvSpPr>
        <p:spPr>
          <a:xfrm>
            <a:off x="7852567" y="4404595"/>
            <a:ext cx="3190742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 sz="2000"/>
            </a:pPr>
          </a:p>
        </p:txBody>
      </p:sp>
      <p:sp>
        <p:nvSpPr>
          <p:cNvPr id="290" name="Shape 290"/>
          <p:cNvSpPr/>
          <p:nvPr>
            <p:ph type="pic" sz="quarter" idx="19"/>
          </p:nvPr>
        </p:nvSpPr>
        <p:spPr>
          <a:xfrm>
            <a:off x="7852441" y="2666998"/>
            <a:ext cx="3194970" cy="15240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sx="100000" sy="100000" kx="0" ky="0" algn="b" rotWithShape="0" blurRad="88900" dist="381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91" name="Shape 291"/>
          <p:cNvSpPr/>
          <p:nvPr>
            <p:ph type="body" sz="quarter" idx="20"/>
          </p:nvPr>
        </p:nvSpPr>
        <p:spPr>
          <a:xfrm>
            <a:off x="7852441" y="4980854"/>
            <a:ext cx="3194969" cy="8103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</a:p>
        </p:txBody>
      </p:sp>
      <p:sp>
        <p:nvSpPr>
          <p:cNvPr id="292" name="Shape 2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hape 3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xfrm>
            <a:off x="9042400" y="609598"/>
            <a:ext cx="2005011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xfrm>
            <a:off x="1141409" y="609598"/>
            <a:ext cx="7748591" cy="51816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.png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-14288" y="0"/>
            <a:ext cx="12053888" cy="6858001"/>
            <a:chOff x="0" y="0"/>
            <a:chExt cx="12053887" cy="6858000"/>
          </a:xfrm>
        </p:grpSpPr>
        <p:grpSp>
          <p:nvGrpSpPr>
            <p:cNvPr id="143" name="Group 143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128587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625" y="217646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517525" y="1801812"/>
                <a:ext cx="190500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603250" y="142081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603250" y="903287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fill="norm" stroke="1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42875" y="1382712"/>
                <a:ext cx="142875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19075" y="1849437"/>
                <a:ext cx="114300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47637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66675" y="448151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0" y="5627687"/>
                <a:ext cx="85725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23850" y="5422899"/>
                <a:ext cx="374650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584200" y="5945187"/>
                <a:ext cx="152400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11386343" y="0"/>
              <a:ext cx="667545" cy="6848476"/>
              <a:chOff x="0" y="0"/>
              <a:chExt cx="667544" cy="6848475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8" y="17671"/>
                    </a:lnTo>
                    <a:lnTo>
                      <a:pt x="16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1141411" y="1419225"/>
            <a:ext cx="9906001" cy="28527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1141411" y="4424362"/>
            <a:ext cx="9906001" cy="13747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1800"/>
            </a:lvl1pPr>
            <a:lvl2pPr marL="0" indent="457200">
              <a:buSzTx/>
              <a:buFontTx/>
              <a:buNone/>
              <a:defRPr cap="all" sz="1800"/>
            </a:lvl2pPr>
            <a:lvl3pPr marL="0" indent="914400">
              <a:buSzTx/>
              <a:buFontTx/>
              <a:buNone/>
              <a:defRPr cap="all" sz="1800"/>
            </a:lvl3pPr>
            <a:lvl4pPr marL="0" indent="1371600">
              <a:buSzTx/>
              <a:buFontTx/>
              <a:buNone/>
              <a:defRPr cap="all" sz="1800"/>
            </a:lvl4pPr>
            <a:lvl5pPr marL="0" indent="1828800">
              <a:buSzTx/>
              <a:buFontTx/>
              <a:buNone/>
              <a:defRPr cap="all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Shape 175"/>
          <p:cNvSpPr/>
          <p:nvPr>
            <p:ph type="body" sz="half" idx="1"/>
          </p:nvPr>
        </p:nvSpPr>
        <p:spPr>
          <a:xfrm>
            <a:off x="1141409" y="2249485"/>
            <a:ext cx="4878391" cy="354171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1141411" y="619126"/>
            <a:ext cx="9906001" cy="147796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1370018" y="2249485"/>
            <a:ext cx="4649784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hape 185"/>
          <p:cNvSpPr/>
          <p:nvPr>
            <p:ph type="body" sz="quarter" idx="13"/>
          </p:nvPr>
        </p:nvSpPr>
        <p:spPr>
          <a:xfrm>
            <a:off x="6400808" y="2249484"/>
            <a:ext cx="464660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4" name="Shape 1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1146705" y="609601"/>
            <a:ext cx="3856038" cy="16398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09" name="Shape 209"/>
          <p:cNvSpPr/>
          <p:nvPr>
            <p:ph type="body" sz="half" idx="1"/>
          </p:nvPr>
        </p:nvSpPr>
        <p:spPr>
          <a:xfrm>
            <a:off x="5156200" y="592666"/>
            <a:ext cx="5891210" cy="5198534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hape 210"/>
          <p:cNvSpPr/>
          <p:nvPr>
            <p:ph type="body" sz="quarter" idx="13"/>
          </p:nvPr>
        </p:nvSpPr>
        <p:spPr>
          <a:xfrm>
            <a:off x="1146704" y="2249485"/>
            <a:ext cx="3856039" cy="35417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1141412" y="609600"/>
            <a:ext cx="5934509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19" name="Shape 219"/>
          <p:cNvSpPr/>
          <p:nvPr>
            <p:ph type="pic" sz="half" idx="13"/>
          </p:nvPr>
        </p:nvSpPr>
        <p:spPr>
          <a:xfrm>
            <a:off x="7380720" y="609600"/>
            <a:ext cx="3666691" cy="5181601"/>
          </a:xfrm>
          <a:prstGeom prst="rect">
            <a:avLst/>
          </a:prstGeom>
          <a:ln w="19050" cap="sq">
            <a:solidFill>
              <a:srgbClr val="B4FFFF">
                <a:alpha val="60000"/>
              </a:srgbClr>
            </a:solidFill>
            <a:miter lim="800000"/>
          </a:ln>
          <a:effectLst>
            <a:outerShdw sx="100000" sy="100000" kx="0" ky="0" algn="b" rotWithShape="0" blurRad="88900" dist="381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0" name="Shape 220"/>
          <p:cNvSpPr/>
          <p:nvPr>
            <p:ph type="body" sz="half" idx="1"/>
          </p:nvPr>
        </p:nvSpPr>
        <p:spPr>
          <a:xfrm>
            <a:off x="1141409" y="2249485"/>
            <a:ext cx="5934513" cy="354171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\\DROBO-FS\QuickDrops\JB\PPTX NG\Droplets\LightingOverla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 41"/>
          <p:cNvGrpSpPr/>
          <p:nvPr/>
        </p:nvGrpSpPr>
        <p:grpSpPr>
          <a:xfrm>
            <a:off x="-14288" y="0"/>
            <a:ext cx="12053888" cy="6858001"/>
            <a:chOff x="0" y="0"/>
            <a:chExt cx="12053887" cy="685800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3" name="Shape 3"/>
              <p:cNvSpPr/>
              <p:nvPr/>
            </p:nvSpPr>
            <p:spPr>
              <a:xfrm>
                <a:off x="128587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47625" y="217646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517525" y="1801812"/>
                <a:ext cx="190500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03250" y="142081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603250" y="903287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fill="norm" stroke="1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142875" y="1382712"/>
                <a:ext cx="142875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219075" y="1849437"/>
                <a:ext cx="114300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47637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66675" y="448151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5627687"/>
                <a:ext cx="85725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3850" y="5422899"/>
                <a:ext cx="374650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84200" y="5945187"/>
                <a:ext cx="152400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1386343" y="0"/>
              <a:ext cx="667545" cy="6848476"/>
              <a:chOff x="0" y="0"/>
              <a:chExt cx="667544" cy="6848475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8" y="17671"/>
                    </a:lnTo>
                    <a:lnTo>
                      <a:pt x="16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42" name="Shape 42"/>
          <p:cNvSpPr/>
          <p:nvPr>
            <p:ph type="title"/>
          </p:nvPr>
        </p:nvSpPr>
        <p:spPr>
          <a:xfrm>
            <a:off x="1141412" y="618518"/>
            <a:ext cx="9905999" cy="147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0803122" y="5950266"/>
            <a:ext cx="24428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1pPr>
      <a:lvl2pPr marL="731519" marR="0" indent="-274319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2pPr>
      <a:lvl3pPr marL="12192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3pPr>
      <a:lvl4pPr marL="17145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4pPr>
      <a:lvl5pPr marL="21717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5pPr>
      <a:lvl6pPr marL="26778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6pPr>
      <a:lvl7pPr marL="31350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7pPr>
      <a:lvl8pPr marL="35922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8pPr>
      <a:lvl9pPr marL="40494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ctrTitle"/>
          </p:nvPr>
        </p:nvSpPr>
        <p:spPr>
          <a:xfrm>
            <a:off x="1813284" y="1603056"/>
            <a:ext cx="4789995" cy="2387601"/>
          </a:xfrm>
          <a:prstGeom prst="rect">
            <a:avLst/>
          </a:prstGeom>
        </p:spPr>
        <p:txBody>
          <a:bodyPr/>
          <a:lstStyle>
            <a:lvl1pPr defTabSz="786384">
              <a:defRPr cap="none" sz="16512">
                <a:effectLst>
                  <a:outerShdw sx="100000" sy="100000" kx="0" ky="0" algn="b" rotWithShape="0" blurRad="32766" dist="16383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BSD</a:t>
            </a:r>
          </a:p>
        </p:txBody>
      </p:sp>
      <p:sp>
        <p:nvSpPr>
          <p:cNvPr id="320" name="Shape 320"/>
          <p:cNvSpPr/>
          <p:nvPr>
            <p:ph type="subTitle" sz="quarter" idx="1"/>
          </p:nvPr>
        </p:nvSpPr>
        <p:spPr>
          <a:xfrm>
            <a:off x="1974982" y="4184822"/>
            <a:ext cx="5120042" cy="69669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cap="none" sz="32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A UNIX OPERATING SYSTEM</a:t>
            </a:r>
          </a:p>
        </p:txBody>
      </p:sp>
      <p:sp>
        <p:nvSpPr>
          <p:cNvPr id="321" name="Shape 321"/>
          <p:cNvSpPr/>
          <p:nvPr/>
        </p:nvSpPr>
        <p:spPr>
          <a:xfrm>
            <a:off x="1974982" y="3602478"/>
            <a:ext cx="6704743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Berkeley Software Distribution (BSD)</a:t>
            </a:r>
          </a:p>
        </p:txBody>
      </p:sp>
      <p:graphicFrame>
        <p:nvGraphicFramePr>
          <p:cNvPr id="322" name="Table 322"/>
          <p:cNvGraphicFramePr/>
          <p:nvPr/>
        </p:nvGraphicFramePr>
        <p:xfrm>
          <a:off x="3011552" y="5516415"/>
          <a:ext cx="8370704" cy="8407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71600"/>
                <a:gridCol w="1671600"/>
                <a:gridCol w="1671600"/>
                <a:gridCol w="1671600"/>
                <a:gridCol w="1671600"/>
              </a:tblGrid>
              <a:tr h="370840">
                <a:tc>
                  <a:txBody>
                    <a:bodyPr/>
                    <a:lstStyle/>
                    <a:p>
                      <a:pPr algn="l" defTabSz="914400">
                        <a:defRPr sz="1800">
                          <a:effectLst>
                            <a:outerShdw sx="100000" sy="100000" kx="0" ky="0" algn="b" rotWithShape="0" blurRad="38100" dist="19050" dir="270000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r>
                        <a:t>Daniel Orange </a:t>
                      </a:r>
                      <a:r>
                        <a:t>C16703519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9050" dir="270000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Tatiana Zihindula C16339923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9050" dir="270000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Arthur Coll C16406984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9050" dir="270000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Sam Kealy C16317416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9050" dir="270000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Stephen Alger C16377163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323" name="0C15F389-516A-404A-92BF-69BE97BB5D54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4879" y="107122"/>
            <a:ext cx="4659314" cy="347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2472625" y="889998"/>
            <a:ext cx="990599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NETbsd</a:t>
            </a:r>
          </a:p>
        </p:txBody>
      </p:sp>
      <p:sp>
        <p:nvSpPr>
          <p:cNvPr id="357" name="Shape 357"/>
          <p:cNvSpPr/>
          <p:nvPr/>
        </p:nvSpPr>
        <p:spPr>
          <a:xfrm>
            <a:off x="2472625" y="2920914"/>
            <a:ext cx="8284537" cy="352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Also multi-platform(server, embedded, desktop..)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Clean and mostly used for labs and researches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international community 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16 versions since release (1993)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Latest version 7.0 released in 2015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58" name="image2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890" y="414747"/>
            <a:ext cx="3067044" cy="2396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title"/>
          </p:nvPr>
        </p:nvSpPr>
        <p:spPr>
          <a:xfrm>
            <a:off x="1141413" y="618518"/>
            <a:ext cx="9905998" cy="147857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1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968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1965586" y="723227"/>
            <a:ext cx="8596669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History of BSD</a:t>
            </a:r>
          </a:p>
        </p:txBody>
      </p:sp>
      <p:sp>
        <p:nvSpPr>
          <p:cNvPr id="364" name="Shape 364"/>
          <p:cNvSpPr/>
          <p:nvPr/>
        </p:nvSpPr>
        <p:spPr>
          <a:xfrm>
            <a:off x="1744814" y="1914013"/>
            <a:ext cx="7291011" cy="318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spcBef>
                <a:spcPts val="1000"/>
              </a:spcBef>
              <a:buSzPct val="125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BSD’s source code was present in Early distributions of UNIX from Bells Labs.</a:t>
            </a:r>
            <a:endParaRPr sz="2400"/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Facilitated Researcher to modify it.</a:t>
            </a:r>
            <a:endParaRPr sz="2400"/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spcBef>
                <a:spcPts val="1000"/>
              </a:spcBef>
              <a:buSzPct val="125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Professor Bob Fabry of Berkeley ordered a copy to be sent to this university.</a:t>
            </a:r>
          </a:p>
        </p:txBody>
      </p:sp>
      <p:pic>
        <p:nvPicPr>
          <p:cNvPr id="365" name="image4.jpeg"/>
          <p:cNvPicPr>
            <a:picLocks noChangeAspect="1"/>
          </p:cNvPicPr>
          <p:nvPr/>
        </p:nvPicPr>
        <p:blipFill>
          <a:blip r:embed="rId2">
            <a:extLst/>
          </a:blip>
          <a:srcRect l="0" t="0" r="2" b="2"/>
          <a:stretch>
            <a:fillRect/>
          </a:stretch>
        </p:blipFill>
        <p:spPr>
          <a:xfrm>
            <a:off x="8801964" y="1276548"/>
            <a:ext cx="2918223" cy="44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1" y="0"/>
                </a:moveTo>
                <a:cubicBezTo>
                  <a:pt x="1613" y="0"/>
                  <a:pt x="0" y="1056"/>
                  <a:pt x="0" y="2358"/>
                </a:cubicBezTo>
                <a:lnTo>
                  <a:pt x="0" y="21600"/>
                </a:lnTo>
                <a:lnTo>
                  <a:pt x="18001" y="21600"/>
                </a:lnTo>
                <a:cubicBezTo>
                  <a:pt x="19990" y="21600"/>
                  <a:pt x="21600" y="20546"/>
                  <a:pt x="21600" y="19244"/>
                </a:cubicBezTo>
                <a:lnTo>
                  <a:pt x="21600" y="0"/>
                </a:lnTo>
                <a:lnTo>
                  <a:pt x="3601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366" name="Shape 366"/>
          <p:cNvSpPr/>
          <p:nvPr/>
        </p:nvSpPr>
        <p:spPr>
          <a:xfrm>
            <a:off x="8801926" y="5930534"/>
            <a:ext cx="291829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Professor Bob Fabry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70"/>
          <p:cNvGrpSpPr/>
          <p:nvPr/>
        </p:nvGrpSpPr>
        <p:grpSpPr>
          <a:xfrm>
            <a:off x="9450151" y="2249489"/>
            <a:ext cx="2361142" cy="3541713"/>
            <a:chOff x="0" y="0"/>
            <a:chExt cx="2361140" cy="3541712"/>
          </a:xfrm>
        </p:grpSpPr>
        <p:sp>
          <p:nvSpPr>
            <p:cNvPr id="368" name="Shape 368"/>
            <p:cNvSpPr/>
            <p:nvPr/>
          </p:nvSpPr>
          <p:spPr>
            <a:xfrm>
              <a:off x="-1" y="0"/>
              <a:ext cx="2361142" cy="354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00" y="0"/>
                  </a:lnTo>
                  <a:lnTo>
                    <a:pt x="21600" y="2400"/>
                  </a:lnTo>
                  <a:lnTo>
                    <a:pt x="21600" y="21600"/>
                  </a:lnTo>
                  <a:lnTo>
                    <a:pt x="21600" y="21600"/>
                  </a:lnTo>
                  <a:lnTo>
                    <a:pt x="3600" y="21600"/>
                  </a:lnTo>
                  <a:lnTo>
                    <a:pt x="0" y="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69" name="image6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5" b="0"/>
            <a:stretch>
              <a:fillRect/>
            </a:stretch>
          </p:blipFill>
          <p:spPr>
            <a:xfrm>
              <a:off x="0" y="0"/>
              <a:ext cx="2361010" cy="354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199"/>
                  </a:lnTo>
                  <a:lnTo>
                    <a:pt x="3602" y="21600"/>
                  </a:lnTo>
                  <a:lnTo>
                    <a:pt x="21600" y="21600"/>
                  </a:lnTo>
                  <a:lnTo>
                    <a:pt x="21600" y="2401"/>
                  </a:lnTo>
                  <a:lnTo>
                    <a:pt x="18002" y="0"/>
                  </a:lnTo>
                  <a:lnTo>
                    <a:pt x="0" y="0"/>
                  </a:lnTo>
                  <a:close/>
                </a:path>
              </a:pathLst>
            </a:cu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88900" dist="0" dir="0">
                <a:srgbClr val="000000">
                  <a:alpha val="45000"/>
                </a:srgbClr>
              </a:outerShdw>
            </a:effectLst>
          </p:spPr>
        </p:pic>
      </p:grpSp>
      <p:sp>
        <p:nvSpPr>
          <p:cNvPr id="371" name="Shape 371"/>
          <p:cNvSpPr/>
          <p:nvPr/>
        </p:nvSpPr>
        <p:spPr>
          <a:xfrm>
            <a:off x="2014382" y="741071"/>
            <a:ext cx="990599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BSD File System - History</a:t>
            </a:r>
          </a:p>
        </p:txBody>
      </p:sp>
      <p:sp>
        <p:nvSpPr>
          <p:cNvPr id="372" name="Shape 372"/>
          <p:cNvSpPr/>
          <p:nvPr/>
        </p:nvSpPr>
        <p:spPr>
          <a:xfrm>
            <a:off x="9462273" y="6102348"/>
            <a:ext cx="2336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Marshall Kirk McKusick</a:t>
            </a:r>
          </a:p>
        </p:txBody>
      </p:sp>
      <p:sp>
        <p:nvSpPr>
          <p:cNvPr id="373" name="Shape 373"/>
          <p:cNvSpPr/>
          <p:nvPr/>
        </p:nvSpPr>
        <p:spPr>
          <a:xfrm>
            <a:off x="1986353" y="1549970"/>
            <a:ext cx="7230324" cy="646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Shared an office at Berkeley with Bill Joy</a:t>
            </a:r>
            <a:endParaRPr sz="2400"/>
          </a:p>
          <a:p>
            <a:pPr defTabSz="914400">
              <a:lnSpc>
                <a:spcPct val="15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Known for his arguably largest contribution to BSD’s file system.</a:t>
            </a:r>
            <a:endParaRPr sz="2400"/>
          </a:p>
          <a:p>
            <a:pPr defTabSz="914400">
              <a:lnSpc>
                <a:spcPct val="150000"/>
              </a:lnSpc>
              <a:spcBef>
                <a:spcPts val="1000"/>
              </a:spcBef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Played a major role in developing Berkeley Fast File System.</a:t>
            </a:r>
            <a:endParaRPr sz="2400"/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SzPct val="125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</a:p>
          <a:p>
            <a:pPr defTabSz="914400">
              <a:lnSpc>
                <a:spcPct val="150000"/>
              </a:lnSpc>
              <a:spcBef>
                <a:spcPts val="1000"/>
              </a:spcBef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1985494" y="676530"/>
            <a:ext cx="8596669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defRPr b="1" cap="all" sz="3600">
                <a:solidFill>
                  <a:srgbClr val="FFFFFF"/>
                </a:solidFill>
              </a:defRPr>
            </a:pPr>
            <a:r>
              <a:t>1BSD </a:t>
            </a:r>
            <a:r>
              <a:t>–</a:t>
            </a:r>
            <a:r>
              <a:t> BSD1.0</a:t>
            </a:r>
          </a:p>
        </p:txBody>
      </p:sp>
      <p:sp>
        <p:nvSpPr>
          <p:cNvPr id="376" name="Shape 376"/>
          <p:cNvSpPr/>
          <p:nvPr/>
        </p:nvSpPr>
        <p:spPr>
          <a:xfrm>
            <a:off x="1933676" y="1451104"/>
            <a:ext cx="6842026" cy="53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Along with the researcher Bill Joy, they created an improved text editor called ‘ex’.</a:t>
            </a:r>
            <a:endParaRPr sz="20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 March 9</a:t>
            </a:r>
            <a:r>
              <a:rPr baseline="30000"/>
              <a:t>th</a:t>
            </a:r>
            <a:r>
              <a:t> 1978 the first version of BSD was released, called 1BSD</a:t>
            </a:r>
            <a:endParaRPr sz="20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1BSD had no kernel it was seen as an extension of Unix rather than a standalone operating system.</a:t>
            </a:r>
            <a:endParaRPr sz="20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000">
                <a:solidFill>
                  <a:srgbClr val="FFFFFF"/>
                </a:solidFill>
              </a:defRPr>
            </a:pPr>
          </a:p>
          <a:p>
            <a:pPr defTabSz="914400">
              <a:lnSpc>
                <a:spcPct val="120000"/>
              </a:lnSpc>
              <a:spcBef>
                <a:spcPts val="1000"/>
              </a:spcBef>
              <a:defRPr sz="2000">
                <a:solidFill>
                  <a:srgbClr val="FFFFFF"/>
                </a:solidFill>
              </a:defRPr>
            </a:pPr>
          </a:p>
        </p:txBody>
      </p:sp>
      <p:grpSp>
        <p:nvGrpSpPr>
          <p:cNvPr id="379" name="Group 379"/>
          <p:cNvGrpSpPr/>
          <p:nvPr/>
        </p:nvGrpSpPr>
        <p:grpSpPr>
          <a:xfrm>
            <a:off x="8946243" y="1582316"/>
            <a:ext cx="3081846" cy="4459046"/>
            <a:chOff x="0" y="0"/>
            <a:chExt cx="3081845" cy="4459044"/>
          </a:xfrm>
        </p:grpSpPr>
        <p:sp>
          <p:nvSpPr>
            <p:cNvPr id="377" name="Shape 377"/>
            <p:cNvSpPr/>
            <p:nvPr/>
          </p:nvSpPr>
          <p:spPr>
            <a:xfrm>
              <a:off x="0" y="0"/>
              <a:ext cx="3081846" cy="445904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78" name="image7.t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081846" cy="445904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80" name="Shape 380"/>
          <p:cNvSpPr/>
          <p:nvPr/>
        </p:nvSpPr>
        <p:spPr>
          <a:xfrm>
            <a:off x="10173606" y="6187409"/>
            <a:ext cx="74160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Bill Joy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2494010" y="482751"/>
            <a:ext cx="9905998" cy="61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defRPr b="1" cap="all" sz="3600">
                <a:solidFill>
                  <a:srgbClr val="FFFFFF"/>
                </a:solidFill>
              </a:defRPr>
            </a:pPr>
            <a:r>
              <a:t>2BSD 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cap="none">
                <a:latin typeface="Arial"/>
                <a:ea typeface="Arial"/>
                <a:cs typeface="Arial"/>
                <a:sym typeface="Arial"/>
              </a:rPr>
              <a:t>early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1979) </a:t>
            </a:r>
          </a:p>
        </p:txBody>
      </p:sp>
      <p:sp>
        <p:nvSpPr>
          <p:cNvPr id="383" name="Shape 383"/>
          <p:cNvSpPr/>
          <p:nvPr/>
        </p:nvSpPr>
        <p:spPr>
          <a:xfrm>
            <a:off x="2494009" y="1087435"/>
            <a:ext cx="7927825" cy="381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Included :</a:t>
            </a:r>
            <a:endParaRPr sz="2400"/>
          </a:p>
          <a:p>
            <a:pPr lvl="2" marL="1143000" indent="-228600" defTabSz="914400"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 editor vi</a:t>
            </a:r>
          </a:p>
          <a:p>
            <a:pPr lvl="2" marL="1143000" indent="-228600" defTabSz="914400"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 shell</a:t>
            </a:r>
          </a:p>
          <a:p>
            <a:pPr lvl="2" marL="1143000" indent="-228600" defTabSz="914400"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LAN Barkanet</a:t>
            </a:r>
          </a:p>
          <a:p>
            <a:pPr lvl="2" marL="1143000" indent="-228600" defTabSz="914400">
              <a:lnSpc>
                <a:spcPct val="150000"/>
              </a:lnSpc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43000" indent="-228600" defTabSz="914400">
              <a:lnSpc>
                <a:spcPct val="150000"/>
              </a:lnSpc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2494009" y="5157987"/>
            <a:ext cx="7927825" cy="268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2" marL="1143000" indent="-228600" defTabSz="914400"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 editor vi</a:t>
            </a:r>
          </a:p>
          <a:p>
            <a:pPr lvl="2" marL="1143000" indent="-228600" defTabSz="914400"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 shell</a:t>
            </a:r>
          </a:p>
          <a:p>
            <a:pPr lvl="2" defTabSz="914400">
              <a:lnSpc>
                <a:spcPct val="150000"/>
              </a:lnSpc>
              <a:spcBef>
                <a:spcPts val="5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marL="1143000" indent="-228600" defTabSz="914400">
              <a:lnSpc>
                <a:spcPct val="150000"/>
              </a:lnSpc>
              <a:spcBef>
                <a:spcPts val="500"/>
              </a:spcBef>
              <a:buSzPct val="125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85" name="image8.t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3"/>
          <a:stretch>
            <a:fillRect/>
          </a:stretch>
        </p:blipFill>
        <p:spPr>
          <a:xfrm>
            <a:off x="8032636" y="592114"/>
            <a:ext cx="3516586" cy="4683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6" y="0"/>
                </a:moveTo>
                <a:cubicBezTo>
                  <a:pt x="643" y="0"/>
                  <a:pt x="0" y="483"/>
                  <a:pt x="0" y="1078"/>
                </a:cubicBezTo>
                <a:lnTo>
                  <a:pt x="0" y="20524"/>
                </a:lnTo>
                <a:cubicBezTo>
                  <a:pt x="0" y="21119"/>
                  <a:pt x="643" y="21600"/>
                  <a:pt x="1436" y="21600"/>
                </a:cubicBezTo>
                <a:lnTo>
                  <a:pt x="20164" y="21600"/>
                </a:lnTo>
                <a:cubicBezTo>
                  <a:pt x="20957" y="21600"/>
                  <a:pt x="21600" y="21119"/>
                  <a:pt x="21600" y="20524"/>
                </a:cubicBezTo>
                <a:lnTo>
                  <a:pt x="21600" y="1078"/>
                </a:lnTo>
                <a:cubicBezTo>
                  <a:pt x="21600" y="483"/>
                  <a:pt x="20957" y="0"/>
                  <a:pt x="20164" y="0"/>
                </a:cubicBezTo>
                <a:lnTo>
                  <a:pt x="1436" y="0"/>
                </a:lnTo>
                <a:close/>
              </a:path>
            </a:pathLst>
          </a:custGeom>
          <a:ln w="190500" cap="rnd">
            <a:solidFill>
              <a:srgbClr val="C8C6BD"/>
            </a:solidFill>
          </a:ln>
          <a:effectLst>
            <a:outerShdw sx="100000" sy="100000" kx="0" ky="0" algn="b" rotWithShape="0" blurRad="101600" dist="50800" dir="7200000">
              <a:srgbClr val="000000">
                <a:alpha val="45000"/>
              </a:srgbClr>
            </a:outerShdw>
          </a:effectLst>
        </p:spPr>
      </p:pic>
      <p:sp>
        <p:nvSpPr>
          <p:cNvPr id="386" name="Shape 386"/>
          <p:cNvSpPr/>
          <p:nvPr/>
        </p:nvSpPr>
        <p:spPr>
          <a:xfrm>
            <a:off x="8226163" y="5500619"/>
            <a:ext cx="3129656" cy="114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PDP11 -  </a:t>
            </a:r>
          </a:p>
          <a:p>
            <a:pPr>
              <a:defRPr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computer</a:t>
            </a:r>
          </a:p>
          <a:p>
            <a:pPr>
              <a:defRPr i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2BSD first ran on</a:t>
            </a:r>
          </a:p>
        </p:txBody>
      </p:sp>
      <p:sp>
        <p:nvSpPr>
          <p:cNvPr id="387" name="Shape 387"/>
          <p:cNvSpPr/>
          <p:nvPr/>
        </p:nvSpPr>
        <p:spPr>
          <a:xfrm>
            <a:off x="2494010" y="4354025"/>
            <a:ext cx="9905998" cy="107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defRPr b="1" cap="all" sz="3600">
                <a:solidFill>
                  <a:srgbClr val="FFFFFF"/>
                </a:solidFill>
              </a:defRPr>
            </a:pPr>
            <a:r>
              <a:t>3BSD 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cap="none">
                <a:latin typeface="Arial"/>
                <a:ea typeface="Arial"/>
                <a:cs typeface="Arial"/>
                <a:sym typeface="Arial"/>
              </a:rPr>
              <a:t>end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1979)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ubTitle" sz="half" idx="1"/>
          </p:nvPr>
        </p:nvSpPr>
        <p:spPr>
          <a:xfrm>
            <a:off x="1894170" y="2031004"/>
            <a:ext cx="7087760" cy="3880773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lnSpc>
                <a:spcPct val="108000"/>
              </a:lnSpc>
              <a:spcBef>
                <a:spcPts val="900"/>
              </a:spcBef>
              <a:buSzPct val="125000"/>
              <a:buFont typeface="Arial"/>
              <a:buChar char="•"/>
              <a:defRPr cap="none" sz="235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4BSD (1980) included Job Control</a:t>
            </a:r>
          </a:p>
          <a:p>
            <a:pPr defTabSz="896111">
              <a:lnSpc>
                <a:spcPct val="108000"/>
              </a:lnSpc>
              <a:spcBef>
                <a:spcPts val="900"/>
              </a:spcBef>
              <a:buFont typeface="Arial"/>
              <a:defRPr cap="none" sz="88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4027" indent="-224027" defTabSz="896111">
              <a:lnSpc>
                <a:spcPct val="108000"/>
              </a:lnSpc>
              <a:spcBef>
                <a:spcPts val="900"/>
              </a:spcBef>
              <a:buSzPct val="125000"/>
              <a:buFont typeface="Arial"/>
              <a:buChar char="•"/>
              <a:defRPr cap="none" sz="235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4.1BSD (1981) included major kernel improvement</a:t>
            </a:r>
          </a:p>
          <a:p>
            <a:pPr marL="224027" indent="-224027" defTabSz="896111">
              <a:lnSpc>
                <a:spcPct val="108000"/>
              </a:lnSpc>
              <a:spcBef>
                <a:spcPts val="900"/>
              </a:spcBef>
              <a:buSzPct val="125000"/>
              <a:buFont typeface="Arial"/>
              <a:buChar char="•"/>
              <a:defRPr cap="none" sz="88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4027" indent="-224027" defTabSz="896111">
              <a:lnSpc>
                <a:spcPct val="108000"/>
              </a:lnSpc>
              <a:spcBef>
                <a:spcPts val="900"/>
              </a:spcBef>
              <a:buSzPct val="125000"/>
              <a:buFont typeface="Arial"/>
              <a:buChar char="•"/>
              <a:defRPr cap="none" sz="235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4.2BSD (1983) implemented Berkeley’s Fast File System and TCP/IP</a:t>
            </a:r>
          </a:p>
          <a:p>
            <a:pPr marL="224027" indent="-224027" defTabSz="896111">
              <a:lnSpc>
                <a:spcPct val="108000"/>
              </a:lnSpc>
              <a:spcBef>
                <a:spcPts val="900"/>
              </a:spcBef>
              <a:buSzPct val="125000"/>
              <a:buFont typeface="Arial"/>
              <a:buChar char="•"/>
              <a:defRPr cap="none" sz="88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4027" indent="-224027" defTabSz="896111">
              <a:lnSpc>
                <a:spcPct val="108000"/>
              </a:lnSpc>
              <a:spcBef>
                <a:spcPts val="900"/>
              </a:spcBef>
              <a:buSzPct val="125000"/>
              <a:buFont typeface="Arial"/>
              <a:buChar char="•"/>
              <a:defRPr cap="none" sz="235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4.3BSD (1983) changes to TCP/IP to meet the expansion of the internet</a:t>
            </a:r>
          </a:p>
        </p:txBody>
      </p:sp>
      <p:grpSp>
        <p:nvGrpSpPr>
          <p:cNvPr id="392" name="Group 392" descr="VAX 11-780 intero.jpg"/>
          <p:cNvGrpSpPr/>
          <p:nvPr/>
        </p:nvGrpSpPr>
        <p:grpSpPr>
          <a:xfrm>
            <a:off x="9274002" y="1930400"/>
            <a:ext cx="2536826" cy="3377223"/>
            <a:chOff x="0" y="0"/>
            <a:chExt cx="2536825" cy="3377222"/>
          </a:xfrm>
        </p:grpSpPr>
        <p:sp>
          <p:nvSpPr>
            <p:cNvPr id="390" name="Shape 390"/>
            <p:cNvSpPr/>
            <p:nvPr/>
          </p:nvSpPr>
          <p:spPr>
            <a:xfrm>
              <a:off x="0" y="0"/>
              <a:ext cx="2536825" cy="337722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391" name="image9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36825" cy="337722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393" name="Shape 393"/>
          <p:cNvSpPr/>
          <p:nvPr/>
        </p:nvSpPr>
        <p:spPr>
          <a:xfrm>
            <a:off x="9393177" y="5553075"/>
            <a:ext cx="2185427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4BSD ran primarily on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The VAX 11/780</a:t>
            </a:r>
          </a:p>
        </p:txBody>
      </p:sp>
      <p:sp>
        <p:nvSpPr>
          <p:cNvPr id="394" name="Shape 394"/>
          <p:cNvSpPr/>
          <p:nvPr/>
        </p:nvSpPr>
        <p:spPr>
          <a:xfrm>
            <a:off x="2034650" y="472270"/>
            <a:ext cx="9905997" cy="147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defTabSz="914400">
              <a:lnSpc>
                <a:spcPct val="90000"/>
              </a:lnSpc>
              <a:defRPr b="1" cap="all" sz="3600" u="sng">
                <a:solidFill>
                  <a:srgbClr val="FFFFFF"/>
                </a:solidFill>
              </a:defRPr>
            </a:pPr>
            <a:r>
              <a:t>4BSD</a:t>
            </a:r>
            <a:r>
              <a:rPr u="none"/>
              <a:t> , 4.1BSD , 4.2BSD &amp; 4.3BSD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e10.jpeg"/>
          <p:cNvPicPr>
            <a:picLocks noChangeAspect="1"/>
          </p:cNvPicPr>
          <p:nvPr/>
        </p:nvPicPr>
        <p:blipFill>
          <a:blip r:embed="rId2">
            <a:extLst/>
          </a:blip>
          <a:srcRect l="7611" t="4999" r="0" b="322"/>
          <a:stretch>
            <a:fillRect/>
          </a:stretch>
        </p:blipFill>
        <p:spPr>
          <a:xfrm>
            <a:off x="171977" y="1845952"/>
            <a:ext cx="6838423" cy="485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53" y="0"/>
                </a:moveTo>
                <a:cubicBezTo>
                  <a:pt x="1143" y="0"/>
                  <a:pt x="0" y="1611"/>
                  <a:pt x="0" y="3599"/>
                </a:cubicBezTo>
                <a:lnTo>
                  <a:pt x="0" y="21600"/>
                </a:lnTo>
                <a:lnTo>
                  <a:pt x="19045" y="21600"/>
                </a:lnTo>
                <a:cubicBezTo>
                  <a:pt x="20456" y="21600"/>
                  <a:pt x="21600" y="19989"/>
                  <a:pt x="21600" y="18001"/>
                </a:cubicBezTo>
                <a:lnTo>
                  <a:pt x="21600" y="0"/>
                </a:lnTo>
                <a:lnTo>
                  <a:pt x="2553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397" name="Shape 397"/>
          <p:cNvSpPr/>
          <p:nvPr/>
        </p:nvSpPr>
        <p:spPr>
          <a:xfrm>
            <a:off x="6102350" y="6090041"/>
            <a:ext cx="1953967" cy="173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046" y="0"/>
                </a:lnTo>
                <a:lnTo>
                  <a:pt x="13046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8" name="Shape 398"/>
          <p:cNvSpPr/>
          <p:nvPr/>
        </p:nvSpPr>
        <p:spPr>
          <a:xfrm flipV="1">
            <a:off x="4332465" y="5461715"/>
            <a:ext cx="3539772" cy="34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930" y="0"/>
                </a:lnTo>
                <a:lnTo>
                  <a:pt x="1793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9" name="Shape 399"/>
          <p:cNvSpPr/>
          <p:nvPr/>
        </p:nvSpPr>
        <p:spPr>
          <a:xfrm flipV="1">
            <a:off x="5209856" y="3745682"/>
            <a:ext cx="2701421" cy="35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487" y="0"/>
                </a:lnTo>
                <a:lnTo>
                  <a:pt x="16487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0" name="Shape 400"/>
          <p:cNvSpPr/>
          <p:nvPr/>
        </p:nvSpPr>
        <p:spPr>
          <a:xfrm flipV="1">
            <a:off x="5193705" y="3031066"/>
            <a:ext cx="2678532" cy="387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165" y="0"/>
                </a:lnTo>
                <a:lnTo>
                  <a:pt x="12165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1" name="Shape 401"/>
          <p:cNvSpPr/>
          <p:nvPr/>
        </p:nvSpPr>
        <p:spPr>
          <a:xfrm flipV="1">
            <a:off x="4332465" y="2113152"/>
            <a:ext cx="3816511" cy="677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7700" y="0"/>
                </a:lnTo>
                <a:lnTo>
                  <a:pt x="177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2" name="Shape 402"/>
          <p:cNvSpPr/>
          <p:nvPr/>
        </p:nvSpPr>
        <p:spPr>
          <a:xfrm>
            <a:off x="8383396" y="1793479"/>
            <a:ext cx="158369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End users</a:t>
            </a:r>
          </a:p>
        </p:txBody>
      </p:sp>
      <p:sp>
        <p:nvSpPr>
          <p:cNvPr id="403" name="Shape 403"/>
          <p:cNvSpPr/>
          <p:nvPr/>
        </p:nvSpPr>
        <p:spPr>
          <a:xfrm>
            <a:off x="7911276" y="2712360"/>
            <a:ext cx="407943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User’s applications (GUI)</a:t>
            </a:r>
          </a:p>
        </p:txBody>
      </p:sp>
      <p:sp>
        <p:nvSpPr>
          <p:cNvPr id="404" name="Shape 404"/>
          <p:cNvSpPr/>
          <p:nvPr/>
        </p:nvSpPr>
        <p:spPr>
          <a:xfrm>
            <a:off x="8111579" y="3428153"/>
            <a:ext cx="169005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Shell (CLI)</a:t>
            </a:r>
          </a:p>
        </p:txBody>
      </p:sp>
      <p:sp>
        <p:nvSpPr>
          <p:cNvPr id="405" name="Shape 405"/>
          <p:cNvSpPr/>
          <p:nvPr/>
        </p:nvSpPr>
        <p:spPr>
          <a:xfrm>
            <a:off x="7914062" y="5032738"/>
            <a:ext cx="114137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Kernel</a:t>
            </a:r>
          </a:p>
        </p:txBody>
      </p:sp>
      <p:sp>
        <p:nvSpPr>
          <p:cNvPr id="406" name="Shape 406"/>
          <p:cNvSpPr/>
          <p:nvPr/>
        </p:nvSpPr>
        <p:spPr>
          <a:xfrm>
            <a:off x="8222842" y="5985502"/>
            <a:ext cx="21082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Hardware </a:t>
            </a:r>
          </a:p>
        </p:txBody>
      </p:sp>
      <p:sp>
        <p:nvSpPr>
          <p:cNvPr id="407" name="Shape 407"/>
          <p:cNvSpPr/>
          <p:nvPr/>
        </p:nvSpPr>
        <p:spPr>
          <a:xfrm>
            <a:off x="2160382" y="682428"/>
            <a:ext cx="4125477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BSD Architecture</a:t>
            </a:r>
          </a:p>
        </p:txBody>
      </p:sp>
      <p:sp>
        <p:nvSpPr>
          <p:cNvPr id="408" name="Shape 408"/>
          <p:cNvSpPr/>
          <p:nvPr/>
        </p:nvSpPr>
        <p:spPr>
          <a:xfrm flipV="1">
            <a:off x="5179076" y="4388753"/>
            <a:ext cx="2932504" cy="35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9" name="Shape 409"/>
          <p:cNvSpPr/>
          <p:nvPr/>
        </p:nvSpPr>
        <p:spPr>
          <a:xfrm>
            <a:off x="8148976" y="4096367"/>
            <a:ext cx="149240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Libraries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2262184" y="1041345"/>
            <a:ext cx="3772571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BSD Kernel</a:t>
            </a:r>
          </a:p>
        </p:txBody>
      </p:sp>
      <p:sp>
        <p:nvSpPr>
          <p:cNvPr id="412" name="Shape 412"/>
          <p:cNvSpPr/>
          <p:nvPr/>
        </p:nvSpPr>
        <p:spPr>
          <a:xfrm>
            <a:off x="4825532" y="2080936"/>
            <a:ext cx="292671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Core of BSD  (yoke)</a:t>
            </a:r>
          </a:p>
        </p:txBody>
      </p:sp>
      <p:sp>
        <p:nvSpPr>
          <p:cNvPr id="413" name="Shape 413"/>
          <p:cNvSpPr/>
          <p:nvPr/>
        </p:nvSpPr>
        <p:spPr>
          <a:xfrm>
            <a:off x="2435241" y="4143130"/>
            <a:ext cx="1761036" cy="103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175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4" name="Shape 414"/>
          <p:cNvSpPr/>
          <p:nvPr/>
        </p:nvSpPr>
        <p:spPr>
          <a:xfrm>
            <a:off x="4461162" y="4912084"/>
            <a:ext cx="6263417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Kernel type: Modular (custom) != Monolithic</a:t>
            </a:r>
          </a:p>
        </p:txBody>
      </p:sp>
      <p:sp>
        <p:nvSpPr>
          <p:cNvPr id="415" name="Shape 415"/>
          <p:cNvSpPr/>
          <p:nvPr/>
        </p:nvSpPr>
        <p:spPr>
          <a:xfrm rot="16200000">
            <a:off x="2831837" y="1788707"/>
            <a:ext cx="1059674" cy="2198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175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6" name="Shape 416"/>
          <p:cNvSpPr/>
          <p:nvPr/>
        </p:nvSpPr>
        <p:spPr>
          <a:xfrm>
            <a:off x="4902320" y="2610807"/>
            <a:ext cx="3171637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t>Memory management</a:t>
            </a:r>
          </a:p>
          <a:p>
            <a:pPr marL="342900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t>Process Management</a:t>
            </a:r>
          </a:p>
          <a:p>
            <a:pPr marL="342900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t>Device management</a:t>
            </a:r>
          </a:p>
          <a:p>
            <a:pPr marL="342900" indent="-342900">
              <a:buSzPct val="100000"/>
              <a:buChar char="-"/>
              <a:defRPr sz="2400">
                <a:solidFill>
                  <a:srgbClr val="FFFFFF"/>
                </a:solidFill>
              </a:defRPr>
            </a:pPr>
            <a:r>
              <a:t>Network management</a:t>
            </a:r>
          </a:p>
        </p:txBody>
      </p:sp>
      <p:sp>
        <p:nvSpPr>
          <p:cNvPr id="417" name="Shape 417"/>
          <p:cNvSpPr/>
          <p:nvPr/>
        </p:nvSpPr>
        <p:spPr>
          <a:xfrm>
            <a:off x="1821027" y="3418031"/>
            <a:ext cx="882317" cy="882317"/>
          </a:xfrm>
          <a:prstGeom prst="ellipse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image11.png"/>
          <p:cNvPicPr>
            <a:picLocks noChangeAspect="1"/>
          </p:cNvPicPr>
          <p:nvPr/>
        </p:nvPicPr>
        <p:blipFill>
          <a:blip r:embed="rId2">
            <a:extLst/>
          </a:blip>
          <a:srcRect l="0" t="0" r="443" b="0"/>
          <a:stretch>
            <a:fillRect/>
          </a:stretch>
        </p:blipFill>
        <p:spPr>
          <a:xfrm>
            <a:off x="19" y="9"/>
            <a:ext cx="12191982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xfrm>
            <a:off x="1391092" y="790426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Wh</a:t>
            </a:r>
            <a:r>
              <a:t>ERE</a:t>
            </a:r>
            <a:r>
              <a:t> Is BSD Used</a:t>
            </a:r>
            <a:r>
              <a:t> </a:t>
            </a:r>
            <a:r>
              <a:t>?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xfrm>
            <a:off x="838200" y="2727648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spcBef>
                <a:spcPts val="900"/>
              </a:spcBef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     * Primarily</a:t>
            </a:r>
            <a:r>
              <a:t> used on server environments</a:t>
            </a:r>
            <a:r>
              <a:t>.</a:t>
            </a:r>
            <a:r>
              <a:t> </a:t>
            </a:r>
          </a:p>
          <a:p>
            <a:pPr lvl="1" marL="685800" indent="-228600" defTabSz="877822">
              <a:spcBef>
                <a:spcPts val="9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Popular in Labs</a:t>
            </a:r>
          </a:p>
          <a:p>
            <a:pPr lvl="1" marL="685800" indent="-228600" defTabSz="877822">
              <a:spcBef>
                <a:spcPts val="900"/>
              </a:spcBef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High Level Systems.</a:t>
            </a:r>
          </a:p>
        </p:txBody>
      </p:sp>
      <p:pic>
        <p:nvPicPr>
          <p:cNvPr id="327" name="image16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4650" y="581500"/>
            <a:ext cx="3755573" cy="22533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77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3178150" y="2887527"/>
            <a:ext cx="1314378" cy="1"/>
          </a:xfrm>
          <a:prstGeom prst="line">
            <a:avLst/>
          </a:prstGeom>
          <a:ln w="825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2" name="Shape 422"/>
          <p:cNvSpPr/>
          <p:nvPr/>
        </p:nvSpPr>
        <p:spPr>
          <a:xfrm>
            <a:off x="4725847" y="2472028"/>
            <a:ext cx="124803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Shell</a:t>
            </a:r>
          </a:p>
        </p:txBody>
      </p:sp>
      <p:sp>
        <p:nvSpPr>
          <p:cNvPr id="423" name="Shape 423"/>
          <p:cNvSpPr/>
          <p:nvPr/>
        </p:nvSpPr>
        <p:spPr>
          <a:xfrm>
            <a:off x="4509460" y="3549998"/>
            <a:ext cx="5846004" cy="1693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622300" indent="-622300">
              <a:lnSpc>
                <a:spcPct val="150000"/>
              </a:lnSpc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tcsh (default root) </a:t>
            </a:r>
          </a:p>
          <a:p>
            <a:pPr marL="622300" indent="-622300">
              <a:lnSpc>
                <a:spcPct val="150000"/>
              </a:lnSpc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Bourne (User shell) </a:t>
            </a:r>
          </a:p>
          <a:p>
            <a:pPr marL="622300" indent="-622300">
              <a:lnSpc>
                <a:spcPct val="150000"/>
              </a:lnSpc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Supports other shell installations</a:t>
            </a:r>
          </a:p>
        </p:txBody>
      </p:sp>
      <p:sp>
        <p:nvSpPr>
          <p:cNvPr id="424" name="Shape 424"/>
          <p:cNvSpPr/>
          <p:nvPr/>
        </p:nvSpPr>
        <p:spPr>
          <a:xfrm>
            <a:off x="2413493" y="840005"/>
            <a:ext cx="3772571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BSD Shell</a:t>
            </a:r>
          </a:p>
        </p:txBody>
      </p:sp>
      <p:sp>
        <p:nvSpPr>
          <p:cNvPr id="425" name="Shape 425"/>
          <p:cNvSpPr/>
          <p:nvPr/>
        </p:nvSpPr>
        <p:spPr>
          <a:xfrm>
            <a:off x="1836536" y="2407836"/>
            <a:ext cx="1402009" cy="1402011"/>
          </a:xfrm>
          <a:prstGeom prst="ellipse">
            <a:avLst/>
          </a:prstGeom>
          <a:solidFill>
            <a:srgbClr val="BA72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6" name="Shape 426"/>
          <p:cNvSpPr/>
          <p:nvPr/>
        </p:nvSpPr>
        <p:spPr>
          <a:xfrm>
            <a:off x="2096381" y="2667682"/>
            <a:ext cx="882317" cy="882317"/>
          </a:xfrm>
          <a:prstGeom prst="ellipse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Table 428"/>
          <p:cNvGraphicFramePr/>
          <p:nvPr/>
        </p:nvGraphicFramePr>
        <p:xfrm>
          <a:off x="2059945" y="1649131"/>
          <a:ext cx="9764826" cy="46467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42999"/>
                <a:gridCol w="2738187"/>
                <a:gridCol w="4583639"/>
              </a:tblGrid>
              <a:tr h="110720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Linux (Debian)</a:t>
                      </a:r>
                    </a:p>
                  </a:txBody>
                  <a:tcPr marL="43341" marR="43341" marT="43341" marB="43341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FreeBSD equivalent</a:t>
                      </a:r>
                    </a:p>
                  </a:txBody>
                  <a:tcPr marL="43341" marR="43341" marT="43341" marB="43341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Purpose </a:t>
                      </a:r>
                    </a:p>
                  </a:txBody>
                  <a:tcPr marL="43341" marR="43341" marT="43341" marB="43341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69359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apt-get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pkg install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Install from remote repositories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69359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dpkg –i package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pkg add package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Install local package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69359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modprobe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kldload/ kldunload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Load/unload kernel modules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</a:tcPr>
                </a:tc>
              </a:tr>
              <a:tr h="693597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pwd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9FF99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pwd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9FF99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Shows current directory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9FF99">
                        <a:alpha val="41961"/>
                      </a:srgbClr>
                    </a:solidFill>
                  </a:tcPr>
                </a:tc>
              </a:tr>
              <a:tr h="765159"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ls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9FF99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ls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9FF99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 content of the current directory</a:t>
                      </a:r>
                    </a:p>
                  </a:txBody>
                  <a:tcPr marL="43341" marR="43341" marT="43341" marB="43341" anchor="ctr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99FF99">
                        <a:alpha val="4196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9" name="Shape 429"/>
          <p:cNvSpPr/>
          <p:nvPr/>
        </p:nvSpPr>
        <p:spPr>
          <a:xfrm>
            <a:off x="3402986" y="467260"/>
            <a:ext cx="6742173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Linux Commands Equivalent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1961154" y="690425"/>
            <a:ext cx="9905998" cy="1032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pPr>
            <a:r>
              <a:t>Berkeley Fast File System (FFS)</a:t>
            </a:r>
            <a:br/>
          </a:p>
        </p:txBody>
      </p:sp>
      <p:sp>
        <p:nvSpPr>
          <p:cNvPr id="432" name="Shape 432"/>
          <p:cNvSpPr/>
          <p:nvPr/>
        </p:nvSpPr>
        <p:spPr>
          <a:xfrm>
            <a:off x="2051343" y="1766267"/>
            <a:ext cx="9283998" cy="606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Revolution file system.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Performance gain + functionality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Released in 4BSD version. Was known as Berkeley FFS.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Features:</a:t>
            </a:r>
          </a:p>
          <a:p>
            <a:pPr lvl="1" marL="914400" indent="-457200" defTabSz="877822">
              <a:spcBef>
                <a:spcPts val="900"/>
              </a:spcBef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Reduced volume fragmentation</a:t>
            </a:r>
          </a:p>
          <a:p>
            <a:pPr lvl="1" marL="914400" indent="-457200" defTabSz="877822">
              <a:spcBef>
                <a:spcPts val="900"/>
              </a:spcBef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file transfer</a:t>
            </a:r>
          </a:p>
          <a:p>
            <a:pPr lvl="1" marL="914400" indent="-457200" defTabSz="877822">
              <a:spcBef>
                <a:spcPts val="900"/>
              </a:spcBef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Less file I/O overhead -&gt; Faster performance.</a:t>
            </a:r>
          </a:p>
          <a:p>
            <a:pPr lvl="1" marL="914400" indent="-457200" defTabSz="877822">
              <a:spcBef>
                <a:spcPts val="900"/>
              </a:spcBef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914400" indent="-457200" defTabSz="877822">
              <a:spcBef>
                <a:spcPts val="900"/>
              </a:spcBef>
              <a:buSzPct val="100000"/>
              <a:buFont typeface="Arial"/>
              <a:buChar char="•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33" name="image1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27555">
            <a:off x="8633052" y="348664"/>
            <a:ext cx="399252" cy="134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1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843450">
            <a:off x="9320846" y="348663"/>
            <a:ext cx="399252" cy="134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1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60688">
            <a:off x="10008641" y="348663"/>
            <a:ext cx="399252" cy="1346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subTitle" sz="half" idx="1"/>
          </p:nvPr>
        </p:nvSpPr>
        <p:spPr>
          <a:xfrm>
            <a:off x="2106790" y="2108978"/>
            <a:ext cx="7978420" cy="2640044"/>
          </a:xfrm>
          <a:prstGeom prst="rect">
            <a:avLst/>
          </a:prstGeom>
        </p:spPr>
        <p:txBody>
          <a:bodyPr/>
          <a:lstStyle/>
          <a:p>
            <a:pPr marL="182880" indent="-182880" defTabSz="731520">
              <a:spcBef>
                <a:spcPts val="800"/>
              </a:spcBef>
              <a:buSzPct val="125000"/>
              <a:buFont typeface="Arial"/>
              <a:buChar char="•"/>
              <a:defRPr cap="none" sz="22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Simplicity was often emphasised over functionality in UNIX</a:t>
            </a:r>
          </a:p>
          <a:p>
            <a:pPr marL="182880" indent="-182880" defTabSz="731520">
              <a:spcBef>
                <a:spcPts val="800"/>
              </a:spcBef>
              <a:buSzPct val="125000"/>
              <a:buFont typeface="Arial"/>
              <a:buChar char="•"/>
              <a:defRPr cap="none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82880" indent="-182880" defTabSz="731520">
              <a:spcBef>
                <a:spcPts val="800"/>
              </a:spcBef>
              <a:buSzPct val="125000"/>
              <a:buFont typeface="Arial"/>
              <a:buChar char="•"/>
              <a:defRPr cap="none" sz="22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Complaints about the functionality and performance limitations of the basic UNIX file system </a:t>
            </a:r>
          </a:p>
          <a:p>
            <a:pPr marL="182880" indent="-182880" defTabSz="731520">
              <a:spcBef>
                <a:spcPts val="800"/>
              </a:spcBef>
              <a:buSzPct val="125000"/>
              <a:buFont typeface="Arial"/>
              <a:buChar char="•"/>
              <a:defRPr cap="none" sz="6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82880" indent="-182880" defTabSz="731520">
              <a:spcBef>
                <a:spcPts val="800"/>
              </a:spcBef>
              <a:buSzPct val="125000"/>
              <a:buFont typeface="Arial"/>
              <a:buChar char="•"/>
              <a:defRPr cap="none" sz="22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UC Berkeley decided to address these issues in their fourth Software Distribution (4BSD). </a:t>
            </a:r>
          </a:p>
        </p:txBody>
      </p:sp>
      <p:pic>
        <p:nvPicPr>
          <p:cNvPr id="438" name="image1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8038" y="1249353"/>
            <a:ext cx="1656643" cy="1532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1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58284">
            <a:off x="10683326" y="-188732"/>
            <a:ext cx="1678216" cy="1552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1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7191" y="858375"/>
            <a:ext cx="1678215" cy="1552349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2094060" y="409032"/>
            <a:ext cx="8697957" cy="147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SO WHY A WHOLE NEW FILE SYSTEM?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44" name="image2.png"/>
          <p:cNvPicPr>
            <a:picLocks noChangeAspect="1"/>
          </p:cNvPicPr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3" name="Group 483"/>
          <p:cNvGrpSpPr/>
          <p:nvPr/>
        </p:nvGrpSpPr>
        <p:grpSpPr>
          <a:xfrm>
            <a:off x="-14288" y="0"/>
            <a:ext cx="12053888" cy="6858001"/>
            <a:chOff x="0" y="0"/>
            <a:chExt cx="12053887" cy="6858000"/>
          </a:xfrm>
        </p:grpSpPr>
        <p:grpSp>
          <p:nvGrpSpPr>
            <p:cNvPr id="471" name="Group 471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445" name="Shape 445"/>
              <p:cNvSpPr/>
              <p:nvPr/>
            </p:nvSpPr>
            <p:spPr>
              <a:xfrm>
                <a:off x="128587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47625" y="217646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7" name="Shape 447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8" name="Shape 448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517525" y="1801812"/>
                <a:ext cx="190500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1" name="Shape 451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2" name="Shape 452"/>
              <p:cNvSpPr/>
              <p:nvPr/>
            </p:nvSpPr>
            <p:spPr>
              <a:xfrm>
                <a:off x="603250" y="142081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603250" y="903287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4" name="Shape 454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5" name="Shape 455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fill="norm" stroke="1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142875" y="1382712"/>
                <a:ext cx="142875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219075" y="1849437"/>
                <a:ext cx="114300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0" name="Shape 460"/>
              <p:cNvSpPr/>
              <p:nvPr/>
            </p:nvSpPr>
            <p:spPr>
              <a:xfrm>
                <a:off x="147637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66675" y="4481512"/>
                <a:ext cx="190500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0" y="5627687"/>
                <a:ext cx="85725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323850" y="5422899"/>
                <a:ext cx="374650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6" name="Shape 466"/>
              <p:cNvSpPr/>
              <p:nvPr/>
            </p:nvSpPr>
            <p:spPr>
              <a:xfrm>
                <a:off x="584200" y="5945187"/>
                <a:ext cx="152400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7" name="Shape 467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9" name="Shape 469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482" name="Group 482"/>
            <p:cNvGrpSpPr/>
            <p:nvPr/>
          </p:nvGrpSpPr>
          <p:grpSpPr>
            <a:xfrm>
              <a:off x="11386343" y="0"/>
              <a:ext cx="667545" cy="6848476"/>
              <a:chOff x="0" y="0"/>
              <a:chExt cx="667544" cy="6848475"/>
            </a:xfrm>
          </p:grpSpPr>
          <p:sp>
            <p:nvSpPr>
              <p:cNvPr id="472" name="Shape 472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3" name="Shape 473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fill="norm" stroke="1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8" y="17671"/>
                    </a:lnTo>
                    <a:lnTo>
                      <a:pt x="16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9" name="Shape 479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484" name="Shape 484"/>
          <p:cNvSpPr/>
          <p:nvPr/>
        </p:nvSpPr>
        <p:spPr>
          <a:xfrm>
            <a:off x="1301749" y="391159"/>
            <a:ext cx="709544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BSD UNIX file system SUCCESSES:</a:t>
            </a:r>
          </a:p>
        </p:txBody>
      </p:sp>
      <p:sp>
        <p:nvSpPr>
          <p:cNvPr id="485" name="Shape 485"/>
          <p:cNvSpPr/>
          <p:nvPr/>
        </p:nvSpPr>
        <p:spPr>
          <a:xfrm>
            <a:off x="822324" y="2009423"/>
            <a:ext cx="8936150" cy="280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functionality and performance improvements </a:t>
            </a:r>
            <a:endParaRPr sz="24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Change quickly adopted by the other UNIX vendors. </a:t>
            </a:r>
            <a:endParaRPr sz="24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Nowadays, most standard UNIX file systems are based on the BSD (fast) file systems.</a:t>
            </a:r>
            <a:endParaRPr sz="240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Used all over the world and adopted as the standard.</a:t>
            </a:r>
          </a:p>
        </p:txBody>
      </p:sp>
      <p:pic>
        <p:nvPicPr>
          <p:cNvPr id="486" name="image1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5506" y="227173"/>
            <a:ext cx="3345544" cy="37402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17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type="title"/>
          </p:nvPr>
        </p:nvSpPr>
        <p:spPr>
          <a:xfrm>
            <a:off x="1141412" y="161317"/>
            <a:ext cx="9905998" cy="1478572"/>
          </a:xfrm>
          <a:prstGeom prst="rect">
            <a:avLst/>
          </a:prstGeom>
        </p:spPr>
        <p:txBody>
          <a:bodyPr/>
          <a:lstStyle/>
          <a:p>
            <a:pPr/>
            <a:r>
              <a:t>BSD UNIX file system- How does it work?</a:t>
            </a:r>
          </a:p>
        </p:txBody>
      </p:sp>
      <p:sp>
        <p:nvSpPr>
          <p:cNvPr id="489" name="Shape 489"/>
          <p:cNvSpPr/>
          <p:nvPr>
            <p:ph type="body" sz="half" idx="1"/>
          </p:nvPr>
        </p:nvSpPr>
        <p:spPr>
          <a:xfrm>
            <a:off x="1141412" y="1824184"/>
            <a:ext cx="7949425" cy="3541716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defRPr sz="2366">
                <a:latin typeface="Arial"/>
                <a:ea typeface="Arial"/>
                <a:cs typeface="Arial"/>
                <a:sym typeface="Arial"/>
              </a:defRPr>
            </a:pPr>
            <a:r>
              <a:t>BSD file systems Divide the Volume into a number of equally sized cylinder groups. </a:t>
            </a:r>
          </a:p>
          <a:p>
            <a:pPr marL="208026" indent="-208026" defTabSz="832104">
              <a:spcBef>
                <a:spcPts val="900"/>
              </a:spcBef>
              <a:defRPr sz="2366">
                <a:latin typeface="Arial"/>
                <a:ea typeface="Arial"/>
                <a:cs typeface="Arial"/>
                <a:sym typeface="Arial"/>
              </a:defRPr>
            </a:pPr>
            <a:r>
              <a:t>Each cylinder group is a miniature file system </a:t>
            </a:r>
            <a:r>
              <a:t>–</a:t>
            </a:r>
            <a:r>
              <a:t> this modularity is crucial to the performance gains which this file system provides.</a:t>
            </a:r>
          </a:p>
          <a:p>
            <a:pPr marL="208026" indent="-208026" defTabSz="832104">
              <a:spcBef>
                <a:spcPts val="900"/>
              </a:spcBef>
              <a:defRPr sz="2366">
                <a:latin typeface="Arial"/>
                <a:ea typeface="Arial"/>
                <a:cs typeface="Arial"/>
                <a:sym typeface="Arial"/>
              </a:defRPr>
            </a:pPr>
            <a:r>
              <a:t>Each Cylinder group contains a Volume Descriptor (Super Block), Cylinder Group Descriptor, blocks of I-Nodes and Data Blocks</a:t>
            </a:r>
          </a:p>
        </p:txBody>
      </p:sp>
      <p:pic>
        <p:nvPicPr>
          <p:cNvPr id="490" name="image15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4371" y="2745171"/>
            <a:ext cx="1995715" cy="2000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 flipV="1">
            <a:off x="3626186" y="2195054"/>
            <a:ext cx="1468328" cy="564146"/>
          </a:xfrm>
          <a:prstGeom prst="line">
            <a:avLst/>
          </a:prstGeom>
          <a:ln w="7302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3" name="Shape 493"/>
          <p:cNvSpPr/>
          <p:nvPr/>
        </p:nvSpPr>
        <p:spPr>
          <a:xfrm flipV="1">
            <a:off x="3626185" y="3233761"/>
            <a:ext cx="1468328" cy="416509"/>
          </a:xfrm>
          <a:prstGeom prst="line">
            <a:avLst/>
          </a:prstGeom>
          <a:ln w="7302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4" name="Shape 494"/>
          <p:cNvSpPr/>
          <p:nvPr/>
        </p:nvSpPr>
        <p:spPr>
          <a:xfrm flipV="1">
            <a:off x="3626184" y="4254820"/>
            <a:ext cx="1468328" cy="256152"/>
          </a:xfrm>
          <a:prstGeom prst="line">
            <a:avLst/>
          </a:prstGeom>
          <a:ln w="7302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5" name="Shape 495"/>
          <p:cNvSpPr/>
          <p:nvPr/>
        </p:nvSpPr>
        <p:spPr>
          <a:xfrm flipV="1">
            <a:off x="3626184" y="5502729"/>
            <a:ext cx="1484659" cy="54201"/>
          </a:xfrm>
          <a:prstGeom prst="line">
            <a:avLst/>
          </a:prstGeom>
          <a:ln w="7302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499" name="Group 499"/>
          <p:cNvGrpSpPr/>
          <p:nvPr/>
        </p:nvGrpSpPr>
        <p:grpSpPr>
          <a:xfrm>
            <a:off x="1069623" y="1487167"/>
            <a:ext cx="2627457" cy="4769365"/>
            <a:chOff x="-1" y="0"/>
            <a:chExt cx="2627455" cy="4769363"/>
          </a:xfrm>
        </p:grpSpPr>
        <p:sp>
          <p:nvSpPr>
            <p:cNvPr id="496" name="Shape 496"/>
            <p:cNvSpPr/>
            <p:nvPr/>
          </p:nvSpPr>
          <p:spPr>
            <a:xfrm>
              <a:off x="-2" y="-1"/>
              <a:ext cx="2627457" cy="476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3"/>
                  </a:moveTo>
                  <a:cubicBezTo>
                    <a:pt x="0" y="749"/>
                    <a:pt x="4835" y="0"/>
                    <a:pt x="10800" y="0"/>
                  </a:cubicBezTo>
                  <a:cubicBezTo>
                    <a:pt x="16765" y="0"/>
                    <a:pt x="21600" y="749"/>
                    <a:pt x="21600" y="1673"/>
                  </a:cubicBezTo>
                  <a:lnTo>
                    <a:pt x="21600" y="19927"/>
                  </a:lnTo>
                  <a:cubicBezTo>
                    <a:pt x="21600" y="20851"/>
                    <a:pt x="16765" y="21600"/>
                    <a:pt x="10800" y="21600"/>
                  </a:cubicBezTo>
                  <a:cubicBezTo>
                    <a:pt x="4835" y="21600"/>
                    <a:pt x="0" y="20851"/>
                    <a:pt x="0" y="199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7" name="Shape 497"/>
            <p:cNvSpPr/>
            <p:nvPr/>
          </p:nvSpPr>
          <p:spPr>
            <a:xfrm>
              <a:off x="0" y="-1"/>
              <a:ext cx="2627454" cy="73876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8" name="Shape 498"/>
            <p:cNvSpPr/>
            <p:nvPr/>
          </p:nvSpPr>
          <p:spPr>
            <a:xfrm>
              <a:off x="-1" y="-1"/>
              <a:ext cx="2627454" cy="476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73"/>
                  </a:moveTo>
                  <a:cubicBezTo>
                    <a:pt x="21600" y="2597"/>
                    <a:pt x="16765" y="3346"/>
                    <a:pt x="10800" y="3346"/>
                  </a:cubicBezTo>
                  <a:cubicBezTo>
                    <a:pt x="4835" y="3346"/>
                    <a:pt x="0" y="2597"/>
                    <a:pt x="0" y="1673"/>
                  </a:cubicBezTo>
                  <a:cubicBezTo>
                    <a:pt x="0" y="749"/>
                    <a:pt x="4835" y="0"/>
                    <a:pt x="10800" y="0"/>
                  </a:cubicBezTo>
                  <a:cubicBezTo>
                    <a:pt x="16765" y="0"/>
                    <a:pt x="21600" y="749"/>
                    <a:pt x="21600" y="1673"/>
                  </a:cubicBezTo>
                  <a:lnTo>
                    <a:pt x="21600" y="19927"/>
                  </a:lnTo>
                  <a:cubicBezTo>
                    <a:pt x="21600" y="20851"/>
                    <a:pt x="16765" y="21600"/>
                    <a:pt x="10800" y="21600"/>
                  </a:cubicBezTo>
                  <a:cubicBezTo>
                    <a:pt x="4835" y="21600"/>
                    <a:pt x="0" y="20851"/>
                    <a:pt x="0" y="19927"/>
                  </a:cubicBezTo>
                  <a:lnTo>
                    <a:pt x="0" y="1673"/>
                  </a:lnTo>
                </a:path>
              </a:pathLst>
            </a:custGeom>
            <a:noFill/>
            <a:ln w="15875" cap="flat">
              <a:solidFill>
                <a:srgbClr val="70963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00" name="Shape 500"/>
          <p:cNvSpPr/>
          <p:nvPr/>
        </p:nvSpPr>
        <p:spPr>
          <a:xfrm>
            <a:off x="1471115" y="1487168"/>
            <a:ext cx="182447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t>BSD </a:t>
            </a:r>
          </a:p>
          <a:p>
            <a:pPr algn="ctr"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t>Cylinder Groups</a:t>
            </a:r>
          </a:p>
        </p:txBody>
      </p:sp>
      <p:grpSp>
        <p:nvGrpSpPr>
          <p:cNvPr id="504" name="Group 504"/>
          <p:cNvGrpSpPr/>
          <p:nvPr/>
        </p:nvGrpSpPr>
        <p:grpSpPr>
          <a:xfrm>
            <a:off x="1140510" y="4807527"/>
            <a:ext cx="2485677" cy="1317426"/>
            <a:chOff x="0" y="0"/>
            <a:chExt cx="2485675" cy="1317425"/>
          </a:xfrm>
        </p:grpSpPr>
        <p:sp>
          <p:nvSpPr>
            <p:cNvPr id="501" name="Shape 501"/>
            <p:cNvSpPr/>
            <p:nvPr/>
          </p:nvSpPr>
          <p:spPr>
            <a:xfrm>
              <a:off x="0" y="-1"/>
              <a:ext cx="2485676" cy="131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6"/>
                  </a:moveTo>
                  <a:cubicBezTo>
                    <a:pt x="0" y="1614"/>
                    <a:pt x="4835" y="0"/>
                    <a:pt x="10800" y="0"/>
                  </a:cubicBezTo>
                  <a:cubicBezTo>
                    <a:pt x="16765" y="0"/>
                    <a:pt x="21600" y="1614"/>
                    <a:pt x="21600" y="3606"/>
                  </a:cubicBezTo>
                  <a:lnTo>
                    <a:pt x="21600" y="17994"/>
                  </a:lnTo>
                  <a:cubicBezTo>
                    <a:pt x="21600" y="19986"/>
                    <a:pt x="16765" y="21600"/>
                    <a:pt x="10800" y="21600"/>
                  </a:cubicBezTo>
                  <a:cubicBezTo>
                    <a:pt x="4835" y="21600"/>
                    <a:pt x="0" y="19986"/>
                    <a:pt x="0" y="1799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2" name="Shape 502"/>
            <p:cNvSpPr/>
            <p:nvPr/>
          </p:nvSpPr>
          <p:spPr>
            <a:xfrm>
              <a:off x="0" y="-1"/>
              <a:ext cx="2485676" cy="43982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3" name="Shape 503"/>
            <p:cNvSpPr/>
            <p:nvPr/>
          </p:nvSpPr>
          <p:spPr>
            <a:xfrm>
              <a:off x="0" y="-1"/>
              <a:ext cx="2485676" cy="131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06"/>
                  </a:moveTo>
                  <a:cubicBezTo>
                    <a:pt x="21600" y="5597"/>
                    <a:pt x="16765" y="7211"/>
                    <a:pt x="10800" y="7211"/>
                  </a:cubicBezTo>
                  <a:cubicBezTo>
                    <a:pt x="4835" y="7211"/>
                    <a:pt x="0" y="5597"/>
                    <a:pt x="0" y="3606"/>
                  </a:cubicBezTo>
                  <a:cubicBezTo>
                    <a:pt x="0" y="1614"/>
                    <a:pt x="4835" y="0"/>
                    <a:pt x="10800" y="0"/>
                  </a:cubicBezTo>
                  <a:cubicBezTo>
                    <a:pt x="16765" y="0"/>
                    <a:pt x="21600" y="1614"/>
                    <a:pt x="21600" y="3606"/>
                  </a:cubicBezTo>
                  <a:lnTo>
                    <a:pt x="21600" y="17994"/>
                  </a:lnTo>
                  <a:cubicBezTo>
                    <a:pt x="21600" y="19986"/>
                    <a:pt x="16765" y="21600"/>
                    <a:pt x="10800" y="21600"/>
                  </a:cubicBezTo>
                  <a:cubicBezTo>
                    <a:pt x="4835" y="21600"/>
                    <a:pt x="0" y="19986"/>
                    <a:pt x="0" y="17994"/>
                  </a:cubicBezTo>
                  <a:lnTo>
                    <a:pt x="0" y="3606"/>
                  </a:lnTo>
                </a:path>
              </a:pathLst>
            </a:custGeom>
            <a:noFill/>
            <a:ln w="15875" cap="flat">
              <a:solidFill>
                <a:srgbClr val="9A412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08" name="Group 508"/>
          <p:cNvGrpSpPr/>
          <p:nvPr/>
        </p:nvGrpSpPr>
        <p:grpSpPr>
          <a:xfrm>
            <a:off x="1140510" y="4030488"/>
            <a:ext cx="2485677" cy="949126"/>
            <a:chOff x="0" y="0"/>
            <a:chExt cx="2485675" cy="949125"/>
          </a:xfrm>
        </p:grpSpPr>
        <p:sp>
          <p:nvSpPr>
            <p:cNvPr id="505" name="Shape 505"/>
            <p:cNvSpPr/>
            <p:nvPr/>
          </p:nvSpPr>
          <p:spPr>
            <a:xfrm>
              <a:off x="0" y="-1"/>
              <a:ext cx="2485676" cy="9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6" name="Shape 506"/>
            <p:cNvSpPr/>
            <p:nvPr/>
          </p:nvSpPr>
          <p:spPr>
            <a:xfrm>
              <a:off x="0" y="-1"/>
              <a:ext cx="2485676" cy="23728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7" name="Shape 507"/>
            <p:cNvSpPr/>
            <p:nvPr/>
          </p:nvSpPr>
          <p:spPr>
            <a:xfrm>
              <a:off x="0" y="-1"/>
              <a:ext cx="2485676" cy="9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5875" cap="flat">
              <a:solidFill>
                <a:srgbClr val="B67B2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12" name="Group 512"/>
          <p:cNvGrpSpPr/>
          <p:nvPr/>
        </p:nvGrpSpPr>
        <p:grpSpPr>
          <a:xfrm>
            <a:off x="1140510" y="3150886"/>
            <a:ext cx="2485677" cy="949126"/>
            <a:chOff x="0" y="0"/>
            <a:chExt cx="2485675" cy="949125"/>
          </a:xfrm>
        </p:grpSpPr>
        <p:sp>
          <p:nvSpPr>
            <p:cNvPr id="509" name="Shape 509"/>
            <p:cNvSpPr/>
            <p:nvPr/>
          </p:nvSpPr>
          <p:spPr>
            <a:xfrm>
              <a:off x="0" y="-1"/>
              <a:ext cx="2485676" cy="9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0" name="Shape 510"/>
            <p:cNvSpPr/>
            <p:nvPr/>
          </p:nvSpPr>
          <p:spPr>
            <a:xfrm>
              <a:off x="0" y="-1"/>
              <a:ext cx="2485676" cy="23728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1" name="Shape 511"/>
            <p:cNvSpPr/>
            <p:nvPr/>
          </p:nvSpPr>
          <p:spPr>
            <a:xfrm>
              <a:off x="0" y="-1"/>
              <a:ext cx="2485676" cy="9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5875" cap="flat">
              <a:solidFill>
                <a:srgbClr val="8240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16" name="Group 516"/>
          <p:cNvGrpSpPr/>
          <p:nvPr/>
        </p:nvGrpSpPr>
        <p:grpSpPr>
          <a:xfrm>
            <a:off x="1140511" y="2284636"/>
            <a:ext cx="2485676" cy="949126"/>
            <a:chOff x="0" y="0"/>
            <a:chExt cx="2485675" cy="949125"/>
          </a:xfrm>
        </p:grpSpPr>
        <p:sp>
          <p:nvSpPr>
            <p:cNvPr id="513" name="Shape 513"/>
            <p:cNvSpPr/>
            <p:nvPr/>
          </p:nvSpPr>
          <p:spPr>
            <a:xfrm>
              <a:off x="0" y="-1"/>
              <a:ext cx="2485676" cy="9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4" name="Shape 514"/>
            <p:cNvSpPr/>
            <p:nvPr/>
          </p:nvSpPr>
          <p:spPr>
            <a:xfrm>
              <a:off x="0" y="-1"/>
              <a:ext cx="2485676" cy="23728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5" name="Shape 515"/>
            <p:cNvSpPr/>
            <p:nvPr/>
          </p:nvSpPr>
          <p:spPr>
            <a:xfrm>
              <a:off x="0" y="-1"/>
              <a:ext cx="2485676" cy="9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5875" cap="flat">
              <a:solidFill>
                <a:srgbClr val="48759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17" name="Shape 517"/>
          <p:cNvSpPr/>
          <p:nvPr/>
        </p:nvSpPr>
        <p:spPr>
          <a:xfrm>
            <a:off x="1753304" y="2640366"/>
            <a:ext cx="13230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Super Block</a:t>
            </a:r>
          </a:p>
        </p:txBody>
      </p:sp>
      <p:sp>
        <p:nvSpPr>
          <p:cNvPr id="518" name="Shape 518"/>
          <p:cNvSpPr/>
          <p:nvPr/>
        </p:nvSpPr>
        <p:spPr>
          <a:xfrm>
            <a:off x="1406534" y="3387173"/>
            <a:ext cx="195362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Cylinder Group Summary</a:t>
            </a:r>
          </a:p>
        </p:txBody>
      </p:sp>
      <p:sp>
        <p:nvSpPr>
          <p:cNvPr id="519" name="Shape 519"/>
          <p:cNvSpPr/>
          <p:nvPr/>
        </p:nvSpPr>
        <p:spPr>
          <a:xfrm>
            <a:off x="1406533" y="4405822"/>
            <a:ext cx="19536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896937" indent="-896937" algn="ctr"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I-Nodes</a:t>
            </a:r>
          </a:p>
        </p:txBody>
      </p:sp>
      <p:sp>
        <p:nvSpPr>
          <p:cNvPr id="520" name="Shape 520"/>
          <p:cNvSpPr/>
          <p:nvPr/>
        </p:nvSpPr>
        <p:spPr>
          <a:xfrm>
            <a:off x="1406531" y="5411198"/>
            <a:ext cx="195362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Data Blocks</a:t>
            </a:r>
          </a:p>
        </p:txBody>
      </p:sp>
      <p:sp>
        <p:nvSpPr>
          <p:cNvPr id="521" name="Shape 521"/>
          <p:cNvSpPr/>
          <p:nvPr/>
        </p:nvSpPr>
        <p:spPr>
          <a:xfrm>
            <a:off x="5241268" y="1907245"/>
            <a:ext cx="6106886" cy="494666"/>
          </a:xfrm>
          <a:prstGeom prst="rect">
            <a:avLst/>
          </a:prstGeom>
          <a:ln>
            <a:solidFill>
              <a:srgbClr val="EDF6E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Super Block </a:t>
            </a:r>
            <a:r>
              <a:t>–</a:t>
            </a:r>
            <a:r>
              <a:t> Acts as Volume descriptor</a:t>
            </a:r>
          </a:p>
        </p:txBody>
      </p:sp>
      <p:sp>
        <p:nvSpPr>
          <p:cNvPr id="522" name="Shape 522"/>
          <p:cNvSpPr/>
          <p:nvPr/>
        </p:nvSpPr>
        <p:spPr>
          <a:xfrm>
            <a:off x="5241268" y="2990617"/>
            <a:ext cx="610688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Cylinder Group Descriptor</a:t>
            </a:r>
          </a:p>
        </p:txBody>
      </p:sp>
      <p:sp>
        <p:nvSpPr>
          <p:cNvPr id="523" name="Shape 523"/>
          <p:cNvSpPr/>
          <p:nvPr/>
        </p:nvSpPr>
        <p:spPr>
          <a:xfrm>
            <a:off x="5241268" y="4074614"/>
            <a:ext cx="610688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I-Nodes </a:t>
            </a:r>
            <a:r>
              <a:t>–</a:t>
            </a:r>
            <a:r>
              <a:t> Act as File Descriptors</a:t>
            </a:r>
          </a:p>
        </p:txBody>
      </p:sp>
      <p:sp>
        <p:nvSpPr>
          <p:cNvPr id="524" name="Shape 524"/>
          <p:cNvSpPr/>
          <p:nvPr/>
        </p:nvSpPr>
        <p:spPr>
          <a:xfrm>
            <a:off x="5241268" y="5157985"/>
            <a:ext cx="610688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Data Blocks </a:t>
            </a:r>
            <a:r>
              <a:t>–</a:t>
            </a:r>
            <a:r>
              <a:t> Contain the File Contents</a:t>
            </a:r>
          </a:p>
        </p:txBody>
      </p:sp>
      <p:sp>
        <p:nvSpPr>
          <p:cNvPr id="525" name="Shape 525"/>
          <p:cNvSpPr/>
          <p:nvPr/>
        </p:nvSpPr>
        <p:spPr>
          <a:xfrm>
            <a:off x="3999855" y="498738"/>
            <a:ext cx="785938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The Structure of the Cylinder Group: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image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8326656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/>
        </p:nvSpPr>
        <p:spPr>
          <a:xfrm>
            <a:off x="4633136" y="375825"/>
            <a:ext cx="292572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/>
            </a:lvl1pPr>
          </a:lstStyle>
          <a:p>
            <a:pPr/>
            <a: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2319615" y="1100241"/>
            <a:ext cx="8543189" cy="6570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Ships the entire OS , not just the kernel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* listed under the BSD license unlike Linux.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Security Ranking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Free BSD has a complete built-in security manager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Supports a binary compatibility.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Multi Device Compatibility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Smart toasters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- Smart phones</a:t>
            </a:r>
          </a:p>
          <a:p>
            <a:pPr defTabSz="877822">
              <a:spcBef>
                <a:spcPts val="900"/>
              </a:spcBef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330" name="Shape 330"/>
          <p:cNvSpPr/>
          <p:nvPr/>
        </p:nvSpPr>
        <p:spPr>
          <a:xfrm>
            <a:off x="2319615" y="274409"/>
            <a:ext cx="10515601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BENEFITS OF BSD?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1873791" y="1921831"/>
            <a:ext cx="5939183" cy="301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Mac is not a Unix Kernel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Mac is build onto an old BSD Kernel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Virtual Files  and port management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Redistribution Tolerance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2122224" y="662835"/>
            <a:ext cx="1051560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MAC and BSD</a:t>
            </a:r>
          </a:p>
        </p:txBody>
      </p:sp>
      <p:pic>
        <p:nvPicPr>
          <p:cNvPr id="334" name="image1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6040" y="4537188"/>
            <a:ext cx="1852386" cy="18500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37000"/>
              </a:srgbClr>
            </a:outerShdw>
          </a:effectLst>
        </p:spPr>
      </p:pic>
      <p:pic>
        <p:nvPicPr>
          <p:cNvPr id="335" name="image1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1192" y="4023243"/>
            <a:ext cx="2665188" cy="19988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57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ubTitle" idx="1"/>
          </p:nvPr>
        </p:nvSpPr>
        <p:spPr>
          <a:xfrm>
            <a:off x="2263164" y="1887130"/>
            <a:ext cx="10131426" cy="4003412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defRPr cap="none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&gt;&gt; Best of the bunch:</a:t>
            </a:r>
          </a:p>
          <a:p>
            <a:pPr>
              <a:buFont typeface="Arial"/>
              <a:defRPr cap="none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FreeBSD</a:t>
            </a:r>
          </a:p>
          <a:p>
            <a:pPr>
              <a:buFont typeface="Arial"/>
              <a:defRPr cap="none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OpenBSD</a:t>
            </a:r>
          </a:p>
          <a:p>
            <a:pPr>
              <a:buFont typeface="Arial"/>
              <a:defRPr cap="none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NetBSD </a:t>
            </a:r>
          </a:p>
        </p:txBody>
      </p:sp>
      <p:pic>
        <p:nvPicPr>
          <p:cNvPr id="338" name="image19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4688" y="4003888"/>
            <a:ext cx="1872723" cy="1872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20.tif"/>
          <p:cNvPicPr>
            <a:picLocks noChangeAspect="1"/>
          </p:cNvPicPr>
          <p:nvPr/>
        </p:nvPicPr>
        <p:blipFill>
          <a:blip r:embed="rId3">
            <a:extLst/>
          </a:blip>
          <a:srcRect l="0" t="4257" r="42" b="28889"/>
          <a:stretch>
            <a:fillRect/>
          </a:stretch>
        </p:blipFill>
        <p:spPr>
          <a:xfrm>
            <a:off x="6173609" y="3908195"/>
            <a:ext cx="3385245" cy="22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2264753" y="402796"/>
            <a:ext cx="9905997" cy="147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distributions of bsd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2220019" y="783554"/>
            <a:ext cx="990599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freebsd</a:t>
            </a:r>
          </a:p>
        </p:txBody>
      </p:sp>
      <p:pic>
        <p:nvPicPr>
          <p:cNvPr id="343" name="image2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9228" y="362058"/>
            <a:ext cx="3962401" cy="1429733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2161419" y="1900203"/>
            <a:ext cx="7455197" cy="430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Advanced OS used to power servers, desktops, embedded platforms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Advanced networking, security and advanced features.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 versions since release (1993)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1141413" y="618518"/>
            <a:ext cx="9905998" cy="147857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7" name="image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3891" y="-74416"/>
            <a:ext cx="13659783" cy="7006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2359829" y="596737"/>
            <a:ext cx="9905998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defRPr cap="all" sz="3600">
                <a:solidFill>
                  <a:srgbClr val="FFFFFF"/>
                </a:solidFill>
              </a:defRPr>
            </a:lvl1pPr>
          </a:lstStyle>
          <a:p>
            <a:pPr/>
            <a:r>
              <a:t>OPENbsd</a:t>
            </a:r>
          </a:p>
        </p:txBody>
      </p:sp>
      <p:sp>
        <p:nvSpPr>
          <p:cNvPr id="350" name="Shape 350"/>
          <p:cNvSpPr/>
          <p:nvPr/>
        </p:nvSpPr>
        <p:spPr>
          <a:xfrm>
            <a:off x="2357369" y="2498305"/>
            <a:ext cx="8284537" cy="301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 multi-platform 4.4BSD-Based Unix kernel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OPENBSD foundation fund collection.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43 versions since release (1995)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Latest version 6.0 released 1</a:t>
            </a:r>
            <a:r>
              <a:rPr baseline="30000"/>
              <a:t>st</a:t>
            </a:r>
            <a:r>
              <a:t> September 2016</a:t>
            </a:r>
          </a:p>
          <a:p>
            <a:pPr marL="457200" indent="-457200" defTabSz="877822">
              <a:spcBef>
                <a:spcPts val="900"/>
              </a:spcBef>
              <a:buSzPct val="100000"/>
              <a:buChar char="-"/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51" name="image2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3007" y="312714"/>
            <a:ext cx="7010401" cy="1743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xfrm>
            <a:off x="1141413" y="618518"/>
            <a:ext cx="9905998" cy="147857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00FF"/>
      </a:hlink>
      <a:folHlink>
        <a:srgbClr val="FF00FF"/>
      </a:folHlink>
    </a:clrScheme>
    <a:fontScheme name="Circui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0000FF"/>
      </a:hlink>
      <a:folHlink>
        <a:srgbClr val="FF00FF"/>
      </a:folHlink>
    </a:clrScheme>
    <a:fontScheme name="Circui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