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android.com/guide/platform/index.html" TargetMode="External"/><Relationship Id="rId3" Type="http://schemas.openxmlformats.org/officeDocument/2006/relationships/hyperlink" Target="http://charactersf.com/projects/voyageur-du-temps" TargetMode="External"/><Relationship Id="rId7" Type="http://schemas.openxmlformats.org/officeDocument/2006/relationships/hyperlink" Target="http://www.intomobile.com/2010/12/06/android-3-0-honeycomb-tablet-optimized-ready-for-2011-launch/" TargetMode="External"/><Relationship Id="rId2" Type="http://schemas.openxmlformats.org/officeDocument/2006/relationships/hyperlink" Target="https://vulcanpost.com/600635/andy-rubin-new-startup-take-on-apple-goog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droid.wikia.com/" TargetMode="External"/><Relationship Id="rId11" Type="http://schemas.openxmlformats.org/officeDocument/2006/relationships/hyperlink" Target="http://www.swedroid.se/recensioner/telefoner/vi-testar-motorola-moto-x-force-med-okrossbar-skarm/" TargetMode="External"/><Relationship Id="rId5" Type="http://schemas.openxmlformats.org/officeDocument/2006/relationships/hyperlink" Target="http://streetfightmag.com/2015/09/28/redpoint-ventures-dharmaraj-there-will-be-many-different-craigslists/" TargetMode="External"/><Relationship Id="rId10" Type="http://schemas.openxmlformats.org/officeDocument/2006/relationships/hyperlink" Target="http://www.tudocelular.com/windows/noticias/n69571/windows-10-mobile-redstone-atalho-camera.html" TargetMode="External"/><Relationship Id="rId4" Type="http://schemas.openxmlformats.org/officeDocument/2006/relationships/hyperlink" Target="https://www.crunchbase.com/organization/playground-global" TargetMode="External"/><Relationship Id="rId9" Type="http://schemas.openxmlformats.org/officeDocument/2006/relationships/hyperlink" Target="http://www.clubic.com/smartphone/android/article-745031-1-nexus-6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957" y="4615951"/>
            <a:ext cx="4289303" cy="1905000"/>
          </a:xfrm>
        </p:spPr>
        <p:txBody>
          <a:bodyPr/>
          <a:lstStyle/>
          <a:p>
            <a:pPr algn="l"/>
            <a:r>
              <a:rPr lang="en-GB" dirty="0"/>
              <a:t>Alan Jones		C16719689</a:t>
            </a:r>
          </a:p>
          <a:p>
            <a:pPr algn="l"/>
            <a:r>
              <a:rPr lang="en-GB" dirty="0"/>
              <a:t>Bryan Flood		C16373571</a:t>
            </a:r>
          </a:p>
          <a:p>
            <a:pPr algn="l"/>
            <a:r>
              <a:rPr lang="en-GB" dirty="0"/>
              <a:t>Peter Hand			C16769411</a:t>
            </a:r>
          </a:p>
          <a:p>
            <a:pPr algn="l"/>
            <a:r>
              <a:rPr lang="en-GB" dirty="0" err="1"/>
              <a:t>Mengqi</a:t>
            </a:r>
            <a:r>
              <a:rPr lang="en-GB" dirty="0"/>
              <a:t> He			D15123660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5" y="1304757"/>
            <a:ext cx="9240312" cy="12589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137931" y="3886200"/>
            <a:ext cx="4289303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137930" y="4615951"/>
            <a:ext cx="5191486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Brendan O’Dowd		C16476404</a:t>
            </a:r>
          </a:p>
          <a:p>
            <a:pPr algn="l"/>
            <a:r>
              <a:rPr lang="en-GB" dirty="0" err="1"/>
              <a:t>Chenxi</a:t>
            </a:r>
            <a:r>
              <a:rPr lang="en-GB" dirty="0"/>
              <a:t> Zhang			C16434996</a:t>
            </a:r>
          </a:p>
          <a:p>
            <a:pPr algn="l"/>
            <a:r>
              <a:rPr lang="en-GB" dirty="0"/>
              <a:t>Roberto Leahy			C16740185</a:t>
            </a:r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998" y="1372490"/>
            <a:ext cx="1978990" cy="11921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-445477"/>
            <a:ext cx="3471399" cy="76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3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9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9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" y="1190625"/>
            <a:ext cx="58578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Ice Cream Sandwich, Jelly Bean and KitKat</a:t>
            </a:r>
            <a:endParaRPr lang="en-IE" sz="3600" b="1" dirty="0"/>
          </a:p>
          <a:p>
            <a:endParaRPr lang="en-US" b="1" dirty="0"/>
          </a:p>
          <a:p>
            <a:r>
              <a:rPr lang="en-US" b="1" dirty="0"/>
              <a:t>Custom home screen</a:t>
            </a:r>
            <a:endParaRPr lang="en-IE" dirty="0"/>
          </a:p>
          <a:p>
            <a:r>
              <a:rPr lang="en-US" dirty="0"/>
              <a:t>App folders and favorites tray. Flexible and expand your widget to show more content or shrink to save space</a:t>
            </a:r>
            <a:endParaRPr lang="en-IE" dirty="0"/>
          </a:p>
          <a:p>
            <a:endParaRPr lang="en-IE" dirty="0"/>
          </a:p>
          <a:p>
            <a:r>
              <a:rPr lang="en-US" b="1" dirty="0"/>
              <a:t>Beam</a:t>
            </a:r>
            <a:endParaRPr lang="en-IE" dirty="0"/>
          </a:p>
          <a:p>
            <a:r>
              <a:rPr lang="en-US" dirty="0"/>
              <a:t>Allow two phones instantly share content by NFC, simply by touching them. Share apps, videos, music, etc. Without an app or pair a phone.</a:t>
            </a:r>
            <a:endParaRPr lang="en-IE" dirty="0"/>
          </a:p>
          <a:p>
            <a:r>
              <a:rPr lang="en-US" dirty="0"/>
              <a:t> </a:t>
            </a:r>
            <a:endParaRPr lang="en-IE" dirty="0"/>
          </a:p>
          <a:p>
            <a:r>
              <a:rPr lang="en-US" b="1" dirty="0"/>
              <a:t>Google Now</a:t>
            </a:r>
            <a:endParaRPr lang="en-IE" dirty="0"/>
          </a:p>
          <a:p>
            <a:r>
              <a:rPr lang="en-US" dirty="0"/>
              <a:t>A new level of mobile assistance, get the information you need at just the right time.</a:t>
            </a:r>
            <a:endParaRPr lang="en-IE" dirty="0"/>
          </a:p>
          <a:p>
            <a:endParaRPr lang="en-IE" dirty="0"/>
          </a:p>
        </p:txBody>
      </p:sp>
      <p:pic>
        <p:nvPicPr>
          <p:cNvPr id="6146" name="Picture 2" descr="http://www.logotypes101.com/logos/14/071CD88A1FA37D3ACB2DAA478A4E8D6C/android_jelly_be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04787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5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" y="1190625"/>
            <a:ext cx="58578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Lolipop</a:t>
            </a:r>
            <a:endParaRPr lang="en-IE" sz="3600" b="1" dirty="0"/>
          </a:p>
          <a:p>
            <a:endParaRPr lang="en-US" b="1" dirty="0"/>
          </a:p>
          <a:p>
            <a:r>
              <a:rPr lang="en-US" b="1" dirty="0"/>
              <a:t>Material Design</a:t>
            </a:r>
            <a:endParaRPr lang="en-IE" dirty="0"/>
          </a:p>
          <a:p>
            <a:r>
              <a:rPr lang="en-US" dirty="0"/>
              <a:t>Entire new looks and feel that make navigation easier. Unites classic principle of good design with innovation of what’s possible through technology.</a:t>
            </a:r>
            <a:endParaRPr lang="en-IE" dirty="0"/>
          </a:p>
          <a:p>
            <a:endParaRPr lang="en-IE" dirty="0"/>
          </a:p>
          <a:p>
            <a:r>
              <a:rPr lang="en-US" b="1" dirty="0"/>
              <a:t>Notifications</a:t>
            </a:r>
            <a:endParaRPr lang="en-IE" dirty="0"/>
          </a:p>
          <a:p>
            <a:r>
              <a:rPr lang="en-US" dirty="0"/>
              <a:t>Notification appears to lock screen with segmented cards layout.</a:t>
            </a:r>
            <a:endParaRPr lang="en-IE" dirty="0"/>
          </a:p>
        </p:txBody>
      </p:sp>
      <p:pic>
        <p:nvPicPr>
          <p:cNvPr id="7170" name="Picture 2" descr="http://cdn2.knowyourmobile.com/sites/knowyourmobilecom/files/styles/gallery_wide/public/8/77/android_5_lollipop.png?itok=EO_9vl-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190625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53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" y="1190625"/>
            <a:ext cx="58578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Marshmallow</a:t>
            </a:r>
            <a:endParaRPr lang="en-IE" sz="3600" b="1" dirty="0"/>
          </a:p>
          <a:p>
            <a:endParaRPr lang="en-US" b="1" dirty="0"/>
          </a:p>
          <a:p>
            <a:r>
              <a:rPr lang="en-US" b="1" dirty="0"/>
              <a:t>Now on tap</a:t>
            </a:r>
            <a:endParaRPr lang="en-IE" dirty="0"/>
          </a:p>
          <a:p>
            <a:r>
              <a:rPr lang="en-US" dirty="0"/>
              <a:t>Get assistance without leaving what you’re doing, whether in an app or on a website, just tap and hold home button.</a:t>
            </a:r>
            <a:endParaRPr lang="en-IE" dirty="0"/>
          </a:p>
          <a:p>
            <a:endParaRPr lang="en-US" b="1" dirty="0"/>
          </a:p>
          <a:p>
            <a:r>
              <a:rPr lang="en-US" b="1" dirty="0"/>
              <a:t>Permissions</a:t>
            </a:r>
            <a:endParaRPr lang="en-IE" dirty="0"/>
          </a:p>
          <a:p>
            <a:r>
              <a:rPr lang="en-US" dirty="0"/>
              <a:t>Define what you want to share with apps on your device, turn on/off anytime you want.</a:t>
            </a:r>
            <a:endParaRPr lang="en-IE" dirty="0"/>
          </a:p>
          <a:p>
            <a:endParaRPr lang="en-US" b="1" dirty="0"/>
          </a:p>
          <a:p>
            <a:r>
              <a:rPr lang="en-US" b="1" dirty="0"/>
              <a:t>Battery</a:t>
            </a:r>
            <a:endParaRPr lang="en-IE" dirty="0"/>
          </a:p>
          <a:p>
            <a:r>
              <a:rPr lang="en-US" dirty="0"/>
              <a:t>Optimize battery with Doze and App Standby</a:t>
            </a:r>
            <a:endParaRPr lang="en-IE" dirty="0"/>
          </a:p>
        </p:txBody>
      </p:sp>
      <p:pic>
        <p:nvPicPr>
          <p:cNvPr id="8194" name="Picture 2" descr="https://1.bp.blogspot.com/-k3chiPh9F-Y/VdFmE9k4hpI/AAAAAAAAB9A/H2_MqasmAgw/s1600/image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809625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6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7796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2000" y="2178606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Android Architecture  </a:t>
            </a:r>
          </a:p>
        </p:txBody>
      </p:sp>
    </p:spTree>
    <p:extLst>
      <p:ext uri="{BB962C8B-B14F-4D97-AF65-F5344CB8AC3E}">
        <p14:creationId xmlns:p14="http://schemas.microsoft.com/office/powerpoint/2010/main" val="4210233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Linux kernel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Hardware Abstraction Layer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Libraries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Android Run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Application Framework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63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1190624"/>
            <a:ext cx="9905998" cy="3124201"/>
          </a:xfrm>
        </p:spPr>
        <p:txBody>
          <a:bodyPr>
            <a:normAutofit/>
          </a:bodyPr>
          <a:lstStyle/>
          <a:p>
            <a:r>
              <a:rPr lang="en-US" sz="2400" dirty="0"/>
              <a:t>Android uses the Linux kernel which is the core of the OS</a:t>
            </a:r>
          </a:p>
          <a:p>
            <a:r>
              <a:rPr lang="en-US" sz="2400" dirty="0"/>
              <a:t>Its based off the Linux kernel 2.6</a:t>
            </a:r>
          </a:p>
          <a:p>
            <a:r>
              <a:rPr lang="en-US" sz="2400" dirty="0"/>
              <a:t>It has used a forked version of Linux Kernel since 2010 specifically for android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3619"/>
          <a:stretch/>
        </p:blipFill>
        <p:spPr>
          <a:xfrm>
            <a:off x="1061252" y="3861636"/>
            <a:ext cx="9385165" cy="31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15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Linux Kernel?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04924"/>
            <a:ext cx="9905998" cy="3124201"/>
          </a:xfrm>
        </p:spPr>
        <p:txBody>
          <a:bodyPr>
            <a:normAutofit/>
          </a:bodyPr>
          <a:lstStyle/>
          <a:p>
            <a:r>
              <a:rPr lang="en-US" sz="2400" dirty="0"/>
              <a:t>Free and lots of developers have experience with it</a:t>
            </a:r>
          </a:p>
          <a:p>
            <a:r>
              <a:rPr lang="en-US" sz="2400" dirty="0"/>
              <a:t>Allows android to be open source</a:t>
            </a:r>
          </a:p>
          <a:p>
            <a:r>
              <a:rPr lang="en-US" sz="2400" dirty="0"/>
              <a:t>Easier than creating a new kernel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3619"/>
          <a:stretch/>
        </p:blipFill>
        <p:spPr>
          <a:xfrm>
            <a:off x="1130300" y="3707732"/>
            <a:ext cx="8963527" cy="32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14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Abstraction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504950"/>
            <a:ext cx="9905998" cy="3124201"/>
          </a:xfrm>
        </p:spPr>
        <p:txBody>
          <a:bodyPr>
            <a:normAutofit/>
          </a:bodyPr>
          <a:lstStyle/>
          <a:p>
            <a:r>
              <a:rPr lang="en-US" sz="2400" dirty="0"/>
              <a:t>Acts as a intermediate between software and hardware</a:t>
            </a:r>
          </a:p>
          <a:p>
            <a:r>
              <a:rPr lang="en-US" sz="2400" dirty="0"/>
              <a:t>This allows the </a:t>
            </a:r>
            <a:r>
              <a:rPr lang="en-US" sz="2400" dirty="0" err="1"/>
              <a:t>os</a:t>
            </a:r>
            <a:r>
              <a:rPr lang="en-US" sz="2400" dirty="0"/>
              <a:t> to run on many devices with out the </a:t>
            </a:r>
            <a:r>
              <a:rPr lang="en-US" sz="2400" dirty="0" err="1"/>
              <a:t>os</a:t>
            </a:r>
            <a:r>
              <a:rPr lang="en-US" sz="2400" dirty="0"/>
              <a:t> kernel having to be changed</a:t>
            </a:r>
          </a:p>
          <a:p>
            <a:r>
              <a:rPr lang="en-US" sz="2400" dirty="0"/>
              <a:t>Allows for the use of java API calls instead of system calls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1852" b="36762"/>
          <a:stretch/>
        </p:blipFill>
        <p:spPr>
          <a:xfrm>
            <a:off x="375401" y="4315996"/>
            <a:ext cx="11438021" cy="25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45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Abstraction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95399"/>
            <a:ext cx="9905998" cy="3124201"/>
          </a:xfrm>
        </p:spPr>
        <p:txBody>
          <a:bodyPr>
            <a:normAutofit/>
          </a:bodyPr>
          <a:lstStyle/>
          <a:p>
            <a:r>
              <a:rPr lang="en-US" sz="2400" dirty="0"/>
              <a:t>Allows to communicate with the hardware specific device drivers</a:t>
            </a:r>
          </a:p>
          <a:p>
            <a:r>
              <a:rPr lang="en-US" sz="2400" dirty="0"/>
              <a:t>Complete abstraction and control over the device vendor</a:t>
            </a:r>
          </a:p>
          <a:p>
            <a:r>
              <a:rPr lang="en-US" sz="2400" dirty="0"/>
              <a:t>In short it means app developer don’t have to deal with communicating directly with the hardware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1852" b="36762"/>
          <a:stretch/>
        </p:blipFill>
        <p:spPr>
          <a:xfrm>
            <a:off x="376989" y="4093746"/>
            <a:ext cx="11438021" cy="25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18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7" t="33350" r="34313" b="48832"/>
          <a:stretch/>
        </p:blipFill>
        <p:spPr>
          <a:xfrm>
            <a:off x="1536700" y="3770769"/>
            <a:ext cx="8826500" cy="2960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4408" y="1914525"/>
            <a:ext cx="7828547" cy="172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Android contains several libraries that help speed up development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Native Libraries also allow developers to use existing libraries and make them work on many platforms</a:t>
            </a:r>
          </a:p>
        </p:txBody>
      </p:sp>
    </p:spTree>
    <p:extLst>
      <p:ext uri="{BB962C8B-B14F-4D97-AF65-F5344CB8AC3E}">
        <p14:creationId xmlns:p14="http://schemas.microsoft.com/office/powerpoint/2010/main" val="70691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137931" y="3886200"/>
            <a:ext cx="4289303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dirty="0"/>
          </a:p>
        </p:txBody>
      </p:sp>
      <p:sp>
        <p:nvSpPr>
          <p:cNvPr id="2" name="TextBox 1"/>
          <p:cNvSpPr txBox="1"/>
          <p:nvPr/>
        </p:nvSpPr>
        <p:spPr>
          <a:xfrm>
            <a:off x="2911597" y="1636216"/>
            <a:ext cx="66206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 biography of </a:t>
            </a:r>
            <a:r>
              <a:rPr lang="en-IE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Andy Rubin.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IE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Android Versions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The architecture of Android.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The Android GUI</a:t>
            </a:r>
          </a:p>
          <a:p>
            <a:endParaRPr lang="en-IE" sz="24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1597" y="866728"/>
            <a:ext cx="5794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dirty="0">
                <a:solidFill>
                  <a:srgbClr val="92D050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8401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540" t="32351" b="48253"/>
          <a:stretch/>
        </p:blipFill>
        <p:spPr>
          <a:xfrm>
            <a:off x="5871694" y="631627"/>
            <a:ext cx="6320306" cy="4725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708" y="2193957"/>
            <a:ext cx="5710989" cy="260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This is the virtual machine that android uses to run Java based applications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It itself contains core libraries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It allows apps to run in their own instances</a:t>
            </a:r>
          </a:p>
        </p:txBody>
      </p:sp>
    </p:spTree>
    <p:extLst>
      <p:ext uri="{BB962C8B-B14F-4D97-AF65-F5344CB8AC3E}">
        <p14:creationId xmlns:p14="http://schemas.microsoft.com/office/powerpoint/2010/main" val="172630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0"/>
            <a:ext cx="9905998" cy="1905000"/>
          </a:xfrm>
        </p:spPr>
        <p:txBody>
          <a:bodyPr/>
          <a:lstStyle/>
          <a:p>
            <a:r>
              <a:rPr lang="en-US" dirty="0"/>
              <a:t>ART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540" t="32351" b="48253"/>
          <a:stretch/>
        </p:blipFill>
        <p:spPr>
          <a:xfrm>
            <a:off x="5753717" y="723901"/>
            <a:ext cx="6438283" cy="4813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758" y="1690688"/>
            <a:ext cx="5710989" cy="378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2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Android Virtual Machine was originally </a:t>
            </a:r>
            <a:r>
              <a:rPr lang="en-US" sz="24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Dalvik</a:t>
            </a:r>
            <a:endParaRPr lang="en-US" sz="2400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285750" marR="0" lvl="0" indent="-28575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2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ART provides a whole host of improvements such as </a:t>
            </a:r>
          </a:p>
          <a:p>
            <a:pPr marL="2857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sz="2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Better memory management</a:t>
            </a:r>
          </a:p>
          <a:p>
            <a:pPr marL="2857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sz="2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Compilation Ahead-of-time</a:t>
            </a:r>
          </a:p>
          <a:p>
            <a:pPr marL="2857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sz="2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Improved java performance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919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-85725"/>
            <a:ext cx="9905998" cy="1905000"/>
          </a:xfrm>
        </p:spPr>
        <p:txBody>
          <a:bodyPr/>
          <a:lstStyle/>
          <a:p>
            <a:r>
              <a:rPr lang="en-US" dirty="0"/>
              <a:t>Application frameworks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142" b="67402"/>
          <a:stretch/>
        </p:blipFill>
        <p:spPr>
          <a:xfrm>
            <a:off x="838200" y="3904710"/>
            <a:ext cx="10452100" cy="2847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884" y="1507958"/>
            <a:ext cx="67376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Gives access to prebuilt functions to aid development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This ranges from resource and notification managers to accessing data from other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7072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5" t="1437" r="1693" b="88707"/>
          <a:stretch/>
        </p:blipFill>
        <p:spPr>
          <a:xfrm>
            <a:off x="927100" y="4799231"/>
            <a:ext cx="10134600" cy="1906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050" y="1944688"/>
            <a:ext cx="10934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Apps written in Java and use Java Virtual Machine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Compiled into Java Byte Code at compile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Each has their own instance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Installed using Android Package Kit (APK)from the Google Play Store, Amazon Appstore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Examples include the YouTube app, Facebook messenger and many more</a:t>
            </a:r>
          </a:p>
        </p:txBody>
      </p:sp>
    </p:spTree>
    <p:extLst>
      <p:ext uri="{BB962C8B-B14F-4D97-AF65-F5344CB8AC3E}">
        <p14:creationId xmlns:p14="http://schemas.microsoft.com/office/powerpoint/2010/main" val="284682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062" y="180975"/>
            <a:ext cx="8676222" cy="3200400"/>
          </a:xfrm>
        </p:spPr>
        <p:txBody>
          <a:bodyPr>
            <a:normAutofit/>
          </a:bodyPr>
          <a:lstStyle/>
          <a:p>
            <a:r>
              <a:rPr lang="en-GB" sz="7200" dirty="0"/>
              <a:t>GUI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Graphical User Interface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7420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Main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400" dirty="0"/>
              <a:t>Home Screen</a:t>
            </a:r>
          </a:p>
          <a:p>
            <a:pPr marL="0" indent="0" algn="ctr">
              <a:buNone/>
            </a:pPr>
            <a:r>
              <a:rPr lang="en-GB" sz="2400" dirty="0"/>
              <a:t>Lock Screen</a:t>
            </a:r>
          </a:p>
          <a:p>
            <a:pPr marL="0" indent="0" algn="ctr">
              <a:buNone/>
            </a:pPr>
            <a:r>
              <a:rPr lang="en-GB" sz="2400" dirty="0"/>
              <a:t>Drop Down Menu</a:t>
            </a:r>
          </a:p>
          <a:p>
            <a:pPr marL="0" indent="0" algn="ctr">
              <a:buNone/>
            </a:pPr>
            <a:r>
              <a:rPr lang="en-GB" sz="2400" dirty="0"/>
              <a:t>Apps Drawer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4528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Home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929" y="2295524"/>
            <a:ext cx="9905998" cy="312420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App Widgets dominate most of the home screen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Notification and Status Bar at the top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Apps Dock at the bottom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On screen buttons also at the bottom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Can group apps into folders on home screen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Swipe the screen right or left to access</a:t>
            </a:r>
          </a:p>
          <a:p>
            <a:pPr marL="0" indent="0">
              <a:buNone/>
            </a:pPr>
            <a:r>
              <a:rPr lang="en-GB" sz="2400" dirty="0"/>
              <a:t>	different home screen pages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152" y="1027906"/>
            <a:ext cx="3028743" cy="53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29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Lock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Autofit/>
          </a:bodyPr>
          <a:lstStyle/>
          <a:p>
            <a:r>
              <a:rPr lang="en-GB" dirty="0"/>
              <a:t>Can set up specific wallpaper for lock screen</a:t>
            </a:r>
          </a:p>
          <a:p>
            <a:r>
              <a:rPr lang="en-GB" dirty="0"/>
              <a:t>Multiple methods of lock screen password </a:t>
            </a:r>
          </a:p>
          <a:p>
            <a:pPr marL="0" indent="0">
              <a:buNone/>
            </a:pPr>
            <a:r>
              <a:rPr lang="en-GB" dirty="0"/>
              <a:t>   protection (PIN, Pattern, Password)</a:t>
            </a:r>
          </a:p>
          <a:p>
            <a:r>
              <a:rPr lang="en-GB" dirty="0"/>
              <a:t>Displays Time and other basic information</a:t>
            </a:r>
          </a:p>
          <a:p>
            <a:r>
              <a:rPr lang="en-GB" dirty="0"/>
              <a:t>Notification bar and drop down menu </a:t>
            </a:r>
          </a:p>
          <a:p>
            <a:pPr marL="0" indent="0">
              <a:buNone/>
            </a:pPr>
            <a:r>
              <a:rPr lang="en-GB" dirty="0"/>
              <a:t>   accessible from lock screen</a:t>
            </a:r>
          </a:p>
          <a:p>
            <a:r>
              <a:rPr lang="en-GB" dirty="0"/>
              <a:t>Can control certain apps from </a:t>
            </a:r>
          </a:p>
          <a:p>
            <a:pPr marL="0" indent="0">
              <a:buNone/>
            </a:pPr>
            <a:r>
              <a:rPr lang="en-GB" dirty="0"/>
              <a:t>   lock screen </a:t>
            </a:r>
            <a:r>
              <a:rPr lang="en-GB" dirty="0" err="1"/>
              <a:t>i.e</a:t>
            </a:r>
            <a:r>
              <a:rPr lang="en-GB" dirty="0"/>
              <a:t> Media Players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873" y="887895"/>
            <a:ext cx="3224005" cy="57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74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Drop Down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Accessed by swiping down from the top </a:t>
            </a:r>
          </a:p>
          <a:p>
            <a:pPr marL="0" indent="0">
              <a:buNone/>
            </a:pPr>
            <a:r>
              <a:rPr lang="en-GB" dirty="0"/>
              <a:t>   of the screen</a:t>
            </a:r>
          </a:p>
          <a:p>
            <a:r>
              <a:rPr lang="en-GB" dirty="0"/>
              <a:t>Contains quick access to multiple settings options</a:t>
            </a:r>
          </a:p>
          <a:p>
            <a:r>
              <a:rPr lang="en-GB" dirty="0"/>
              <a:t>Displays notifications from apps</a:t>
            </a:r>
          </a:p>
          <a:p>
            <a:r>
              <a:rPr lang="en-GB" dirty="0"/>
              <a:t>Can customise what settings appear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17" y="465040"/>
            <a:ext cx="3216252" cy="57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92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 Drawer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Place where all apps are located on the GUI</a:t>
            </a:r>
          </a:p>
          <a:p>
            <a:r>
              <a:rPr lang="en-GB" dirty="0"/>
              <a:t>Apps can be dragged from the App Drawer </a:t>
            </a:r>
          </a:p>
          <a:p>
            <a:pPr marL="0" indent="0">
              <a:buNone/>
            </a:pPr>
            <a:r>
              <a:rPr lang="en-GB" dirty="0"/>
              <a:t>   to the home screen to create a widget</a:t>
            </a:r>
          </a:p>
          <a:p>
            <a:r>
              <a:rPr lang="en-GB" dirty="0"/>
              <a:t>Most used apps appear at the top</a:t>
            </a:r>
          </a:p>
          <a:p>
            <a:r>
              <a:rPr lang="en-GB" dirty="0"/>
              <a:t>Can search for apps using the search bar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2" y="365125"/>
            <a:ext cx="3429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9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137931" y="3886200"/>
            <a:ext cx="4289303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342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E" dirty="0">
                <a:solidFill>
                  <a:srgbClr val="92D050"/>
                </a:solidFill>
              </a:rPr>
              <a:t>Creator of Android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39370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Company founded by four people:</a:t>
            </a:r>
            <a:endParaRPr lang="en-IE" sz="2400" dirty="0"/>
          </a:p>
          <a:p>
            <a:pPr>
              <a:lnSpc>
                <a:spcPct val="200000"/>
              </a:lnSpc>
            </a:pPr>
            <a:r>
              <a:rPr lang="en-IE" sz="2400" dirty="0"/>
              <a:t>Andy Rubin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Rick Miner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Nick Sears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Chris White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54" y="1868365"/>
            <a:ext cx="6652846" cy="4989635"/>
          </a:xfrm>
          <a:prstGeom prst="rect">
            <a:avLst/>
          </a:prstGeom>
          <a:effectLst>
            <a:softEdge rad="431800"/>
          </a:effectLst>
        </p:spPr>
      </p:pic>
    </p:spTree>
    <p:extLst>
      <p:ext uri="{BB962C8B-B14F-4D97-AF65-F5344CB8AC3E}">
        <p14:creationId xmlns:p14="http://schemas.microsoft.com/office/powerpoint/2010/main" val="143670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89062" y="3419475"/>
            <a:ext cx="8676222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7200" dirty="0"/>
              <a:t>Thanks!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62" y="1523832"/>
            <a:ext cx="9240312" cy="12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5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020848" cy="344557"/>
          </a:xfrm>
        </p:spPr>
        <p:txBody>
          <a:bodyPr>
            <a:normAutofit fontScale="90000"/>
          </a:bodyPr>
          <a:lstStyle/>
          <a:p>
            <a:r>
              <a:rPr lang="en-IE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142" y="1709530"/>
            <a:ext cx="10666274" cy="5764697"/>
          </a:xfrm>
        </p:spPr>
        <p:txBody>
          <a:bodyPr>
            <a:normAutofit/>
          </a:bodyPr>
          <a:lstStyle/>
          <a:p>
            <a:r>
              <a:rPr lang="en-IE" sz="1200" dirty="0"/>
              <a:t>Android Word and </a:t>
            </a:r>
            <a:r>
              <a:rPr lang="en-IE" sz="1200" dirty="0" err="1"/>
              <a:t>os</a:t>
            </a:r>
            <a:r>
              <a:rPr lang="en-IE" sz="1200" dirty="0"/>
              <a:t> logo – Android</a:t>
            </a:r>
          </a:p>
          <a:p>
            <a:r>
              <a:rPr lang="en-IE" sz="1200" dirty="0"/>
              <a:t>Andy Rubin Image </a:t>
            </a:r>
            <a:r>
              <a:rPr lang="en-IE" sz="1200" dirty="0">
                <a:hlinkClick r:id="rId2"/>
              </a:rPr>
              <a:t>https://vulcanpost.com/600635/andy-rubin-new-startup-take-on-apple-google/</a:t>
            </a:r>
            <a:endParaRPr lang="en-IE" sz="1200" dirty="0"/>
          </a:p>
          <a:p>
            <a:r>
              <a:rPr lang="en-IE" sz="1200" dirty="0"/>
              <a:t>Bakery - </a:t>
            </a:r>
            <a:r>
              <a:rPr lang="en-IE" sz="1200" dirty="0">
                <a:hlinkClick r:id="rId3"/>
              </a:rPr>
              <a:t>http://charactersf.com/projects/voyageur-du-temps</a:t>
            </a:r>
            <a:endParaRPr lang="en-IE" sz="1200" dirty="0"/>
          </a:p>
          <a:p>
            <a:r>
              <a:rPr lang="en-IE" sz="1200" dirty="0"/>
              <a:t>Google logo – google.com</a:t>
            </a:r>
          </a:p>
          <a:p>
            <a:r>
              <a:rPr lang="en-IE" sz="1200" dirty="0" err="1"/>
              <a:t>PlayGround</a:t>
            </a:r>
            <a:r>
              <a:rPr lang="en-IE" sz="1200" dirty="0"/>
              <a:t> Global logo - </a:t>
            </a:r>
            <a:r>
              <a:rPr lang="en-IE" sz="1200" dirty="0">
                <a:hlinkClick r:id="rId4"/>
              </a:rPr>
              <a:t>https://www.crunchbase.com/organization/playground-global</a:t>
            </a:r>
            <a:endParaRPr lang="en-IE" sz="1200" dirty="0"/>
          </a:p>
          <a:p>
            <a:r>
              <a:rPr lang="en-IE" sz="1200" dirty="0" err="1"/>
              <a:t>Redpoint</a:t>
            </a:r>
            <a:r>
              <a:rPr lang="en-IE" sz="1200" dirty="0"/>
              <a:t> logo - </a:t>
            </a:r>
            <a:r>
              <a:rPr lang="en-IE" sz="1200" dirty="0">
                <a:hlinkClick r:id="rId5"/>
              </a:rPr>
              <a:t>http://streetfightmag.com/2015/09/28/redpoint-ventures-dharmaraj-there-will-be-many-different-craigslists/</a:t>
            </a:r>
            <a:endParaRPr lang="en-IE" sz="1200" dirty="0"/>
          </a:p>
          <a:p>
            <a:r>
              <a:rPr lang="en-IE" sz="1200" dirty="0"/>
              <a:t>Android Donut, Eclair- </a:t>
            </a:r>
            <a:r>
              <a:rPr lang="en-IE" sz="1200" dirty="0">
                <a:hlinkClick r:id="rId6"/>
              </a:rPr>
              <a:t>http://android.wikia.com/</a:t>
            </a:r>
            <a:endParaRPr lang="en-IE" sz="1200" dirty="0"/>
          </a:p>
          <a:p>
            <a:r>
              <a:rPr lang="en-IE" sz="1200" dirty="0"/>
              <a:t>Android Jellybean - https://www.howtogeek.com/120799/the-best-8-new-features-in-android-4.1-jelly-bean/</a:t>
            </a:r>
          </a:p>
          <a:p>
            <a:r>
              <a:rPr lang="en-IE" sz="1200" dirty="0"/>
              <a:t>Android Honeycomb - </a:t>
            </a:r>
            <a:r>
              <a:rPr lang="en-IE" sz="1200" dirty="0">
                <a:hlinkClick r:id="rId7"/>
              </a:rPr>
              <a:t>http://www.intomobile.com/2010/12/06/android-3-0-honeycomb-tablet-optimized-ready-for-2011-launch/</a:t>
            </a:r>
            <a:endParaRPr lang="en-IE" sz="1200" dirty="0"/>
          </a:p>
          <a:p>
            <a:r>
              <a:rPr lang="en-IE" sz="1200" dirty="0"/>
              <a:t>Android Lollipop - http://www.crunchytricks.com/2014/10/get-android-lollipop-look-on-your-smartphone-with-these-5-apps.html</a:t>
            </a:r>
          </a:p>
          <a:p>
            <a:r>
              <a:rPr lang="en-IE" sz="1200" dirty="0" err="1"/>
              <a:t>Andoid</a:t>
            </a:r>
            <a:r>
              <a:rPr lang="en-IE" sz="1200" dirty="0"/>
              <a:t> Marshmallow - </a:t>
            </a:r>
            <a:r>
              <a:rPr lang="en-IE" sz="1200" dirty="0">
                <a:hlinkClick r:id="rId6"/>
              </a:rPr>
              <a:t>http://android.wikia.com/</a:t>
            </a:r>
            <a:endParaRPr lang="en-IE" sz="1200" dirty="0"/>
          </a:p>
          <a:p>
            <a:r>
              <a:rPr lang="en-IE" sz="1200" dirty="0"/>
              <a:t>Android Architecture - </a:t>
            </a:r>
            <a:r>
              <a:rPr lang="en-IE" sz="1200" dirty="0">
                <a:hlinkClick r:id="rId8"/>
              </a:rPr>
              <a:t>https://developer.android.com/guide/platform/index.html</a:t>
            </a:r>
            <a:endParaRPr lang="en-IE" sz="1200" dirty="0"/>
          </a:p>
          <a:p>
            <a:r>
              <a:rPr lang="en-IE" sz="1200" dirty="0"/>
              <a:t>Desktop - </a:t>
            </a:r>
            <a:r>
              <a:rPr lang="en-IE" sz="1200" dirty="0">
                <a:hlinkClick r:id="rId9"/>
              </a:rPr>
              <a:t>http://www.clubic.com/smartphone/android/article-745031-1-nexus-6.html</a:t>
            </a:r>
            <a:endParaRPr lang="en-IE" sz="1200" dirty="0"/>
          </a:p>
          <a:p>
            <a:r>
              <a:rPr lang="en-IE" sz="1200" dirty="0" err="1"/>
              <a:t>Lockscreen</a:t>
            </a:r>
            <a:r>
              <a:rPr lang="en-IE" sz="1200" dirty="0"/>
              <a:t> </a:t>
            </a:r>
            <a:r>
              <a:rPr lang="en-IE" sz="1200" dirty="0">
                <a:hlinkClick r:id="rId10"/>
              </a:rPr>
              <a:t>http://www.tudocelular.com/windows/noticias/n69571/windows-10-mobile-redstone-atalho-camera.html</a:t>
            </a:r>
            <a:endParaRPr lang="en-IE" sz="1200" dirty="0"/>
          </a:p>
          <a:p>
            <a:r>
              <a:rPr lang="en-IE" sz="1200" dirty="0"/>
              <a:t>Drop Down menu - </a:t>
            </a:r>
            <a:r>
              <a:rPr lang="en-IE" sz="1200" dirty="0">
                <a:hlinkClick r:id="rId11"/>
              </a:rPr>
              <a:t>http://www.swedroid.se/recensioner/telefoner/vi-testar-motorola-moto-x-force-med-okrossbar-skarm/</a:t>
            </a:r>
            <a:endParaRPr lang="en-IE" sz="1200" dirty="0"/>
          </a:p>
          <a:p>
            <a:r>
              <a:rPr lang="en-IE" sz="1200" dirty="0"/>
              <a:t>App Drawer - http://forums.androidcentral.com/general-news-discussion/586191-new-marshmallow-app-drawer-terrible.html</a:t>
            </a:r>
          </a:p>
          <a:p>
            <a:endParaRPr lang="en-IE" sz="1200" dirty="0"/>
          </a:p>
          <a:p>
            <a:endParaRPr lang="en-IE" sz="1200" dirty="0"/>
          </a:p>
          <a:p>
            <a:endParaRPr lang="en-IE" sz="1200" dirty="0"/>
          </a:p>
          <a:p>
            <a:endParaRPr lang="en-IE" sz="1200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392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137931" y="3886200"/>
            <a:ext cx="4289303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4295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E" dirty="0"/>
              <a:t>Andy Rubin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9100" y="152955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Born in 1963</a:t>
            </a:r>
          </a:p>
          <a:p>
            <a:pPr algn="l"/>
            <a:r>
              <a:rPr lang="en-IE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Bachelors of Computer Science from </a:t>
            </a:r>
            <a:r>
              <a:rPr lang="en-IE" sz="2400" b="1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Uticas</a:t>
            </a:r>
            <a:r>
              <a:rPr lang="en-IE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College (81-86)</a:t>
            </a:r>
          </a:p>
          <a:p>
            <a:pPr algn="l"/>
            <a:r>
              <a:rPr lang="en-IE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Various companies e.g. Carl Zeiss, Apple, MSN TV</a:t>
            </a:r>
          </a:p>
          <a:p>
            <a:pPr algn="l"/>
            <a:r>
              <a:rPr lang="en-IE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Co-founder and Former CEO of Danger-Inc</a:t>
            </a:r>
          </a:p>
          <a:p>
            <a:pPr algn="l"/>
            <a:r>
              <a:rPr lang="en-IE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Co-Founded Android in 2003</a:t>
            </a:r>
          </a:p>
          <a:p>
            <a:pPr algn="l"/>
            <a:r>
              <a:rPr lang="en-IE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Runs a bakery in Los Altos with his wife, </a:t>
            </a:r>
            <a:r>
              <a:rPr lang="en-IE" sz="2400" b="1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Rie</a:t>
            </a:r>
            <a:r>
              <a:rPr lang="en-IE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</a:p>
          <a:p>
            <a:pPr algn="l"/>
            <a:r>
              <a:rPr lang="en-IE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Owns 17 patents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65" y="3705225"/>
            <a:ext cx="5604935" cy="3152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0925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137931" y="3886200"/>
            <a:ext cx="4289303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325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E" dirty="0"/>
              <a:t>Andy Rubin - Google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b="1" dirty="0"/>
              <a:t>In 2005 Android was acquired by Google </a:t>
            </a:r>
          </a:p>
          <a:p>
            <a:r>
              <a:rPr lang="en-US" sz="2400" b="1" dirty="0"/>
              <a:t>Senior Vice President of Mobile and Digital Content </a:t>
            </a:r>
          </a:p>
          <a:p>
            <a:r>
              <a:rPr lang="en-US" sz="2400" b="1" dirty="0"/>
              <a:t>2013 started management on robotics division</a:t>
            </a:r>
            <a:r>
              <a:rPr lang="en-IE" sz="2400" b="1" dirty="0"/>
              <a:t>.</a:t>
            </a:r>
          </a:p>
          <a:p>
            <a:r>
              <a:rPr lang="en-IE" sz="2400" b="1" dirty="0"/>
              <a:t>Left in 2014</a:t>
            </a:r>
            <a:endParaRPr lang="en-US" sz="2400" b="1" dirty="0"/>
          </a:p>
        </p:txBody>
      </p:sp>
      <p:pic>
        <p:nvPicPr>
          <p:cNvPr id="1026" name="Picture 2" descr="http://diylogodesigns.com/blog/wp-content/uploads/2016/04/new-google-logo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001294"/>
            <a:ext cx="6915150" cy="226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8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E" dirty="0"/>
              <a:t>Andy Rubin - Present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IE" sz="2400" b="1" dirty="0">
                <a:solidFill>
                  <a:schemeClr val="tx1"/>
                </a:solidFill>
              </a:rPr>
              <a:t>Founded Playground Global 2014</a:t>
            </a:r>
          </a:p>
          <a:p>
            <a:pPr>
              <a:lnSpc>
                <a:spcPct val="200000"/>
              </a:lnSpc>
            </a:pPr>
            <a:r>
              <a:rPr lang="en-IE" sz="2400" b="1" dirty="0" err="1">
                <a:solidFill>
                  <a:schemeClr val="tx1"/>
                </a:solidFill>
              </a:rPr>
              <a:t>PartnerRedpoint</a:t>
            </a:r>
            <a:r>
              <a:rPr lang="en-IE" sz="2400" b="1" dirty="0">
                <a:solidFill>
                  <a:schemeClr val="tx1"/>
                </a:solidFill>
              </a:rPr>
              <a:t> Ventures 2015</a:t>
            </a:r>
          </a:p>
          <a:p>
            <a:pPr>
              <a:lnSpc>
                <a:spcPct val="200000"/>
              </a:lnSpc>
            </a:pPr>
            <a:r>
              <a:rPr lang="en-IE" sz="2400" b="1" dirty="0">
                <a:solidFill>
                  <a:schemeClr val="tx1"/>
                </a:solidFill>
              </a:rPr>
              <a:t>Incubator Companies</a:t>
            </a:r>
          </a:p>
          <a:p>
            <a:endParaRPr lang="en-IE" sz="2400" b="1" dirty="0"/>
          </a:p>
          <a:p>
            <a:endParaRPr lang="en-IE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2875"/>
            <a:ext cx="2905125" cy="2905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898330"/>
            <a:ext cx="2971800" cy="295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" y="1190625"/>
            <a:ext cx="585787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Donut</a:t>
            </a:r>
            <a:endParaRPr lang="en-IE" sz="3600" b="1" dirty="0"/>
          </a:p>
          <a:p>
            <a:r>
              <a:rPr lang="en-US" sz="2000" b="1" dirty="0"/>
              <a:t>Quick Search Box</a:t>
            </a:r>
            <a:endParaRPr lang="en-IE" sz="2000" dirty="0"/>
          </a:p>
          <a:p>
            <a:endParaRPr lang="en-US" sz="2000" dirty="0"/>
          </a:p>
          <a:p>
            <a:r>
              <a:rPr lang="en-US" sz="2000" dirty="0"/>
              <a:t>Without opening browser, search within phone and internet.</a:t>
            </a:r>
            <a:endParaRPr lang="en-IE" sz="2000" dirty="0"/>
          </a:p>
          <a:p>
            <a:endParaRPr lang="en-US" sz="2000" dirty="0"/>
          </a:p>
          <a:p>
            <a:r>
              <a:rPr lang="en-US" sz="2000" dirty="0"/>
              <a:t>As powerful as you can imagine, searching your phones contact, maybe a suggestion of pizza takeaways near you, current weather, etc.</a:t>
            </a:r>
            <a:endParaRPr lang="en-IE" sz="2000" dirty="0"/>
          </a:p>
          <a:p>
            <a:endParaRPr lang="en-US" sz="2000" dirty="0"/>
          </a:p>
          <a:p>
            <a:r>
              <a:rPr lang="en-US" sz="2000" dirty="0"/>
              <a:t>Big thing at that time.</a:t>
            </a:r>
            <a:endParaRPr lang="en-IE" sz="2000" dirty="0"/>
          </a:p>
          <a:p>
            <a:endParaRPr lang="en-US" sz="2000" b="1" dirty="0"/>
          </a:p>
          <a:p>
            <a:endParaRPr lang="en-IE" sz="2000" dirty="0"/>
          </a:p>
        </p:txBody>
      </p:sp>
      <p:pic>
        <p:nvPicPr>
          <p:cNvPr id="2050" name="Picture 2" descr="http://vignette2.wikia.nocookie.net/logopedia/images/c/c5/Android-1_6-donut.jpg/revision/latest?cb=201305202004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-215537"/>
            <a:ext cx="7038975" cy="46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14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" y="1190625"/>
            <a:ext cx="58578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Eclair, Froyo and Gingerbread</a:t>
            </a:r>
            <a:endParaRPr lang="en-IE" b="1" dirty="0"/>
          </a:p>
          <a:p>
            <a:endParaRPr lang="en-US" b="1" dirty="0"/>
          </a:p>
          <a:p>
            <a:r>
              <a:rPr lang="en-US" b="1" dirty="0"/>
              <a:t>Google Map Navigation</a:t>
            </a:r>
            <a:endParaRPr lang="en-IE" dirty="0"/>
          </a:p>
          <a:p>
            <a:r>
              <a:rPr lang="en-US" dirty="0"/>
              <a:t>Act like In-car features, like GPS, 3D-view, voice guidance, traffic information all for free.</a:t>
            </a:r>
            <a:endParaRPr lang="en-IE" dirty="0"/>
          </a:p>
          <a:p>
            <a:endParaRPr lang="en-US" b="1" dirty="0"/>
          </a:p>
          <a:p>
            <a:r>
              <a:rPr lang="en-US" b="1" dirty="0"/>
              <a:t>Home screen customization</a:t>
            </a:r>
            <a:endParaRPr lang="en-IE" dirty="0"/>
          </a:p>
          <a:p>
            <a:r>
              <a:rPr lang="en-US" dirty="0"/>
              <a:t>Wallpaper, ringtones, etc. Also arrangement of apps and widgets, DIY the way you wanted.</a:t>
            </a:r>
            <a:endParaRPr lang="en-IE" dirty="0"/>
          </a:p>
          <a:p>
            <a:endParaRPr lang="en-US" b="1" dirty="0"/>
          </a:p>
          <a:p>
            <a:r>
              <a:rPr lang="en-US" b="1" dirty="0"/>
              <a:t>Speech to text</a:t>
            </a:r>
            <a:endParaRPr lang="en-IE" dirty="0"/>
          </a:p>
          <a:p>
            <a:r>
              <a:rPr lang="en-US" dirty="0"/>
              <a:t>Spoken words appear right on screen, it replaced the comma key button on the soft keyboard with microphone button</a:t>
            </a:r>
            <a:endParaRPr lang="en-IE" dirty="0"/>
          </a:p>
        </p:txBody>
      </p:sp>
      <p:pic>
        <p:nvPicPr>
          <p:cNvPr id="4098" name="Picture 2" descr="http://2.bp.blogspot.com/-XmZG7XWH0yU/UJ9udUYqV3I/AAAAAAAAACI/9bW8_kU9stI/s1600/Android-Ecla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10" y="2733675"/>
            <a:ext cx="5887840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3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" y="1190625"/>
            <a:ext cx="58578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Honeycomb</a:t>
            </a:r>
            <a:endParaRPr lang="en-IE" sz="3600" b="1" dirty="0"/>
          </a:p>
          <a:p>
            <a:endParaRPr lang="en-US" b="1" dirty="0"/>
          </a:p>
          <a:p>
            <a:r>
              <a:rPr lang="en-US" b="1" dirty="0"/>
              <a:t>Tablet friendly design</a:t>
            </a:r>
            <a:endParaRPr lang="en-IE" dirty="0"/>
          </a:p>
          <a:p>
            <a:r>
              <a:rPr lang="en-US" dirty="0"/>
              <a:t>Larger layout pattern, enhanced experience of reading books, watching videos, exploring maps, etc.</a:t>
            </a:r>
            <a:endParaRPr lang="en-IE" dirty="0"/>
          </a:p>
          <a:p>
            <a:endParaRPr lang="en-US" b="1" dirty="0"/>
          </a:p>
          <a:p>
            <a:r>
              <a:rPr lang="en-US" b="1" dirty="0"/>
              <a:t>System bar</a:t>
            </a:r>
            <a:endParaRPr lang="en-IE" dirty="0"/>
          </a:p>
          <a:p>
            <a:r>
              <a:rPr lang="en-US" dirty="0"/>
              <a:t>New system bar replaced old physical home, back and menu button, it enabled on screen navigation controls on the Android device.</a:t>
            </a:r>
            <a:endParaRPr lang="en-IE" dirty="0"/>
          </a:p>
          <a:p>
            <a:endParaRPr lang="en-US" b="1" dirty="0"/>
          </a:p>
          <a:p>
            <a:r>
              <a:rPr lang="en-US" b="1" dirty="0"/>
              <a:t>Quick Settings</a:t>
            </a:r>
            <a:endParaRPr lang="en-IE" dirty="0"/>
          </a:p>
          <a:p>
            <a:r>
              <a:rPr lang="en-US" dirty="0"/>
              <a:t>Access essential information more easily, time, date, battery life and connection status all in one place.</a:t>
            </a:r>
            <a:endParaRPr lang="en-IE" dirty="0"/>
          </a:p>
        </p:txBody>
      </p:sp>
      <p:pic>
        <p:nvPicPr>
          <p:cNvPr id="5122" name="Picture 2" descr="http://www.intomobile.com/wp-content/uploads/2010/11/Android-Honeycomb-Yellow-660x75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-54762"/>
            <a:ext cx="6011862" cy="69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90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1241</TotalTime>
  <Words>1187</Words>
  <Application>Microsoft Office PowerPoint</Application>
  <PresentationFormat>Widescreen</PresentationFormat>
  <Paragraphs>195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Times New Roman</vt:lpstr>
      <vt:lpstr>Wingdings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Parts</vt:lpstr>
      <vt:lpstr>Linux Kernel</vt:lpstr>
      <vt:lpstr>Why The Linux Kernel?</vt:lpstr>
      <vt:lpstr>Hardware Abstraction Layer</vt:lpstr>
      <vt:lpstr>Hardware Abstraction Layer</vt:lpstr>
      <vt:lpstr>Libraries</vt:lpstr>
      <vt:lpstr>ART</vt:lpstr>
      <vt:lpstr>ART</vt:lpstr>
      <vt:lpstr>Application frameworks</vt:lpstr>
      <vt:lpstr>Applications</vt:lpstr>
      <vt:lpstr>GUI</vt:lpstr>
      <vt:lpstr>Main Components</vt:lpstr>
      <vt:lpstr>Home Screen</vt:lpstr>
      <vt:lpstr>Lock Screen</vt:lpstr>
      <vt:lpstr>Drop Down Menu</vt:lpstr>
      <vt:lpstr>App Drawer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Jones</dc:creator>
  <cp:lastModifiedBy>Peter Hand</cp:lastModifiedBy>
  <cp:revision>40</cp:revision>
  <dcterms:created xsi:type="dcterms:W3CDTF">2017-03-16T21:56:53Z</dcterms:created>
  <dcterms:modified xsi:type="dcterms:W3CDTF">2017-04-05T19:09:47Z</dcterms:modified>
</cp:coreProperties>
</file>