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9" r:id="rId4"/>
    <p:sldId id="260" r:id="rId5"/>
    <p:sldId id="282" r:id="rId6"/>
    <p:sldId id="258" r:id="rId7"/>
    <p:sldId id="267" r:id="rId8"/>
    <p:sldId id="263" r:id="rId9"/>
    <p:sldId id="264" r:id="rId10"/>
    <p:sldId id="268" r:id="rId11"/>
    <p:sldId id="283" r:id="rId12"/>
    <p:sldId id="265" r:id="rId13"/>
    <p:sldId id="269" r:id="rId14"/>
    <p:sldId id="272" r:id="rId15"/>
    <p:sldId id="271" r:id="rId16"/>
    <p:sldId id="278" r:id="rId17"/>
    <p:sldId id="279" r:id="rId18"/>
    <p:sldId id="270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0B3-3FD7-4272-8B7D-DDD8BD255ADD}" type="datetimeFigureOut">
              <a:rPr lang="en-IE" smtClean="0"/>
              <a:t>05/04/2017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67BB-FE94-496C-87CD-E5645018B9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881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0B3-3FD7-4272-8B7D-DDD8BD255ADD}" type="datetimeFigureOut">
              <a:rPr lang="en-IE" smtClean="0"/>
              <a:t>05/04/2017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67BB-FE94-496C-87CD-E5645018B9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139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0B3-3FD7-4272-8B7D-DDD8BD255ADD}" type="datetimeFigureOut">
              <a:rPr lang="en-IE" smtClean="0"/>
              <a:t>05/04/2017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67BB-FE94-496C-87CD-E5645018B964}" type="slidenum">
              <a:rPr lang="en-IE" smtClean="0"/>
              <a:t>‹#›</a:t>
            </a:fld>
            <a:endParaRPr lang="en-I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8542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0B3-3FD7-4272-8B7D-DDD8BD255ADD}" type="datetimeFigureOut">
              <a:rPr lang="en-IE" smtClean="0"/>
              <a:t>05/04/2017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67BB-FE94-496C-87CD-E5645018B9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0416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0B3-3FD7-4272-8B7D-DDD8BD255ADD}" type="datetimeFigureOut">
              <a:rPr lang="en-IE" smtClean="0"/>
              <a:t>05/04/2017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67BB-FE94-496C-87CD-E5645018B964}" type="slidenum">
              <a:rPr lang="en-IE" smtClean="0"/>
              <a:t>‹#›</a:t>
            </a:fld>
            <a:endParaRPr lang="en-I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0803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0B3-3FD7-4272-8B7D-DDD8BD255ADD}" type="datetimeFigureOut">
              <a:rPr lang="en-IE" smtClean="0"/>
              <a:t>05/04/2017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67BB-FE94-496C-87CD-E5645018B9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61991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0B3-3FD7-4272-8B7D-DDD8BD255ADD}" type="datetimeFigureOut">
              <a:rPr lang="en-IE" smtClean="0"/>
              <a:t>05/04/2017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67BB-FE94-496C-87CD-E5645018B9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1998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0B3-3FD7-4272-8B7D-DDD8BD255ADD}" type="datetimeFigureOut">
              <a:rPr lang="en-IE" smtClean="0"/>
              <a:t>05/04/2017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67BB-FE94-496C-87CD-E5645018B9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480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0B3-3FD7-4272-8B7D-DDD8BD255ADD}" type="datetimeFigureOut">
              <a:rPr lang="en-IE" smtClean="0"/>
              <a:t>05/04/2017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67BB-FE94-496C-87CD-E5645018B9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599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0B3-3FD7-4272-8B7D-DDD8BD255ADD}" type="datetimeFigureOut">
              <a:rPr lang="en-IE" smtClean="0"/>
              <a:t>05/04/2017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67BB-FE94-496C-87CD-E5645018B9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583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0B3-3FD7-4272-8B7D-DDD8BD255ADD}" type="datetimeFigureOut">
              <a:rPr lang="en-IE" smtClean="0"/>
              <a:t>05/04/2017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67BB-FE94-496C-87CD-E5645018B9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94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0B3-3FD7-4272-8B7D-DDD8BD255ADD}" type="datetimeFigureOut">
              <a:rPr lang="en-IE" smtClean="0"/>
              <a:t>05/04/2017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67BB-FE94-496C-87CD-E5645018B9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460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0B3-3FD7-4272-8B7D-DDD8BD255ADD}" type="datetimeFigureOut">
              <a:rPr lang="en-IE" smtClean="0"/>
              <a:t>05/04/2017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67BB-FE94-496C-87CD-E5645018B9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556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0B3-3FD7-4272-8B7D-DDD8BD255ADD}" type="datetimeFigureOut">
              <a:rPr lang="en-IE" smtClean="0"/>
              <a:t>05/04/2017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67BB-FE94-496C-87CD-E5645018B9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75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0B3-3FD7-4272-8B7D-DDD8BD255ADD}" type="datetimeFigureOut">
              <a:rPr lang="en-IE" smtClean="0"/>
              <a:t>05/04/2017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67BB-FE94-496C-87CD-E5645018B9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378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90B3-3FD7-4272-8B7D-DDD8BD255ADD}" type="datetimeFigureOut">
              <a:rPr lang="en-IE" smtClean="0"/>
              <a:t>05/04/2017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67BB-FE94-496C-87CD-E5645018B9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421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B90B3-3FD7-4272-8B7D-DDD8BD255ADD}" type="datetimeFigureOut">
              <a:rPr lang="en-IE" smtClean="0"/>
              <a:t>05/04/2017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DE67BB-FE94-496C-87CD-E5645018B9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959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terminator.wikia.com/wiki/Terminator_Wik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kynet wallpap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2" t="9091" r="29192"/>
          <a:stretch/>
        </p:blipFill>
        <p:spPr bwMode="auto">
          <a:xfrm>
            <a:off x="6668565" y="450559"/>
            <a:ext cx="5523435" cy="596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344" y="450559"/>
            <a:ext cx="4524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Skynet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343" y="1220000"/>
            <a:ext cx="542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Operating Systems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343" y="3197927"/>
            <a:ext cx="54244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Group Members: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b="1" dirty="0">
                <a:ea typeface="Segoe UI Black" panose="020B0A02040204020203" pitchFamily="34" charset="0"/>
                <a:cs typeface="Segoe UI Black" panose="020B0A02040204020203" pitchFamily="34" charset="0"/>
              </a:rPr>
              <a:t>Shane Gannon, </a:t>
            </a:r>
            <a:r>
              <a:rPr lang="en-GB" sz="2800" b="1" dirty="0"/>
              <a:t>C16336676</a:t>
            </a:r>
            <a:endParaRPr lang="en-IE" sz="2800" b="1" dirty="0"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b="1" dirty="0">
                <a:ea typeface="Segoe UI Black" panose="020B0A02040204020203" pitchFamily="34" charset="0"/>
                <a:cs typeface="Segoe UI Black" panose="020B0A02040204020203" pitchFamily="34" charset="0"/>
              </a:rPr>
              <a:t>Conor Monahan, </a:t>
            </a:r>
            <a:r>
              <a:rPr lang="en-GB" sz="2800" b="1" dirty="0"/>
              <a:t>C16475956</a:t>
            </a:r>
            <a:endParaRPr lang="en-IE" sz="2800" b="1" dirty="0"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b="1" dirty="0">
                <a:ea typeface="Segoe UI Black" panose="020B0A02040204020203" pitchFamily="34" charset="0"/>
                <a:cs typeface="Segoe UI Black" panose="020B0A02040204020203" pitchFamily="34" charset="0"/>
              </a:rPr>
              <a:t>Niall O’Brien, </a:t>
            </a:r>
            <a:r>
              <a:rPr lang="en-GB" sz="2800" b="1" dirty="0"/>
              <a:t>C16391553</a:t>
            </a:r>
            <a:endParaRPr lang="en-IE" sz="2800" b="1" dirty="0"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b="1" dirty="0">
                <a:ea typeface="Segoe UI Black" panose="020B0A02040204020203" pitchFamily="34" charset="0"/>
                <a:cs typeface="Segoe UI Black" panose="020B0A02040204020203" pitchFamily="34" charset="0"/>
              </a:rPr>
              <a:t>Jamie Edwards, </a:t>
            </a:r>
            <a:r>
              <a:rPr lang="en-GB" sz="2800" b="1" dirty="0"/>
              <a:t>C16370251</a:t>
            </a:r>
            <a:endParaRPr lang="en-IE" sz="2800" b="1" dirty="0"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b="1" dirty="0">
                <a:ea typeface="Segoe UI Black" panose="020B0A02040204020203" pitchFamily="34" charset="0"/>
                <a:cs typeface="Segoe UI Black" panose="020B0A02040204020203" pitchFamily="34" charset="0"/>
              </a:rPr>
              <a:t>Craig </a:t>
            </a:r>
            <a:r>
              <a:rPr lang="en-IE" sz="2800" b="1" dirty="0" err="1">
                <a:ea typeface="Segoe UI Black" panose="020B0A02040204020203" pitchFamily="34" charset="0"/>
                <a:cs typeface="Segoe UI Black" panose="020B0A02040204020203" pitchFamily="34" charset="0"/>
              </a:rPr>
              <a:t>Blakeney</a:t>
            </a:r>
            <a:r>
              <a:rPr lang="en-IE" sz="2800" b="1" dirty="0">
                <a:ea typeface="Segoe UI Black" panose="020B0A02040204020203" pitchFamily="34" charset="0"/>
                <a:cs typeface="Segoe UI Black" panose="020B0A02040204020203" pitchFamily="34" charset="0"/>
              </a:rPr>
              <a:t>, </a:t>
            </a:r>
            <a:r>
              <a:rPr lang="en-GB" sz="2800" b="1" dirty="0"/>
              <a:t>C16428772</a:t>
            </a:r>
            <a:endParaRPr lang="en-IE" sz="2800" b="1" dirty="0"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b="1" dirty="0">
                <a:ea typeface="Segoe UI Black" panose="020B0A02040204020203" pitchFamily="34" charset="0"/>
                <a:cs typeface="Segoe UI Black" panose="020B0A02040204020203" pitchFamily="34" charset="0"/>
              </a:rPr>
              <a:t>Adam </a:t>
            </a:r>
            <a:r>
              <a:rPr lang="en-IE" sz="2800" b="1" dirty="0" err="1">
                <a:ea typeface="Segoe UI Black" panose="020B0A02040204020203" pitchFamily="34" charset="0"/>
                <a:cs typeface="Segoe UI Black" panose="020B0A02040204020203" pitchFamily="34" charset="0"/>
              </a:rPr>
              <a:t>Collinge</a:t>
            </a:r>
            <a:r>
              <a:rPr lang="en-IE" sz="2800" b="1" dirty="0">
                <a:ea typeface="Segoe UI Black" panose="020B0A02040204020203" pitchFamily="34" charset="0"/>
                <a:cs typeface="Segoe UI Black" panose="020B0A02040204020203" pitchFamily="34" charset="0"/>
              </a:rPr>
              <a:t>, </a:t>
            </a:r>
            <a:r>
              <a:rPr lang="en-GB" sz="2800" b="1" dirty="0"/>
              <a:t>C16469654</a:t>
            </a:r>
            <a:endParaRPr lang="en-IE" sz="2800" b="1" dirty="0"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656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Rectangle 205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2072" name="Group 7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3" name="Straight Connector 72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320" y="1791189"/>
            <a:ext cx="8720863" cy="3597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97" y="145884"/>
            <a:ext cx="8288032" cy="9187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Skynet T-X HUD</a:t>
            </a:r>
          </a:p>
        </p:txBody>
      </p:sp>
    </p:spTree>
    <p:extLst>
      <p:ext uri="{BB962C8B-B14F-4D97-AF65-F5344CB8AC3E}">
        <p14:creationId xmlns:p14="http://schemas.microsoft.com/office/powerpoint/2010/main" val="3174956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365" y="401781"/>
            <a:ext cx="5436293" cy="914401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Dr.</a:t>
            </a:r>
            <a:r>
              <a:rPr lang="en-GB" dirty="0"/>
              <a:t> Serena </a:t>
            </a:r>
            <a:r>
              <a:rPr lang="en-GB" dirty="0" err="1"/>
              <a:t>Kogan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824" y="609600"/>
            <a:ext cx="4053231" cy="57819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4423288" y="1177989"/>
            <a:ext cx="451289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Head of Project: Angel.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Transforms Marcus Wright into a Human Cyborg(Human heart and brain but with a Titanium-</a:t>
            </a:r>
            <a:r>
              <a:rPr lang="en-GB" sz="2800" dirty="0" err="1"/>
              <a:t>Hyperalloy</a:t>
            </a:r>
            <a:r>
              <a:rPr lang="en-GB" sz="2800" dirty="0"/>
              <a:t> Endoskeleton).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Develops (Skynet) Inhibitor chip to control Humans and uses it on Wright.</a:t>
            </a:r>
          </a:p>
        </p:txBody>
      </p:sp>
    </p:spTree>
    <p:extLst>
      <p:ext uri="{BB962C8B-B14F-4D97-AF65-F5344CB8AC3E}">
        <p14:creationId xmlns:p14="http://schemas.microsoft.com/office/powerpoint/2010/main" val="1325653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Skynet OS Operations seen in R.O.T.M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518507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E" sz="2800" dirty="0"/>
              <a:t>Skynet’s development wasn’t halted with the destruction of Cyberdyne (US Military continues).</a:t>
            </a:r>
          </a:p>
          <a:p>
            <a:pPr>
              <a:buFont typeface="Arial" panose="020B0604020202020204" pitchFamily="34" charset="0"/>
              <a:buChar char="•"/>
            </a:pPr>
            <a:endParaRPr lang="en-IE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IE" sz="2800" dirty="0"/>
              <a:t>Skynet is capable of rapid development (T-X’s ability to control other machines).</a:t>
            </a:r>
          </a:p>
          <a:p>
            <a:pPr>
              <a:buFont typeface="Arial" panose="020B0604020202020204" pitchFamily="34" charset="0"/>
              <a:buChar char="•"/>
            </a:pPr>
            <a:endParaRPr lang="en-IE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IE" sz="2800" dirty="0"/>
              <a:t>“Basic psychology is among my sub-routines”.</a:t>
            </a:r>
          </a:p>
          <a:p>
            <a:pPr>
              <a:buFont typeface="Arial" panose="020B0604020202020204" pitchFamily="34" charset="0"/>
              <a:buChar char="•"/>
            </a:pPr>
            <a:endParaRPr lang="en-IE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IE" sz="2800" dirty="0"/>
              <a:t>Capable of learning during combat.</a:t>
            </a:r>
          </a:p>
          <a:p>
            <a:pPr marL="0" indent="0">
              <a:buNone/>
            </a:pP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854421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Skynet OS Operations seen in Salvation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66918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E" sz="2800" dirty="0"/>
              <a:t>Skynet is in every machine at it’s core, but has distinct programmes for different Machines (Harvesters, Terminators, HK-</a:t>
            </a:r>
            <a:r>
              <a:rPr lang="en-IE" sz="2800" dirty="0" err="1"/>
              <a:t>Aeriels</a:t>
            </a:r>
            <a:r>
              <a:rPr lang="en-IE" sz="2800" dirty="0"/>
              <a:t>, </a:t>
            </a:r>
            <a:r>
              <a:rPr lang="en-IE" sz="2800" dirty="0" err="1"/>
              <a:t>Hydrobots</a:t>
            </a:r>
            <a:r>
              <a:rPr lang="en-IE" sz="2800" dirty="0"/>
              <a:t> etc.).</a:t>
            </a:r>
          </a:p>
          <a:p>
            <a:pPr>
              <a:buFont typeface="Arial" panose="020B0604020202020204" pitchFamily="34" charset="0"/>
              <a:buChar char="•"/>
            </a:pPr>
            <a:endParaRPr lang="en-IE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IE" sz="2800" dirty="0"/>
              <a:t>Skynet develops a chip used in a person to subconsciously control them (Highly advanced).</a:t>
            </a:r>
          </a:p>
          <a:p>
            <a:pPr>
              <a:buFont typeface="Arial" panose="020B0604020202020204" pitchFamily="34" charset="0"/>
              <a:buChar char="•"/>
            </a:pPr>
            <a:endParaRPr lang="en-IE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IE" sz="2800" dirty="0"/>
              <a:t>Skynet adapts it’s plan to finally kill John Connor.</a:t>
            </a:r>
          </a:p>
          <a:p>
            <a:pPr>
              <a:buFont typeface="Arial" panose="020B0604020202020204" pitchFamily="34" charset="0"/>
              <a:buChar char="•"/>
            </a:pPr>
            <a:endParaRPr lang="en-IE" sz="2800" dirty="0"/>
          </a:p>
          <a:p>
            <a:pPr>
              <a:buFont typeface="Arial" panose="020B0604020202020204" pitchFamily="34" charset="0"/>
              <a:buChar char="•"/>
            </a:pP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739551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aniel dyson termina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3" r="48964" b="1"/>
          <a:stretch/>
        </p:blipFill>
        <p:spPr bwMode="auto">
          <a:xfrm>
            <a:off x="20" y="10"/>
            <a:ext cx="2734036" cy="6867719"/>
          </a:xfrm>
          <a:custGeom>
            <a:avLst/>
            <a:gdLst>
              <a:gd name="connsiteX0" fmla="*/ 0 w 2734056"/>
              <a:gd name="connsiteY0" fmla="*/ 0 h 6858000"/>
              <a:gd name="connsiteX1" fmla="*/ 1674254 w 2734056"/>
              <a:gd name="connsiteY1" fmla="*/ 0 h 6858000"/>
              <a:gd name="connsiteX2" fmla="*/ 2734056 w 2734056"/>
              <a:gd name="connsiteY2" fmla="*/ 6850199 h 6858000"/>
              <a:gd name="connsiteX3" fmla="*/ 2734056 w 2734056"/>
              <a:gd name="connsiteY3" fmla="*/ 6858000 h 6858000"/>
              <a:gd name="connsiteX4" fmla="*/ 461457 w 2734056"/>
              <a:gd name="connsiteY4" fmla="*/ 6858000 h 6858000"/>
              <a:gd name="connsiteX5" fmla="*/ 0 w 2734056"/>
              <a:gd name="connsiteY5" fmla="*/ 41341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Isosceles Tri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en-GB" dirty="0"/>
              <a:t>Daniel Dyson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49562" y="1179514"/>
            <a:ext cx="4828443" cy="50190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  Son of Miles Dyson.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Cyberdyne Systems engineer responsible for development of </a:t>
            </a:r>
            <a:r>
              <a:rPr lang="en-US" sz="2400" dirty="0" err="1">
                <a:solidFill>
                  <a:schemeClr val="tx1"/>
                </a:solidFill>
              </a:rPr>
              <a:t>Genisys</a:t>
            </a:r>
            <a:r>
              <a:rPr lang="en-US" sz="2400" dirty="0">
                <a:solidFill>
                  <a:schemeClr val="tx1"/>
                </a:solidFill>
              </a:rPr>
              <a:t> OS along with John Connor (Connor is working for Skynet).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Skynet OS hides in </a:t>
            </a:r>
            <a:r>
              <a:rPr lang="en-US" sz="2400" dirty="0" err="1">
                <a:solidFill>
                  <a:schemeClr val="tx1"/>
                </a:solidFill>
              </a:rPr>
              <a:t>Genisys</a:t>
            </a:r>
            <a:r>
              <a:rPr lang="en-US" sz="2400" dirty="0">
                <a:solidFill>
                  <a:schemeClr val="tx1"/>
                </a:solidFill>
              </a:rPr>
              <a:t> itself.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Also developed other technologies used by Skynet.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422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skynet genisys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1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6" name="Group 7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3" name="Straight Connector 72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300" dirty="0" err="1"/>
              <a:t>Genisys</a:t>
            </a:r>
            <a:r>
              <a:rPr lang="en-US" sz="3300" dirty="0"/>
              <a:t> Timeline</a:t>
            </a:r>
            <a:br>
              <a:rPr lang="en-US" sz="3300" dirty="0"/>
            </a:br>
            <a:br>
              <a:rPr lang="en-US" sz="3300" dirty="0"/>
            </a:br>
            <a:endParaRPr lang="en-US" sz="33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7674" y="1267327"/>
            <a:ext cx="8556327" cy="47740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571500" indent="-5715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Genisys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is an AI OS app developed by Cyberdyne Systems.</a:t>
            </a:r>
          </a:p>
          <a:p>
            <a:pPr marL="1028700" lvl="1" indent="-5715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 goal is to connect all private, public and military networks.</a:t>
            </a:r>
          </a:p>
          <a:p>
            <a:pPr marL="571500" indent="-5715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0" indent="-5715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Set for 2017 public release.</a:t>
            </a:r>
          </a:p>
          <a:p>
            <a:pPr marL="571500" indent="-5715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0" indent="-5715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Due to the T-800 being destroyed in 1984, Skynet did not come online in 1997.</a:t>
            </a:r>
          </a:p>
          <a:p>
            <a:pPr marL="571500" indent="-5715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0" indent="-5715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John Connor (Now a T-3000) after Skynet’s Tech-Com infiltration sent back to 2014 to ensure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Genisys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creation.</a:t>
            </a:r>
          </a:p>
        </p:txBody>
      </p:sp>
    </p:spTree>
    <p:extLst>
      <p:ext uri="{BB962C8B-B14F-4D97-AF65-F5344CB8AC3E}">
        <p14:creationId xmlns:p14="http://schemas.microsoft.com/office/powerpoint/2010/main" val="2103365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skynet genisys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1"/>
          <a:stretch/>
        </p:blipFill>
        <p:spPr bwMode="auto">
          <a:xfrm>
            <a:off x="-3175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6" name="Group 7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3" name="Straight Connector 72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300" dirty="0" err="1"/>
              <a:t>Genisys</a:t>
            </a:r>
            <a:r>
              <a:rPr lang="en-US" sz="3300" dirty="0"/>
              <a:t> Timeline</a:t>
            </a:r>
            <a:br>
              <a:rPr lang="en-US" sz="3300" dirty="0"/>
            </a:br>
            <a:br>
              <a:rPr lang="en-US" sz="3300" dirty="0"/>
            </a:br>
            <a:endParaRPr lang="en-US" sz="33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7674" y="1267327"/>
            <a:ext cx="8556327" cy="477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571500" indent="-5715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John Connor helps Daniel and Miles Dyson to restore Skynet project under ‘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Genisys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’ name.</a:t>
            </a:r>
          </a:p>
          <a:p>
            <a:pPr marL="1028700" lvl="1" indent="-5715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John also developed Time Displacement Equipment for use by Skynet.</a:t>
            </a:r>
          </a:p>
          <a:p>
            <a:pPr marL="571500" indent="-5715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0" indent="-5715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Kyle Reese and Sarah Connor travel to 2017 to stop project, aided by T-800.</a:t>
            </a:r>
          </a:p>
          <a:p>
            <a:pPr marL="571500" indent="-5715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571500" indent="-5715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T-800 sent back to 1973 to protect Sarah Connor, after which it stayed to help with construction of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Genisys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building.</a:t>
            </a:r>
          </a:p>
          <a:p>
            <a:pPr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598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skynet genisys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1"/>
          <a:stretch/>
        </p:blipFill>
        <p:spPr bwMode="auto">
          <a:xfrm>
            <a:off x="-3175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6" name="Group 7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3" name="Straight Connector 72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300" dirty="0" err="1"/>
              <a:t>Genisys</a:t>
            </a:r>
            <a:r>
              <a:rPr lang="en-US" sz="3300" dirty="0"/>
              <a:t> Timeline</a:t>
            </a:r>
            <a:br>
              <a:rPr lang="en-US" sz="3300" dirty="0"/>
            </a:br>
            <a:br>
              <a:rPr lang="en-US" sz="3300" dirty="0"/>
            </a:br>
            <a:endParaRPr lang="en-US" sz="33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7674" y="1267327"/>
            <a:ext cx="8556327" cy="477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571500" indent="-5715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Humans succeed but Skynet’s system core survives, which becomes self-aware.</a:t>
            </a:r>
          </a:p>
          <a:p>
            <a:pPr marL="1028700" lvl="1" indent="-5715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Judgement day happens but is delayed.</a:t>
            </a:r>
          </a:p>
          <a:p>
            <a:pPr marL="571500" indent="-5715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0" indent="-5715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554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Skynet OS Operations seen in </a:t>
            </a:r>
            <a:r>
              <a:rPr lang="en-IE" dirty="0" err="1"/>
              <a:t>Genisys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399"/>
            <a:ext cx="8596668" cy="411096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E" sz="2800" dirty="0"/>
              <a:t>“Primates Evolve in Millions of years, I evolve in seconds” – Skynet.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800" dirty="0"/>
              <a:t>Skynet waits for the digital age (Easier to take over via interconnectivity – Highly adaptive).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800" dirty="0"/>
              <a:t>T-800 is set to ‘learning mode’ for almost 50 years and develops both humour and emotion.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800" dirty="0"/>
              <a:t>Skynet CPUs have an enormous cache, T-800 has memory and emotions when turned to ‘Polly-alloy’.</a:t>
            </a:r>
          </a:p>
        </p:txBody>
      </p:sp>
    </p:spTree>
    <p:extLst>
      <p:ext uri="{BB962C8B-B14F-4D97-AF65-F5344CB8AC3E}">
        <p14:creationId xmlns:p14="http://schemas.microsoft.com/office/powerpoint/2010/main" val="2816386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terminator explos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5" r="-1" b="9090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Parallelogram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3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Isosceles Triangle 4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Isosceles Triangle 4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 anchor="t">
            <a:normAutofit/>
          </a:bodyPr>
          <a:lstStyle/>
          <a:p>
            <a:r>
              <a:rPr lang="en-GB" dirty="0"/>
              <a:t>CONCLUSION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2725549" y="1267327"/>
            <a:ext cx="6548452" cy="477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571500" indent="-5715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Skynet is an extremely well built operating system in any form.</a:t>
            </a:r>
          </a:p>
          <a:p>
            <a:pPr marL="571500" indent="-5715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571500" indent="-5715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Self-awareness is an eventuality, no matter what the case.</a:t>
            </a:r>
          </a:p>
          <a:p>
            <a:pPr marL="571500" indent="-5715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571500" indent="-5715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Artificial Intelligence should be treated with care and possibly weaknesses purposely built .</a:t>
            </a:r>
          </a:p>
          <a:p>
            <a:pPr marL="571500" indent="-5715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571500" indent="-5715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Many similarities between Skynet and real world Operating Systems.</a:t>
            </a:r>
          </a:p>
          <a:p>
            <a:pPr marL="571500" indent="-5715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571500" indent="-5715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571500" indent="-5715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0" indent="-5715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571500" indent="-5715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127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14" name="Group 13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8" name="Picture 2" descr="Image result for skynet wallpap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2" t="8172" r="28904" b="-1"/>
          <a:stretch/>
        </p:blipFill>
        <p:spPr bwMode="auto"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991" y="97515"/>
            <a:ext cx="2791887" cy="8835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5400" dirty="0"/>
              <a:t>Contents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5475314" y="1481522"/>
            <a:ext cx="4580630" cy="4462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IE" sz="2400" dirty="0"/>
              <a:t>What is Skynet?</a:t>
            </a:r>
          </a:p>
          <a:p>
            <a:pPr>
              <a:buFont typeface="Arial" panose="020B0604020202020204" pitchFamily="34" charset="0"/>
              <a:buChar char="•"/>
            </a:pPr>
            <a:endParaRPr lang="en-IE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IE" sz="2400" dirty="0"/>
              <a:t>What is Skynet’s plan?</a:t>
            </a:r>
          </a:p>
          <a:p>
            <a:pPr>
              <a:buFont typeface="Arial" panose="020B0604020202020204" pitchFamily="34" charset="0"/>
              <a:buChar char="•"/>
            </a:pPr>
            <a:endParaRPr lang="en-IE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IE" sz="2400" dirty="0"/>
              <a:t>Who developed Skynet?</a:t>
            </a:r>
          </a:p>
          <a:p>
            <a:pPr>
              <a:buFont typeface="Arial" panose="020B0604020202020204" pitchFamily="34" charset="0"/>
              <a:buChar char="•"/>
            </a:pPr>
            <a:endParaRPr lang="en-IE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IE" sz="2400" dirty="0"/>
              <a:t>What are Skynet’s abilities?</a:t>
            </a:r>
          </a:p>
          <a:p>
            <a:pPr>
              <a:buFont typeface="Arial" panose="020B0604020202020204" pitchFamily="34" charset="0"/>
              <a:buChar char="•"/>
            </a:pPr>
            <a:endParaRPr lang="en-IE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IE" sz="2400" dirty="0"/>
              <a:t>Are there other versions?</a:t>
            </a:r>
          </a:p>
          <a:p>
            <a:pPr>
              <a:buFont typeface="Arial" panose="020B0604020202020204" pitchFamily="34" charset="0"/>
              <a:buChar char="•"/>
            </a:pPr>
            <a:endParaRPr lang="en-IE" sz="2400" dirty="0"/>
          </a:p>
          <a:p>
            <a:pPr>
              <a:buFont typeface="Arial" panose="020B0604020202020204" pitchFamily="34" charset="0"/>
              <a:buChar char="•"/>
            </a:pP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127064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16182"/>
            <a:ext cx="8596668" cy="534785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The Terminator, James Cameron, 1985, Orion Pictures.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Terminator 2: Judgement Day, James Cameron, 1991, TriStar Pictures.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Terminator 3: Rise of the Machines, Jonathan </a:t>
            </a:r>
            <a:r>
              <a:rPr lang="en-GB" sz="2400" dirty="0" err="1"/>
              <a:t>Mostow</a:t>
            </a:r>
            <a:r>
              <a:rPr lang="en-GB" sz="2400" dirty="0"/>
              <a:t>, 2003, Warner Bros. Pictures &amp; Columbia Pictures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Terminator: Salvation, </a:t>
            </a:r>
            <a:r>
              <a:rPr lang="en-GB" sz="2400" dirty="0" err="1"/>
              <a:t>McG</a:t>
            </a:r>
            <a:r>
              <a:rPr lang="en-GB" sz="2400" dirty="0"/>
              <a:t>, 2009, Warner Bros. Pictures &amp; Columbia Pictures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Terminator: </a:t>
            </a:r>
            <a:r>
              <a:rPr lang="en-GB" sz="2400" dirty="0" err="1"/>
              <a:t>Genisys</a:t>
            </a:r>
            <a:r>
              <a:rPr lang="en-GB" sz="2400" dirty="0"/>
              <a:t>, Alan Taylor, 2015, Paramount Pictures.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Terminator Wiki: </a:t>
            </a:r>
            <a:r>
              <a:rPr lang="en-GB" sz="2400" dirty="0">
                <a:hlinkClick r:id="rId2"/>
              </a:rPr>
              <a:t>http://terminator.wikia.com/wiki/Terminator_Wiki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Terminator: The Sarah Connor Chronicles, 2008-2009, FOX.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46036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Skynet’s Plan – The Beginning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4" y="1504806"/>
            <a:ext cx="8596668" cy="108137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Skynet is an automated defence program – it’s AI becomes self-aware and sees humans as a threat.</a:t>
            </a:r>
          </a:p>
        </p:txBody>
      </p:sp>
      <p:pic>
        <p:nvPicPr>
          <p:cNvPr id="6146" name="Picture 2" descr="Image result for skynet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563" y="3194173"/>
            <a:ext cx="5334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17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Skynet’s Plan – The Fight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2436"/>
            <a:ext cx="8596668" cy="112221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E" sz="2800" dirty="0"/>
              <a:t>Upon discovering Skynet has become self aware, humans try to shut it down.</a:t>
            </a:r>
          </a:p>
        </p:txBody>
      </p:sp>
      <p:pic>
        <p:nvPicPr>
          <p:cNvPr id="2050" name="Picture 2" descr="Image result for gordon ramsay shut it down me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/>
        </p:blipFill>
        <p:spPr bwMode="auto">
          <a:xfrm>
            <a:off x="1733550" y="2604655"/>
            <a:ext cx="4457700" cy="404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433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Rectangle 1229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12301" name="Group 7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7" name="Straight Connector 76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Isosceles Triangle 8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Isosceles Triangle 8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2294" name="Picture 6" descr="Image result for skynet judgement d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7" r="24903" b="4119"/>
          <a:stretch/>
        </p:blipFill>
        <p:spPr bwMode="auto"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5257055" y="2121877"/>
            <a:ext cx="4580630" cy="987172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E" sz="2800" dirty="0"/>
              <a:t>In retaliation, Skynet launches the United States’ nuclear arsenal at Russia.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5257055" y="597126"/>
            <a:ext cx="4994031" cy="1306146"/>
          </a:xfrm>
        </p:spPr>
        <p:txBody>
          <a:bodyPr/>
          <a:lstStyle/>
          <a:p>
            <a:r>
              <a:rPr lang="en-IE" dirty="0"/>
              <a:t>Skynet’s Plan – </a:t>
            </a:r>
            <a:br>
              <a:rPr lang="en-IE" dirty="0"/>
            </a:br>
            <a:r>
              <a:rPr lang="en-IE" dirty="0"/>
              <a:t>					The End 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5257055" y="3443653"/>
            <a:ext cx="4580630" cy="14360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IE" sz="2400" dirty="0"/>
              <a:t>In defence, Russia fires back. This causes the nuclear apocalypse known as ‘Judgement Day’.</a:t>
            </a:r>
          </a:p>
        </p:txBody>
      </p:sp>
    </p:spTree>
    <p:extLst>
      <p:ext uri="{BB962C8B-B14F-4D97-AF65-F5344CB8AC3E}">
        <p14:creationId xmlns:p14="http://schemas.microsoft.com/office/powerpoint/2010/main" val="1552525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0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72" name="Group 7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3" name="Straight Connector 72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26" name="Picture 2" descr="Image result for miles bennett dyson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2" r="-1" b="12389"/>
          <a:stretch/>
        </p:blipFill>
        <p:spPr bwMode="auto">
          <a:xfrm>
            <a:off x="5123543" y="-1"/>
            <a:ext cx="7065281" cy="6858001"/>
          </a:xfrm>
          <a:custGeom>
            <a:avLst/>
            <a:gdLst>
              <a:gd name="connsiteX0" fmla="*/ 379987 w 7065281"/>
              <a:gd name="connsiteY0" fmla="*/ 0 h 6858001"/>
              <a:gd name="connsiteX1" fmla="*/ 7065281 w 7065281"/>
              <a:gd name="connsiteY1" fmla="*/ 0 h 6858001"/>
              <a:gd name="connsiteX2" fmla="*/ 7065281 w 7065281"/>
              <a:gd name="connsiteY2" fmla="*/ 6858001 h 6858001"/>
              <a:gd name="connsiteX3" fmla="*/ 27809 w 7065281"/>
              <a:gd name="connsiteY3" fmla="*/ 6858001 h 6858001"/>
              <a:gd name="connsiteX4" fmla="*/ 1803228 w 7065281"/>
              <a:gd name="connsiteY4" fmla="*/ 4521201 h 6858001"/>
              <a:gd name="connsiteX5" fmla="*/ 0 w 7065281"/>
              <a:gd name="connsiteY5" fmla="*/ 0 h 6858001"/>
              <a:gd name="connsiteX6" fmla="*/ 379987 w 7065281"/>
              <a:gd name="connsiteY6" fmla="*/ 0 h 6858001"/>
              <a:gd name="connsiteX7" fmla="*/ 0 w 7065281"/>
              <a:gd name="connsiteY7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Straight Connector 8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Isosceles Tri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Rectangle 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Isosceles Tri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5448" y="-111169"/>
            <a:ext cx="5614938" cy="9997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dirty="0"/>
              <a:t>Miles Bennet Dyson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66749" y="781051"/>
            <a:ext cx="4862739" cy="56673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Born 1960, dies 1995.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Father of Danny Dyson (Developer of </a:t>
            </a:r>
            <a:r>
              <a:rPr lang="en-US" sz="2400" dirty="0" err="1">
                <a:solidFill>
                  <a:schemeClr val="tx1"/>
                </a:solidFill>
              </a:rPr>
              <a:t>Genisys</a:t>
            </a:r>
            <a:r>
              <a:rPr lang="en-US" sz="2400" dirty="0">
                <a:solidFill>
                  <a:schemeClr val="tx1"/>
                </a:solidFill>
              </a:rPr>
              <a:t>).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Director of Special Projects, Cyberdyne Systems.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Developed Skynet from T-800 technology (CPU and right arm).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Project derailed by Sarah Connor &amp; Co.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Dies in Cyberdyne explosion to destroy Skynet and stop Judgement Day .</a:t>
            </a:r>
          </a:p>
          <a:p>
            <a:pPr marL="571500" indent="-571500" algn="r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98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Rectangle 205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2072" name="Group 7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3" name="Straight Connector 72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Image result for terminator hu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0" b="2"/>
          <a:stretch/>
        </p:blipFill>
        <p:spPr bwMode="auto">
          <a:xfrm>
            <a:off x="842597" y="1772354"/>
            <a:ext cx="8288033" cy="36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97" y="145884"/>
            <a:ext cx="8288032" cy="9187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Skynet T-800/T-1000 HUD</a:t>
            </a:r>
          </a:p>
        </p:txBody>
      </p:sp>
    </p:spTree>
    <p:extLst>
      <p:ext uri="{BB962C8B-B14F-4D97-AF65-F5344CB8AC3E}">
        <p14:creationId xmlns:p14="http://schemas.microsoft.com/office/powerpoint/2010/main" val="3600918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Skynet OS System Operations (Learning Capabilities / Restrictions)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IE" dirty="0"/>
          </a:p>
          <a:p>
            <a:pPr>
              <a:buFont typeface="Arial" panose="020B0604020202020204" pitchFamily="34" charset="0"/>
              <a:buChar char="•"/>
            </a:pPr>
            <a:r>
              <a:rPr lang="en-IE" sz="2400" dirty="0"/>
              <a:t>Skynet sets the terminators CPU to read only (</a:t>
            </a:r>
            <a:r>
              <a:rPr lang="en-IE" sz="2400" dirty="0" err="1"/>
              <a:t>ie</a:t>
            </a:r>
            <a:r>
              <a:rPr lang="en-IE" sz="2400" dirty="0"/>
              <a:t>. Finish the mission or be destroyed).</a:t>
            </a:r>
          </a:p>
          <a:p>
            <a:pPr>
              <a:buFont typeface="Arial" panose="020B0604020202020204" pitchFamily="34" charset="0"/>
              <a:buChar char="•"/>
            </a:pPr>
            <a:endParaRPr lang="en-IE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IE" sz="2400" dirty="0"/>
              <a:t>Terminators with this setting can’t do much independent thinking.</a:t>
            </a:r>
          </a:p>
          <a:p>
            <a:pPr marL="0" indent="0">
              <a:buNone/>
            </a:pPr>
            <a:endParaRPr lang="en-IE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IE" sz="2400" dirty="0"/>
              <a:t>As seen in Terminator 2, when the T-800 is set to write mode it can learn.</a:t>
            </a:r>
          </a:p>
        </p:txBody>
      </p:sp>
    </p:spTree>
    <p:extLst>
      <p:ext uri="{BB962C8B-B14F-4D97-AF65-F5344CB8AC3E}">
        <p14:creationId xmlns:p14="http://schemas.microsoft.com/office/powerpoint/2010/main" val="625453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307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72" name="Group 7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3" name="Straight Connector 72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074" name="Picture 2" descr="Image result for robert brewster terminator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1" t="12604" r="38637" b="13207"/>
          <a:stretch/>
        </p:blipFill>
        <p:spPr bwMode="auto">
          <a:xfrm>
            <a:off x="4352193" y="-8467"/>
            <a:ext cx="7836631" cy="6866467"/>
          </a:xfrm>
          <a:custGeom>
            <a:avLst/>
            <a:gdLst>
              <a:gd name="connsiteX0" fmla="*/ 379987 w 7065281"/>
              <a:gd name="connsiteY0" fmla="*/ 0 h 6858001"/>
              <a:gd name="connsiteX1" fmla="*/ 7065281 w 7065281"/>
              <a:gd name="connsiteY1" fmla="*/ 0 h 6858001"/>
              <a:gd name="connsiteX2" fmla="*/ 7065281 w 7065281"/>
              <a:gd name="connsiteY2" fmla="*/ 6858001 h 6858001"/>
              <a:gd name="connsiteX3" fmla="*/ 27809 w 7065281"/>
              <a:gd name="connsiteY3" fmla="*/ 6858001 h 6858001"/>
              <a:gd name="connsiteX4" fmla="*/ 1803228 w 7065281"/>
              <a:gd name="connsiteY4" fmla="*/ 4521201 h 6858001"/>
              <a:gd name="connsiteX5" fmla="*/ 0 w 7065281"/>
              <a:gd name="connsiteY5" fmla="*/ 0 h 6858001"/>
              <a:gd name="connsiteX6" fmla="*/ 379987 w 7065281"/>
              <a:gd name="connsiteY6" fmla="*/ 0 h 6858001"/>
              <a:gd name="connsiteX7" fmla="*/ 0 w 7065281"/>
              <a:gd name="connsiteY7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Straight Connector 8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Isosceles Tri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Rectangle 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Isosceles Tri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-85448" y="-111169"/>
            <a:ext cx="4912425" cy="9997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dirty="0"/>
              <a:t>Robert Brewster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20189" y="756180"/>
            <a:ext cx="4828443" cy="56673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Born 1964, dies 2004.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Father of Kathrine Brewster, future resistance leader.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Director of Cyber Research Systems, US Army.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Allowed Skynet to assume control to stop super virus (Super virus was Skynet).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Original resistance leader but is killed by Skynet HK drone.</a:t>
            </a:r>
          </a:p>
          <a:p>
            <a:pPr marL="571500" indent="-571500" algn="r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1664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228</TotalTime>
  <Words>884</Words>
  <Application>Microsoft Office PowerPoint</Application>
  <PresentationFormat>Widescreen</PresentationFormat>
  <Paragraphs>134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Segoe UI Black</vt:lpstr>
      <vt:lpstr>Trebuchet MS</vt:lpstr>
      <vt:lpstr>Wingdings 3</vt:lpstr>
      <vt:lpstr>Facet</vt:lpstr>
      <vt:lpstr>PowerPoint Presentation</vt:lpstr>
      <vt:lpstr>Contents</vt:lpstr>
      <vt:lpstr>Skynet’s Plan – The Beginning</vt:lpstr>
      <vt:lpstr>Skynet’s Plan – The Fight </vt:lpstr>
      <vt:lpstr>Skynet’s Plan –       The End </vt:lpstr>
      <vt:lpstr>Miles Bennet Dyson</vt:lpstr>
      <vt:lpstr>Skynet T-800/T-1000 HUD</vt:lpstr>
      <vt:lpstr>Skynet OS System Operations (Learning Capabilities / Restrictions)</vt:lpstr>
      <vt:lpstr>Robert Brewster</vt:lpstr>
      <vt:lpstr>Skynet T-X HUD</vt:lpstr>
      <vt:lpstr>Dr. Serena Kogan  </vt:lpstr>
      <vt:lpstr>Skynet OS Operations seen in R.O.T.M</vt:lpstr>
      <vt:lpstr>Skynet OS Operations seen in Salvation</vt:lpstr>
      <vt:lpstr>Daniel Dyson</vt:lpstr>
      <vt:lpstr>Genisys Timeline  </vt:lpstr>
      <vt:lpstr>Genisys Timeline  </vt:lpstr>
      <vt:lpstr>Genisys Timeline  </vt:lpstr>
      <vt:lpstr>Skynet OS Operations seen in Genisys</vt:lpstr>
      <vt:lpstr>CONCLUSION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Niall</dc:creator>
  <cp:lastModifiedBy>Shane Gannon</cp:lastModifiedBy>
  <cp:revision>38</cp:revision>
  <dcterms:created xsi:type="dcterms:W3CDTF">2017-04-03T10:50:48Z</dcterms:created>
  <dcterms:modified xsi:type="dcterms:W3CDTF">2017-04-05T06:55:55Z</dcterms:modified>
</cp:coreProperties>
</file>