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1004" r:id="rId2"/>
    <p:sldId id="1051" r:id="rId3"/>
    <p:sldId id="1008" r:id="rId4"/>
    <p:sldId id="1014" r:id="rId5"/>
    <p:sldId id="1015" r:id="rId6"/>
    <p:sldId id="1016" r:id="rId7"/>
    <p:sldId id="1020" r:id="rId8"/>
    <p:sldId id="1018" r:id="rId9"/>
    <p:sldId id="1019" r:id="rId10"/>
    <p:sldId id="1021" r:id="rId11"/>
    <p:sldId id="1022" r:id="rId12"/>
    <p:sldId id="1028" r:id="rId13"/>
    <p:sldId id="1023" r:id="rId14"/>
    <p:sldId id="1024" r:id="rId15"/>
    <p:sldId id="1025" r:id="rId16"/>
    <p:sldId id="1026" r:id="rId17"/>
    <p:sldId id="1027" r:id="rId18"/>
    <p:sldId id="1029" r:id="rId19"/>
    <p:sldId id="1030" r:id="rId20"/>
    <p:sldId id="1033" r:id="rId21"/>
    <p:sldId id="1034" r:id="rId22"/>
    <p:sldId id="1035" r:id="rId23"/>
    <p:sldId id="1037" r:id="rId24"/>
    <p:sldId id="1038" r:id="rId25"/>
    <p:sldId id="1039" r:id="rId26"/>
    <p:sldId id="1040" r:id="rId27"/>
    <p:sldId id="1041" r:id="rId28"/>
    <p:sldId id="1042" r:id="rId29"/>
    <p:sldId id="1043" r:id="rId30"/>
    <p:sldId id="1047" r:id="rId31"/>
    <p:sldId id="1044" r:id="rId32"/>
    <p:sldId id="1049" r:id="rId33"/>
    <p:sldId id="1050" r:id="rId34"/>
    <p:sldId id="1048" r:id="rId35"/>
    <p:sldId id="1068" r:id="rId36"/>
    <p:sldId id="1052" r:id="rId37"/>
    <p:sldId id="1053" r:id="rId38"/>
    <p:sldId id="1054" r:id="rId39"/>
    <p:sldId id="1055" r:id="rId40"/>
    <p:sldId id="1056" r:id="rId41"/>
    <p:sldId id="1057" r:id="rId42"/>
    <p:sldId id="1058" r:id="rId43"/>
    <p:sldId id="1059" r:id="rId44"/>
    <p:sldId id="1060" r:id="rId45"/>
    <p:sldId id="1061" r:id="rId46"/>
    <p:sldId id="1062" r:id="rId47"/>
    <p:sldId id="1064" r:id="rId48"/>
    <p:sldId id="1065" r:id="rId49"/>
    <p:sldId id="1066" r:id="rId50"/>
    <p:sldId id="1063" r:id="rId51"/>
    <p:sldId id="1067" r:id="rId52"/>
    <p:sldId id="557" r:id="rId5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2B7AE5EF-FA98-414B-A65F-B78F06421EBD}"/>
    <pc:docChg chg="modSld">
      <pc:chgData name="Damian Gordon" userId="796278f3-970d-4a3b-8137-dc597a054133" providerId="ADAL" clId="{2B7AE5EF-FA98-414B-A65F-B78F06421EBD}" dt="2024-11-20T17:49:12.901" v="177" actId="20577"/>
      <pc:docMkLst>
        <pc:docMk/>
      </pc:docMkLst>
      <pc:sldChg chg="modSp mod">
        <pc:chgData name="Damian Gordon" userId="796278f3-970d-4a3b-8137-dc597a054133" providerId="ADAL" clId="{2B7AE5EF-FA98-414B-A65F-B78F06421EBD}" dt="2024-11-20T17:49:12.901" v="177" actId="20577"/>
        <pc:sldMkLst>
          <pc:docMk/>
          <pc:sldMk cId="3755231690" sldId="1051"/>
        </pc:sldMkLst>
        <pc:spChg chg="mod">
          <ac:chgData name="Damian Gordon" userId="796278f3-970d-4a3b-8137-dc597a054133" providerId="ADAL" clId="{2B7AE5EF-FA98-414B-A65F-B78F06421EBD}" dt="2024-11-20T17:47:58.294" v="104" actId="20577"/>
          <ac:spMkLst>
            <pc:docMk/>
            <pc:sldMk cId="3755231690" sldId="1051"/>
            <ac:spMk id="2" creationId="{00000000-0000-0000-0000-000000000000}"/>
          </ac:spMkLst>
        </pc:spChg>
        <pc:spChg chg="mod">
          <ac:chgData name="Damian Gordon" userId="796278f3-970d-4a3b-8137-dc597a054133" providerId="ADAL" clId="{2B7AE5EF-FA98-414B-A65F-B78F06421EBD}" dt="2024-11-20T17:47:39.660" v="75" actId="20577"/>
          <ac:spMkLst>
            <pc:docMk/>
            <pc:sldMk cId="3755231690" sldId="1051"/>
            <ac:spMk id="4" creationId="{00000000-0000-0000-0000-000000000000}"/>
          </ac:spMkLst>
        </pc:spChg>
        <pc:spChg chg="mod">
          <ac:chgData name="Damian Gordon" userId="796278f3-970d-4a3b-8137-dc597a054133" providerId="ADAL" clId="{2B7AE5EF-FA98-414B-A65F-B78F06421EBD}" dt="2024-11-20T17:48:07.151" v="113" actId="20577"/>
          <ac:spMkLst>
            <pc:docMk/>
            <pc:sldMk cId="3755231690" sldId="1051"/>
            <ac:spMk id="5" creationId="{00000000-0000-0000-0000-000000000000}"/>
          </ac:spMkLst>
        </pc:spChg>
        <pc:spChg chg="mod">
          <ac:chgData name="Damian Gordon" userId="796278f3-970d-4a3b-8137-dc597a054133" providerId="ADAL" clId="{2B7AE5EF-FA98-414B-A65F-B78F06421EBD}" dt="2024-11-20T17:47:48.452" v="91" actId="1036"/>
          <ac:spMkLst>
            <pc:docMk/>
            <pc:sldMk cId="3755231690" sldId="1051"/>
            <ac:spMk id="6" creationId="{00000000-0000-0000-0000-000000000000}"/>
          </ac:spMkLst>
        </pc:spChg>
        <pc:spChg chg="mod">
          <ac:chgData name="Damian Gordon" userId="796278f3-970d-4a3b-8137-dc597a054133" providerId="ADAL" clId="{2B7AE5EF-FA98-414B-A65F-B78F06421EBD}" dt="2024-11-20T17:48:25.727" v="135" actId="20577"/>
          <ac:spMkLst>
            <pc:docMk/>
            <pc:sldMk cId="3755231690" sldId="1051"/>
            <ac:spMk id="7" creationId="{00000000-0000-0000-0000-000000000000}"/>
          </ac:spMkLst>
        </pc:spChg>
        <pc:spChg chg="mod">
          <ac:chgData name="Damian Gordon" userId="796278f3-970d-4a3b-8137-dc597a054133" providerId="ADAL" clId="{2B7AE5EF-FA98-414B-A65F-B78F06421EBD}" dt="2024-11-20T17:48:33.449" v="147" actId="20577"/>
          <ac:spMkLst>
            <pc:docMk/>
            <pc:sldMk cId="3755231690" sldId="1051"/>
            <ac:spMk id="8" creationId="{00000000-0000-0000-0000-000000000000}"/>
          </ac:spMkLst>
        </pc:spChg>
        <pc:spChg chg="mod">
          <ac:chgData name="Damian Gordon" userId="796278f3-970d-4a3b-8137-dc597a054133" providerId="ADAL" clId="{2B7AE5EF-FA98-414B-A65F-B78F06421EBD}" dt="2024-11-20T17:48:49.458" v="159" actId="20577"/>
          <ac:spMkLst>
            <pc:docMk/>
            <pc:sldMk cId="3755231690" sldId="1051"/>
            <ac:spMk id="9" creationId="{00000000-0000-0000-0000-000000000000}"/>
          </ac:spMkLst>
        </pc:spChg>
        <pc:spChg chg="mod">
          <ac:chgData name="Damian Gordon" userId="796278f3-970d-4a3b-8137-dc597a054133" providerId="ADAL" clId="{2B7AE5EF-FA98-414B-A65F-B78F06421EBD}" dt="2024-11-20T17:49:12.901" v="177" actId="20577"/>
          <ac:spMkLst>
            <pc:docMk/>
            <pc:sldMk cId="3755231690" sldId="1051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20/11/2024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20/11/2024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Object Oriented Testing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(Unit Testing)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780928"/>
            <a:ext cx="972108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0.020s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8229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780928"/>
            <a:ext cx="972108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0.020s</a:t>
            </a:r>
          </a:p>
          <a:p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</p:txBody>
      </p:sp>
      <p:sp>
        <p:nvSpPr>
          <p:cNvPr id="5" name="Oval 4"/>
          <p:cNvSpPr/>
          <p:nvPr/>
        </p:nvSpPr>
        <p:spPr>
          <a:xfrm>
            <a:off x="1126654" y="3140968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18742" y="3573016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727054" y="3284984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Dot means the test has passed</a:t>
            </a:r>
          </a:p>
        </p:txBody>
      </p:sp>
    </p:spTree>
    <p:extLst>
      <p:ext uri="{BB962C8B-B14F-4D97-AF65-F5344CB8AC3E}">
        <p14:creationId xmlns:p14="http://schemas.microsoft.com/office/powerpoint/2010/main" val="2228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60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</p:spTree>
    <p:extLst>
      <p:ext uri="{BB962C8B-B14F-4D97-AF65-F5344CB8AC3E}">
        <p14:creationId xmlns:p14="http://schemas.microsoft.com/office/powerpoint/2010/main" val="2356941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try another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19542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This test checks if the string and real value 1 are equal.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599574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5879182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1314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5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This test checks if the string and real value 1 are equal.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"C:/Users/damian/AppData/Local/Programs/Python/Python35-32/CheckNumbers-string-float.py", line 9,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0.060s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</p:spTree>
    <p:extLst>
      <p:ext uri="{BB962C8B-B14F-4D97-AF65-F5344CB8AC3E}">
        <p14:creationId xmlns:p14="http://schemas.microsoft.com/office/powerpoint/2010/main" val="386772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This test checks if the string and real value 1 are equal.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"C:/Users/damian/AppData/Local/Programs/Python/Python35-32/CheckNumbers-string-float.py", line 9,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1 test in 0.060s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  <p:sp>
        <p:nvSpPr>
          <p:cNvPr id="5" name="Oval 4"/>
          <p:cNvSpPr/>
          <p:nvPr/>
        </p:nvSpPr>
        <p:spPr>
          <a:xfrm>
            <a:off x="1198662" y="2204864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90750" y="2636912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799062" y="234888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“F” means the test has failed</a:t>
            </a:r>
          </a:p>
        </p:txBody>
      </p:sp>
    </p:spTree>
    <p:extLst>
      <p:ext uri="{BB962C8B-B14F-4D97-AF65-F5344CB8AC3E}">
        <p14:creationId xmlns:p14="http://schemas.microsoft.com/office/powerpoint/2010/main" val="89299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combine the two tests together: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5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can write a program to test our programs: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10630" y="3177742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/>
              <a:t>System.py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34257" y="3177742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/>
              <a:t>System-test.py</a:t>
            </a:r>
          </a:p>
        </p:txBody>
      </p:sp>
      <p:sp>
        <p:nvSpPr>
          <p:cNvPr id="6" name="Left Arrow 5"/>
          <p:cNvSpPr/>
          <p:nvPr/>
        </p:nvSpPr>
        <p:spPr>
          <a:xfrm>
            <a:off x="5401280" y="3429770"/>
            <a:ext cx="1544945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1185583" y="4329870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RunningStuff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09210" y="4329870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TestRunningStuff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11605" y="4797152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mod1</a:t>
            </a:r>
          </a:p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mod2</a:t>
            </a:r>
          </a:p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mod3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039422" y="4761918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test_mod1</a:t>
            </a:r>
          </a:p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test_mod2</a:t>
            </a:r>
          </a:p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test_mod3</a:t>
            </a:r>
          </a:p>
        </p:txBody>
      </p:sp>
    </p:spTree>
    <p:extLst>
      <p:ext uri="{BB962C8B-B14F-4D97-AF65-F5344CB8AC3E}">
        <p14:creationId xmlns:p14="http://schemas.microsoft.com/office/powerpoint/2010/main" val="3755231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combine the two tests together: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100811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6614" y="5445224"/>
            <a:ext cx="10657184" cy="115212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6614" y="3789040"/>
            <a:ext cx="5112568" cy="12376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11230" y="3789040"/>
            <a:ext cx="5112568" cy="12376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(“1”,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51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30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---------------------------=-------------------------------------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"C:\Users\damian\AppData\Local\Programs\Python\Python35-32\CheckNumbers.py", line 10,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2 tests in 0.010s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</p:spTree>
    <p:extLst>
      <p:ext uri="{BB962C8B-B14F-4D97-AF65-F5344CB8AC3E}">
        <p14:creationId xmlns:p14="http://schemas.microsoft.com/office/powerpoint/2010/main" val="806808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.F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FAIL: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(__main__.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---------------------------=-------------------------------------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File "C:\Users\damian\AppData\Local\Programs\Python\Python35-32\CheckNumbers.py", line 10, in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test_string_float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("1", 1.0)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 '1' != 1.0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2 tests in 0.010s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FAILED (failures=1)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99062" y="234888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“.F” means the first test passed and the second test has failed</a:t>
            </a:r>
          </a:p>
        </p:txBody>
      </p:sp>
      <p:sp>
        <p:nvSpPr>
          <p:cNvPr id="6" name="Oval 5"/>
          <p:cNvSpPr/>
          <p:nvPr/>
        </p:nvSpPr>
        <p:spPr>
          <a:xfrm>
            <a:off x="1270670" y="2204864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90750" y="2636912"/>
            <a:ext cx="288032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52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Assertion Methods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1649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A test case typically sets certain variables to known values, runs one or more methods or processes, and then show that correct expected results were returned by using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</a:rPr>
              <a:t> assertion methods.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There are a few different assertion methods available to confirm that specific results have been achieved. We already saw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</a:t>
            </a:r>
            <a:r>
              <a:rPr lang="en-IE" dirty="0">
                <a:solidFill>
                  <a:schemeClr val="bg1"/>
                </a:solidFill>
              </a:rPr>
              <a:t>, which will cause a test failure if the two parameters do not pass an equality check. The inverse,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assertNotEqual</a:t>
            </a:r>
            <a:r>
              <a:rPr lang="en-IE" dirty="0">
                <a:solidFill>
                  <a:schemeClr val="bg1"/>
                </a:solidFill>
              </a:rPr>
              <a:t>, will fail if the two parameters do compare as equal. 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7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IE" dirty="0">
                <a:solidFill>
                  <a:schemeClr val="bg1"/>
                </a:solidFill>
              </a:rPr>
              <a:t> and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methods each accept a single expression, and fail if the expression does not pass 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>
                <a:solidFill>
                  <a:schemeClr val="bg1"/>
                </a:solidFill>
              </a:rPr>
              <a:t> test. These tests are not checking for the Boolean values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</a:rPr>
              <a:t>or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IE" dirty="0">
                <a:solidFill>
                  <a:schemeClr val="bg1"/>
                </a:solidFill>
              </a:rPr>
              <a:t>, but instead: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To pass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 the test should return False, None, 0, or an empty list, dictionary, string, set, or tuple.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To pass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IE" dirty="0">
                <a:solidFill>
                  <a:schemeClr val="bg1"/>
                </a:solidFill>
              </a:rPr>
              <a:t> method the test should return True, non-zero numbers, containers with values in.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20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41384"/>
              </p:ext>
            </p:extLst>
          </p:nvPr>
        </p:nvGraphicFramePr>
        <p:xfrm>
          <a:off x="406574" y="58336"/>
          <a:ext cx="11305256" cy="675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9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5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817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assertNotEqual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/>
                        <a:t>Accept two comparable objects and</a:t>
                      </a:r>
                      <a:r>
                        <a:rPr lang="en-IE" sz="1800" baseline="0" dirty="0"/>
                        <a:t> </a:t>
                      </a:r>
                      <a:r>
                        <a:rPr lang="en-IE" sz="1800" dirty="0"/>
                        <a:t>ensure the named equality holds.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assertTrue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assertFalse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Accept a single expression, and fail if the expression does not pass an IF test.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92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assertGreater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assertGreaterEqual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assertLess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assertLessEqual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Accept two comparable objects and</a:t>
                      </a:r>
                      <a:r>
                        <a:rPr lang="en-IE" sz="1800" baseline="0" dirty="0"/>
                        <a:t> </a:t>
                      </a:r>
                      <a:r>
                        <a:rPr lang="en-IE" sz="1800" dirty="0"/>
                        <a:t>ensure the named inequality holds.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asssertIn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assertNotIn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an element is (or is not) an element in a container object.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assertIsNone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assertIsNotNone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an element is (or is not) the exact value None (but not another false value).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assertSameElements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two container objects have the same elements, ignoring the order.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6924">
                <a:tc>
                  <a:txBody>
                    <a:bodyPr/>
                    <a:lstStyle/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assertSequenceEqual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assertDictEqual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assertSetEqual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assertListEqual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assertTupleEqual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 two containers have the same elements in the same order. If there's a failure, show a code diff comparing the two lists to see where they differ. The last four methods also test the type of the list.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assertRaises</a:t>
                      </a:r>
                      <a:endParaRPr lang="en-IE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/>
                        <a:t>Ensure</a:t>
                      </a:r>
                      <a:r>
                        <a:rPr lang="en-IE" sz="1800" baseline="0" dirty="0"/>
                        <a:t>  that a specific function call raises a specific exception. </a:t>
                      </a:r>
                      <a:endParaRPr lang="en-I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249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look at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assertRaises</a:t>
            </a:r>
            <a:r>
              <a:rPr lang="en-IE" dirty="0">
                <a:solidFill>
                  <a:schemeClr val="bg1"/>
                </a:solidFill>
              </a:rPr>
              <a:t> method in a bit more detail.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This method can be used to ensure a specific function call raises a specific exception. The test passes if the code inside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dirty="0">
                <a:solidFill>
                  <a:schemeClr val="bg1"/>
                </a:solidFill>
              </a:rPr>
              <a:t> statement raises the proper exception; otherwise, it fails. </a:t>
            </a:r>
          </a:p>
        </p:txBody>
      </p:sp>
    </p:spTree>
    <p:extLst>
      <p:ext uri="{BB962C8B-B14F-4D97-AF65-F5344CB8AC3E}">
        <p14:creationId xmlns:p14="http://schemas.microsoft.com/office/powerpoint/2010/main" val="3000110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2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Unit Testing is concerned with testing small chunks of a program, for example, testing a single class or a single method.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Python has a library for unit testing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. It provides several tools for creating and running unit tests.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sum(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average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2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612679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83438" y="1556792"/>
            <a:ext cx="3528392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We can test if a call to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cs typeface="Courier New" panose="02070309020205020404" pitchFamily="49" charset="0"/>
              </a:rPr>
              <a:t> gives an error is a blank list is passed in 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303118" y="2149555"/>
            <a:ext cx="2880320" cy="1197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971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2598" y="2204864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with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self.assertRaises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test_with_zero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TestAverage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83438" y="1556792"/>
            <a:ext cx="3528392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We can test if a call to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MyAverage</a:t>
            </a:r>
            <a:r>
              <a:rPr lang="en-IE" sz="2000" dirty="0">
                <a:cs typeface="Courier New" panose="02070309020205020404" pitchFamily="49" charset="0"/>
              </a:rPr>
              <a:t> gives an error is a blank list is passed in 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303118" y="2149555"/>
            <a:ext cx="2880320" cy="1197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183438" y="2996952"/>
            <a:ext cx="352839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The same test, but calling the method directly, which will return a divide-by-zero error, so we need to use the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IE" sz="2000" dirty="0">
                <a:cs typeface="Courier New" panose="02070309020205020404" pitchFamily="49" charset="0"/>
              </a:rPr>
              <a:t> statement to tidy up.</a:t>
            </a: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5663158" y="3933056"/>
            <a:ext cx="2520280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6781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an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08823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3042658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2D18D-6B91-272E-C1E5-3BBC7891C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91C6A4-ADDF-777F-D595-B6E3495A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5D387-9F3E-FABE-D89B-AC00A6F09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Now let’s look at a more detailed example.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Let’s look at a program, and it’s test program: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3AECE06-A4F9-FE62-BEE0-54AEE57DAD40}"/>
              </a:ext>
            </a:extLst>
          </p:cNvPr>
          <p:cNvSpPr/>
          <p:nvPr/>
        </p:nvSpPr>
        <p:spPr>
          <a:xfrm>
            <a:off x="910630" y="3645024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/>
              <a:t>Stats.py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3EE1BD8-99E0-6F21-9479-61A23E5E1C27}"/>
              </a:ext>
            </a:extLst>
          </p:cNvPr>
          <p:cNvSpPr/>
          <p:nvPr/>
        </p:nvSpPr>
        <p:spPr>
          <a:xfrm>
            <a:off x="7234257" y="3645024"/>
            <a:ext cx="4189541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/>
              <a:t>Stats-test.py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56E94F4C-7C7A-9C34-B63E-D7CBECB66F72}"/>
              </a:ext>
            </a:extLst>
          </p:cNvPr>
          <p:cNvSpPr/>
          <p:nvPr/>
        </p:nvSpPr>
        <p:spPr>
          <a:xfrm>
            <a:off x="5401280" y="3897052"/>
            <a:ext cx="1544945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999DC29-A283-EC27-6FFF-19CA575D0BCA}"/>
              </a:ext>
            </a:extLst>
          </p:cNvPr>
          <p:cNvSpPr/>
          <p:nvPr/>
        </p:nvSpPr>
        <p:spPr>
          <a:xfrm>
            <a:off x="1185583" y="4797152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73C5383-8146-BAC2-FF7A-9A767ABA4DD9}"/>
              </a:ext>
            </a:extLst>
          </p:cNvPr>
          <p:cNvSpPr/>
          <p:nvPr/>
        </p:nvSpPr>
        <p:spPr>
          <a:xfrm>
            <a:off x="7509210" y="4797152"/>
            <a:ext cx="368548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77AD35A-DF02-63BD-A02C-727C7D0165D3}"/>
              </a:ext>
            </a:extLst>
          </p:cNvPr>
          <p:cNvSpPr/>
          <p:nvPr/>
        </p:nvSpPr>
        <p:spPr>
          <a:xfrm>
            <a:off x="1711605" y="5264434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mean</a:t>
            </a: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median</a:t>
            </a: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mode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2DB2240-4D56-88F1-2E72-F8D1AE2E3276}"/>
              </a:ext>
            </a:extLst>
          </p:cNvPr>
          <p:cNvSpPr/>
          <p:nvPr/>
        </p:nvSpPr>
        <p:spPr>
          <a:xfrm>
            <a:off x="8039422" y="5229200"/>
            <a:ext cx="28083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36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collections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mean(self):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sum(self) /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mean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998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median(self):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% 2: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self[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/ 2)]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 / 2)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(self[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self[idx-1]) / 2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median</a:t>
            </a:r>
          </a:p>
        </p:txBody>
      </p:sp>
    </p:spTree>
    <p:extLst>
      <p:ext uri="{BB962C8B-B14F-4D97-AF65-F5344CB8AC3E}">
        <p14:creationId xmlns:p14="http://schemas.microsoft.com/office/powerpoint/2010/main" val="26196466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348880"/>
            <a:ext cx="10657184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mode(self):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defaultdict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item in self: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[item] += 1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mode_freq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max(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freqs.values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modes = []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item, value in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freqs.items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value ==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mode_freq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ENDIF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ENDFOR        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modes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mode</a:t>
            </a:r>
          </a:p>
        </p:txBody>
      </p:sp>
    </p:spTree>
    <p:extLst>
      <p:ext uri="{BB962C8B-B14F-4D97-AF65-F5344CB8AC3E}">
        <p14:creationId xmlns:p14="http://schemas.microsoft.com/office/powerpoint/2010/main" val="22350215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We are going to test this program by creating a new file with our testing code in it.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So we’ll import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>
                <a:solidFill>
                  <a:schemeClr val="bg1"/>
                </a:solidFill>
              </a:rPr>
              <a:t>, and use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</a:rPr>
              <a:t> class from it, to create a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method to do initialization for each test.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method accepts no arguments, and allows us to do arbitrary setup before each test is run.</a:t>
            </a:r>
          </a:p>
        </p:txBody>
      </p:sp>
    </p:spTree>
    <p:extLst>
      <p:ext uri="{BB962C8B-B14F-4D97-AF65-F5344CB8AC3E}">
        <p14:creationId xmlns:p14="http://schemas.microsoft.com/office/powerpoint/2010/main" val="373519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One of the most important classes in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is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which provides a set of methods to compare values, set up tests and clean up after tests are finished.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To write unit tests, we create a subclass of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and write individual methods to do the actual testing. Typically we start all of these methods with the name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505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863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the program we’ve just created, and it’s main class.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479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the program we’ve just created, and it’s main class.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83438" y="2852936"/>
            <a:ext cx="3528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 </a:t>
            </a:r>
            <a:r>
              <a:rPr lang="en-IE" sz="2000" dirty="0" err="1">
                <a:cs typeface="Courier New" panose="02070309020205020404" pitchFamily="49" charset="0"/>
              </a:rPr>
              <a:t>unittest</a:t>
            </a:r>
            <a:r>
              <a:rPr lang="en-IE" sz="2000" dirty="0">
                <a:cs typeface="Courier New" panose="02070309020205020404" pitchFamily="49" charset="0"/>
              </a:rPr>
              <a:t>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358902" y="2951309"/>
            <a:ext cx="4824536" cy="3336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50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stats 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TestValidInputs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StatsList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([1,2,2,3,3,4])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83438" y="1933594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the program we’ve just created, and it’s main class.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5087094" y="2321257"/>
            <a:ext cx="3096344" cy="5221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183438" y="2852936"/>
            <a:ext cx="35283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Import  </a:t>
            </a:r>
            <a:r>
              <a:rPr lang="en-IE" sz="2000" dirty="0" err="1">
                <a:cs typeface="Courier New" panose="02070309020205020404" pitchFamily="49" charset="0"/>
              </a:rPr>
              <a:t>unittest</a:t>
            </a:r>
            <a:r>
              <a:rPr lang="en-IE" sz="2000" dirty="0">
                <a:cs typeface="Courier New" panose="02070309020205020404" pitchFamily="49" charset="0"/>
              </a:rPr>
              <a:t>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58902" y="2951309"/>
            <a:ext cx="4824536" cy="3336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183438" y="3506176"/>
            <a:ext cx="3528392" cy="77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cs typeface="Courier New" panose="02070309020205020404" pitchFamily="49" charset="0"/>
              </a:rPr>
              <a:t>Create the setup method, to set up values to be tested.</a:t>
            </a:r>
          </a:p>
        </p:txBody>
      </p:sp>
      <p:cxnSp>
        <p:nvCxnSpPr>
          <p:cNvPr id="11" name="Straight Arrow Connector 10"/>
          <p:cNvCxnSpPr>
            <a:stCxn id="15" idx="1"/>
          </p:cNvCxnSpPr>
          <p:nvPr/>
        </p:nvCxnSpPr>
        <p:spPr>
          <a:xfrm flipH="1">
            <a:off x="4078982" y="3893839"/>
            <a:ext cx="4104456" cy="6088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9761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2.5)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test_mean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815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83638" y="6135685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</a:rPr>
              <a:t>Continued </a:t>
            </a:r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2.5)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self.stats.append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self.stats.median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3)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53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Here’s stats-test.py: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542" y="24357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dirty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521" y="2564904"/>
            <a:ext cx="1065718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[2,3])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self.stats.remove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self.stats.mode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[3])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776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42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3 tests in 0.050s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476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And if we run this, we get: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6654" y="2132856"/>
            <a:ext cx="9721080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Ran 3 tests in 0.050s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71070" y="3068960"/>
            <a:ext cx="56886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“…” means all three tests have passed</a:t>
            </a:r>
          </a:p>
        </p:txBody>
      </p:sp>
      <p:sp>
        <p:nvSpPr>
          <p:cNvPr id="6" name="Oval 5"/>
          <p:cNvSpPr/>
          <p:nvPr/>
        </p:nvSpPr>
        <p:spPr>
          <a:xfrm>
            <a:off x="1342678" y="3140968"/>
            <a:ext cx="648072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062758" y="3429000"/>
            <a:ext cx="2808312" cy="720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6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029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method is never explicitly called inside any of the three test_* methods, the test suite does the call.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Also note that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test_median</a:t>
            </a:r>
            <a:r>
              <a:rPr lang="en-IE" dirty="0">
                <a:solidFill>
                  <a:schemeClr val="bg1"/>
                </a:solidFill>
              </a:rPr>
              <a:t> alters the list, by adding a “4” to it, yet when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test_mode</a:t>
            </a:r>
            <a:r>
              <a:rPr lang="en-IE" dirty="0">
                <a:solidFill>
                  <a:schemeClr val="bg1"/>
                </a:solidFill>
              </a:rPr>
              <a:t> is called, the list has returned to the values specified in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. This shows that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IE" dirty="0">
                <a:solidFill>
                  <a:schemeClr val="bg1"/>
                </a:solidFill>
              </a:rPr>
              <a:t> is called individually before each test, to ensure the test class starts with a clean slate. Tests can be executed in any order, and the results of one test should not depend on any other tests.</a:t>
            </a:r>
          </a:p>
        </p:txBody>
      </p:sp>
    </p:spTree>
    <p:extLst>
      <p:ext uri="{BB962C8B-B14F-4D97-AF65-F5344CB8AC3E}">
        <p14:creationId xmlns:p14="http://schemas.microsoft.com/office/powerpoint/2010/main" val="9987325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dirty="0">
                <a:solidFill>
                  <a:schemeClr val="bg1"/>
                </a:solidFill>
              </a:rPr>
              <a:t> also offers a no-argument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tearDown</a:t>
            </a:r>
            <a:r>
              <a:rPr lang="en-IE" dirty="0">
                <a:solidFill>
                  <a:schemeClr val="bg1"/>
                </a:solidFill>
              </a:rPr>
              <a:t> method, which can be used for cleaning up after each and every test on the class has run.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This is useful, for example, if we are testing code that does file I/O, our tests may create new files as a side effect of testing;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tearDown</a:t>
            </a:r>
            <a:r>
              <a:rPr lang="en-IE" dirty="0">
                <a:solidFill>
                  <a:schemeClr val="bg1"/>
                </a:solidFill>
              </a:rPr>
              <a:t> method can remove these files and ensure the system is in the same state it was before the tests ran.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i="1" dirty="0">
                <a:solidFill>
                  <a:schemeClr val="bg1"/>
                </a:solidFill>
              </a:rPr>
              <a:t>Test cases should never have side effects. 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908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</p:spTree>
    <p:extLst>
      <p:ext uri="{BB962C8B-B14F-4D97-AF65-F5344CB8AC3E}">
        <p14:creationId xmlns:p14="http://schemas.microsoft.com/office/powerpoint/2010/main" val="398171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Create a subclass of the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class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798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Create a subclass of the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class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383550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5663158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8903518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This test checks if the integer and real value 1 are equal.</a:t>
            </a:r>
          </a:p>
        </p:txBody>
      </p:sp>
    </p:spTree>
    <p:extLst>
      <p:ext uri="{BB962C8B-B14F-4D97-AF65-F5344CB8AC3E}">
        <p14:creationId xmlns:p14="http://schemas.microsoft.com/office/powerpoint/2010/main" val="2714409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Object Oriented 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Let’s look at a simple example: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614" y="2348880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unittest.TestCase</a:t>
            </a:r>
            <a:r>
              <a:rPr lang="en-IE" sz="2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self.assertEqual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(1, 1.0)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test_int_float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CheckNumbers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unittest.main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903518" y="5229200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Make sure this is being run as a script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303518" y="5821963"/>
            <a:ext cx="3600000" cy="166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903518" y="2603514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Create a subclass of the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TestCase</a:t>
            </a:r>
            <a:r>
              <a:rPr lang="en-IE" sz="2400" dirty="0">
                <a:cs typeface="Courier New" panose="02070309020205020404" pitchFamily="49" charset="0"/>
              </a:rPr>
              <a:t> class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103518" y="3182280"/>
            <a:ext cx="1800000" cy="13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903518" y="3916357"/>
            <a:ext cx="2952328" cy="1185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cs typeface="Courier New" panose="02070309020205020404" pitchFamily="49" charset="0"/>
              </a:rPr>
              <a:t>This test checks if the integer and real value 1 are equal.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383550" y="4350679"/>
            <a:ext cx="2808000" cy="144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5663158" y="3577829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Brace 13"/>
          <p:cNvSpPr/>
          <p:nvPr/>
        </p:nvSpPr>
        <p:spPr>
          <a:xfrm>
            <a:off x="4786383" y="5081553"/>
            <a:ext cx="720080" cy="104461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586383" y="3017124"/>
            <a:ext cx="720080" cy="55375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152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8847</TotalTime>
  <Words>2966</Words>
  <Application>Microsoft Office PowerPoint</Application>
  <PresentationFormat>Custom</PresentationFormat>
  <Paragraphs>496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Courier New</vt:lpstr>
      <vt:lpstr>Wingdings</vt:lpstr>
      <vt:lpstr>Office Theme</vt:lpstr>
      <vt:lpstr>Object Oriented Testing (Unit Testing)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Assertion Methods</vt:lpstr>
      <vt:lpstr>Object Oriented Testing</vt:lpstr>
      <vt:lpstr>Object Oriented Testing</vt:lpstr>
      <vt:lpstr>PowerPoint Presentation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Object Oriented Testing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514</cp:revision>
  <dcterms:created xsi:type="dcterms:W3CDTF">2011-10-08T11:06:39Z</dcterms:created>
  <dcterms:modified xsi:type="dcterms:W3CDTF">2024-11-20T17:49:19Z</dcterms:modified>
</cp:coreProperties>
</file>