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4"/>
  </p:notesMasterIdLst>
  <p:sldIdLst>
    <p:sldId id="1004" r:id="rId2"/>
    <p:sldId id="1051" r:id="rId3"/>
    <p:sldId id="1008" r:id="rId4"/>
    <p:sldId id="1014" r:id="rId5"/>
    <p:sldId id="1015" r:id="rId6"/>
    <p:sldId id="1016" r:id="rId7"/>
    <p:sldId id="1020" r:id="rId8"/>
    <p:sldId id="1018" r:id="rId9"/>
    <p:sldId id="1019" r:id="rId10"/>
    <p:sldId id="1021" r:id="rId11"/>
    <p:sldId id="1022" r:id="rId12"/>
    <p:sldId id="1028" r:id="rId13"/>
    <p:sldId id="1023" r:id="rId14"/>
    <p:sldId id="1024" r:id="rId15"/>
    <p:sldId id="1025" r:id="rId16"/>
    <p:sldId id="1026" r:id="rId17"/>
    <p:sldId id="1027" r:id="rId18"/>
    <p:sldId id="1029" r:id="rId19"/>
    <p:sldId id="1030" r:id="rId20"/>
    <p:sldId id="1033" r:id="rId21"/>
    <p:sldId id="1034" r:id="rId22"/>
    <p:sldId id="1035" r:id="rId23"/>
    <p:sldId id="1037" r:id="rId24"/>
    <p:sldId id="1038" r:id="rId25"/>
    <p:sldId id="1039" r:id="rId26"/>
    <p:sldId id="1040" r:id="rId27"/>
    <p:sldId id="1041" r:id="rId28"/>
    <p:sldId id="1042" r:id="rId29"/>
    <p:sldId id="1043" r:id="rId30"/>
    <p:sldId id="1047" r:id="rId31"/>
    <p:sldId id="1044" r:id="rId32"/>
    <p:sldId id="1049" r:id="rId33"/>
    <p:sldId id="1050" r:id="rId34"/>
    <p:sldId id="1048" r:id="rId35"/>
    <p:sldId id="1068" r:id="rId36"/>
    <p:sldId id="1052" r:id="rId37"/>
    <p:sldId id="1053" r:id="rId38"/>
    <p:sldId id="1054" r:id="rId39"/>
    <p:sldId id="1055" r:id="rId40"/>
    <p:sldId id="1056" r:id="rId41"/>
    <p:sldId id="1057" r:id="rId42"/>
    <p:sldId id="1058" r:id="rId43"/>
    <p:sldId id="1059" r:id="rId44"/>
    <p:sldId id="1060" r:id="rId45"/>
    <p:sldId id="1061" r:id="rId46"/>
    <p:sldId id="1062" r:id="rId47"/>
    <p:sldId id="1064" r:id="rId48"/>
    <p:sldId id="1065" r:id="rId49"/>
    <p:sldId id="1066" r:id="rId50"/>
    <p:sldId id="1063" r:id="rId51"/>
    <p:sldId id="1067" r:id="rId52"/>
    <p:sldId id="557" r:id="rId53"/>
  </p:sldIdLst>
  <p:sldSz cx="12190413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F81BD"/>
    <a:srgbClr val="CC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9" d="100"/>
          <a:sy n="59" d="100"/>
        </p:scale>
        <p:origin x="940" y="52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tableStyles" Target="tableStyles.xml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microsoft.com/office/2016/11/relationships/changesInfo" Target="changesInfos/changesInfo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heme" Target="theme/theme1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mian Gordon" userId="796278f3-970d-4a3b-8137-dc597a054133" providerId="ADAL" clId="{2B7AE5EF-FA98-414B-A65F-B78F06421EBD}"/>
    <pc:docChg chg="modSld">
      <pc:chgData name="Damian Gordon" userId="796278f3-970d-4a3b-8137-dc597a054133" providerId="ADAL" clId="{2B7AE5EF-FA98-414B-A65F-B78F06421EBD}" dt="2024-11-20T17:49:12.901" v="177" actId="20577"/>
      <pc:docMkLst>
        <pc:docMk/>
      </pc:docMkLst>
      <pc:sldChg chg="modSp mod">
        <pc:chgData name="Damian Gordon" userId="796278f3-970d-4a3b-8137-dc597a054133" providerId="ADAL" clId="{2B7AE5EF-FA98-414B-A65F-B78F06421EBD}" dt="2024-11-20T17:49:12.901" v="177" actId="20577"/>
        <pc:sldMkLst>
          <pc:docMk/>
          <pc:sldMk cId="3755231690" sldId="1051"/>
        </pc:sldMkLst>
        <pc:spChg chg="mod">
          <ac:chgData name="Damian Gordon" userId="796278f3-970d-4a3b-8137-dc597a054133" providerId="ADAL" clId="{2B7AE5EF-FA98-414B-A65F-B78F06421EBD}" dt="2024-11-20T17:47:58.294" v="104" actId="20577"/>
          <ac:spMkLst>
            <pc:docMk/>
            <pc:sldMk cId="3755231690" sldId="1051"/>
            <ac:spMk id="2" creationId="{00000000-0000-0000-0000-000000000000}"/>
          </ac:spMkLst>
        </pc:spChg>
        <pc:spChg chg="mod">
          <ac:chgData name="Damian Gordon" userId="796278f3-970d-4a3b-8137-dc597a054133" providerId="ADAL" clId="{2B7AE5EF-FA98-414B-A65F-B78F06421EBD}" dt="2024-11-20T17:47:39.660" v="75" actId="20577"/>
          <ac:spMkLst>
            <pc:docMk/>
            <pc:sldMk cId="3755231690" sldId="1051"/>
            <ac:spMk id="4" creationId="{00000000-0000-0000-0000-000000000000}"/>
          </ac:spMkLst>
        </pc:spChg>
        <pc:spChg chg="mod">
          <ac:chgData name="Damian Gordon" userId="796278f3-970d-4a3b-8137-dc597a054133" providerId="ADAL" clId="{2B7AE5EF-FA98-414B-A65F-B78F06421EBD}" dt="2024-11-20T17:48:07.151" v="113" actId="20577"/>
          <ac:spMkLst>
            <pc:docMk/>
            <pc:sldMk cId="3755231690" sldId="1051"/>
            <ac:spMk id="5" creationId="{00000000-0000-0000-0000-000000000000}"/>
          </ac:spMkLst>
        </pc:spChg>
        <pc:spChg chg="mod">
          <ac:chgData name="Damian Gordon" userId="796278f3-970d-4a3b-8137-dc597a054133" providerId="ADAL" clId="{2B7AE5EF-FA98-414B-A65F-B78F06421EBD}" dt="2024-11-20T17:47:48.452" v="91" actId="1036"/>
          <ac:spMkLst>
            <pc:docMk/>
            <pc:sldMk cId="3755231690" sldId="1051"/>
            <ac:spMk id="6" creationId="{00000000-0000-0000-0000-000000000000}"/>
          </ac:spMkLst>
        </pc:spChg>
        <pc:spChg chg="mod">
          <ac:chgData name="Damian Gordon" userId="796278f3-970d-4a3b-8137-dc597a054133" providerId="ADAL" clId="{2B7AE5EF-FA98-414B-A65F-B78F06421EBD}" dt="2024-11-20T17:48:25.727" v="135" actId="20577"/>
          <ac:spMkLst>
            <pc:docMk/>
            <pc:sldMk cId="3755231690" sldId="1051"/>
            <ac:spMk id="7" creationId="{00000000-0000-0000-0000-000000000000}"/>
          </ac:spMkLst>
        </pc:spChg>
        <pc:spChg chg="mod">
          <ac:chgData name="Damian Gordon" userId="796278f3-970d-4a3b-8137-dc597a054133" providerId="ADAL" clId="{2B7AE5EF-FA98-414B-A65F-B78F06421EBD}" dt="2024-11-20T17:48:33.449" v="147" actId="20577"/>
          <ac:spMkLst>
            <pc:docMk/>
            <pc:sldMk cId="3755231690" sldId="1051"/>
            <ac:spMk id="8" creationId="{00000000-0000-0000-0000-000000000000}"/>
          </ac:spMkLst>
        </pc:spChg>
        <pc:spChg chg="mod">
          <ac:chgData name="Damian Gordon" userId="796278f3-970d-4a3b-8137-dc597a054133" providerId="ADAL" clId="{2B7AE5EF-FA98-414B-A65F-B78F06421EBD}" dt="2024-11-20T17:48:49.458" v="159" actId="20577"/>
          <ac:spMkLst>
            <pc:docMk/>
            <pc:sldMk cId="3755231690" sldId="1051"/>
            <ac:spMk id="9" creationId="{00000000-0000-0000-0000-000000000000}"/>
          </ac:spMkLst>
        </pc:spChg>
        <pc:spChg chg="mod">
          <ac:chgData name="Damian Gordon" userId="796278f3-970d-4a3b-8137-dc597a054133" providerId="ADAL" clId="{2B7AE5EF-FA98-414B-A65F-B78F06421EBD}" dt="2024-11-20T17:49:12.901" v="177" actId="20577"/>
          <ac:spMkLst>
            <pc:docMk/>
            <pc:sldMk cId="3755231690" sldId="1051"/>
            <ac:spMk id="10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5F2B873-4957-4E3B-A77F-8908B9507D51}" type="datetimeFigureOut">
              <a:rPr lang="en-IE" smtClean="0"/>
              <a:t>20/11/2024</a:t>
            </a:fld>
            <a:endParaRPr lang="en-I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D8A29D-1E5C-4453-A787-2853283287FD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7337574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281" y="2130426"/>
            <a:ext cx="10361851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562" y="3886200"/>
            <a:ext cx="8533289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20/11/2024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20/11/2024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8049" y="274639"/>
            <a:ext cx="2742843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21" y="274639"/>
            <a:ext cx="8025355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20/11/2024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20/11/2024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2959" y="4406901"/>
            <a:ext cx="10361851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2959" y="2906713"/>
            <a:ext cx="10361851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20/11/2024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521" y="1600201"/>
            <a:ext cx="5384099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6793" y="1600201"/>
            <a:ext cx="5384099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20/11/2024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21" y="1535113"/>
            <a:ext cx="5386216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21" y="2174875"/>
            <a:ext cx="5386216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2561" y="1535113"/>
            <a:ext cx="5388332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2561" y="2174875"/>
            <a:ext cx="5388332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20/11/2024</a:t>
            </a:fld>
            <a:endParaRPr lang="en-I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20/11/2024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20/11/2024</a:t>
            </a:fld>
            <a:endParaRPr lang="en-I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21" y="273050"/>
            <a:ext cx="4010562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113" y="273051"/>
            <a:ext cx="681477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21" y="1435101"/>
            <a:ext cx="4010562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20/11/2024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406" y="4800600"/>
            <a:ext cx="7314248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406" y="612775"/>
            <a:ext cx="7314248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406" y="5367338"/>
            <a:ext cx="7314248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20/11/2024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21" y="274638"/>
            <a:ext cx="10971372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21" y="1600201"/>
            <a:ext cx="10971372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521" y="6356351"/>
            <a:ext cx="284443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6021C0-1213-4F34-A6AB-E33E0EFBFE64}" type="datetimeFigureOut">
              <a:rPr lang="en-IE" smtClean="0"/>
              <a:pPr/>
              <a:t>20/11/2024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058" y="6356351"/>
            <a:ext cx="386029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6463" y="6356351"/>
            <a:ext cx="284443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IE" sz="6000" dirty="0">
                <a:solidFill>
                  <a:schemeClr val="bg1"/>
                </a:solidFill>
              </a:rPr>
              <a:t>Object Oriented Testing</a:t>
            </a:r>
            <a:br>
              <a:rPr lang="en-IE" sz="6000" dirty="0">
                <a:solidFill>
                  <a:schemeClr val="bg1"/>
                </a:solidFill>
              </a:rPr>
            </a:br>
            <a:r>
              <a:rPr lang="en-IE" sz="6000" dirty="0">
                <a:solidFill>
                  <a:schemeClr val="bg1"/>
                </a:solidFill>
              </a:rPr>
              <a:t>(Unit Testing)</a:t>
            </a:r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1828562" y="3886200"/>
            <a:ext cx="8533289" cy="1752600"/>
          </a:xfrm>
        </p:spPr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Damian Gordon</a:t>
            </a:r>
          </a:p>
        </p:txBody>
      </p:sp>
    </p:spTree>
    <p:extLst>
      <p:ext uri="{BB962C8B-B14F-4D97-AF65-F5344CB8AC3E}">
        <p14:creationId xmlns:p14="http://schemas.microsoft.com/office/powerpoint/2010/main" val="13691062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Object Oriented Testing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>
                <a:solidFill>
                  <a:schemeClr val="bg1"/>
                </a:solidFill>
                <a:cs typeface="Courier New" panose="02070309020205020404" pitchFamily="49" charset="0"/>
              </a:rPr>
              <a:t>And if we run this, we get:</a:t>
            </a:r>
          </a:p>
          <a:p>
            <a:endParaRPr lang="en-IE" dirty="0">
              <a:solidFill>
                <a:schemeClr val="bg1"/>
              </a:solidFill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0662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Object Oriented Testing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>
                <a:solidFill>
                  <a:schemeClr val="bg1"/>
                </a:solidFill>
                <a:cs typeface="Courier New" panose="02070309020205020404" pitchFamily="49" charset="0"/>
              </a:rPr>
              <a:t>And if we run this, we get:</a:t>
            </a:r>
          </a:p>
          <a:p>
            <a:endParaRPr lang="en-IE" dirty="0">
              <a:solidFill>
                <a:schemeClr val="bg1"/>
              </a:solidFill>
              <a:cs typeface="Courier New" panose="02070309020205020404" pitchFamily="49" charset="0"/>
            </a:endParaRPr>
          </a:p>
        </p:txBody>
      </p:sp>
      <p:sp>
        <p:nvSpPr>
          <p:cNvPr id="2" name="Rounded Rectangle 1"/>
          <p:cNvSpPr/>
          <p:nvPr/>
        </p:nvSpPr>
        <p:spPr>
          <a:xfrm>
            <a:off x="1126654" y="2780928"/>
            <a:ext cx="9721080" cy="280831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</a:p>
          <a:p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-------------------------------------------------</a:t>
            </a:r>
          </a:p>
          <a:p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Ran 1 test in 0.020s</a:t>
            </a:r>
          </a:p>
          <a:p>
            <a:endParaRPr lang="en-IE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OK</a:t>
            </a:r>
          </a:p>
        </p:txBody>
      </p:sp>
    </p:spTree>
    <p:extLst>
      <p:ext uri="{BB962C8B-B14F-4D97-AF65-F5344CB8AC3E}">
        <p14:creationId xmlns:p14="http://schemas.microsoft.com/office/powerpoint/2010/main" val="168229987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Object Oriented Testing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>
                <a:solidFill>
                  <a:schemeClr val="bg1"/>
                </a:solidFill>
                <a:cs typeface="Courier New" panose="02070309020205020404" pitchFamily="49" charset="0"/>
              </a:rPr>
              <a:t>And if we run this, we get:</a:t>
            </a:r>
          </a:p>
          <a:p>
            <a:endParaRPr lang="en-IE" dirty="0">
              <a:solidFill>
                <a:schemeClr val="bg1"/>
              </a:solidFill>
              <a:cs typeface="Courier New" panose="02070309020205020404" pitchFamily="49" charset="0"/>
            </a:endParaRPr>
          </a:p>
        </p:txBody>
      </p:sp>
      <p:sp>
        <p:nvSpPr>
          <p:cNvPr id="2" name="Rounded Rectangle 1"/>
          <p:cNvSpPr/>
          <p:nvPr/>
        </p:nvSpPr>
        <p:spPr>
          <a:xfrm>
            <a:off x="1126654" y="2780928"/>
            <a:ext cx="9721080" cy="280831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</a:p>
          <a:p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-------------------------------------------------</a:t>
            </a:r>
          </a:p>
          <a:p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Ran 1 test in 0.020s</a:t>
            </a:r>
          </a:p>
          <a:p>
            <a:endParaRPr lang="en-IE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OK</a:t>
            </a:r>
          </a:p>
        </p:txBody>
      </p:sp>
      <p:sp>
        <p:nvSpPr>
          <p:cNvPr id="5" name="Oval 4"/>
          <p:cNvSpPr/>
          <p:nvPr/>
        </p:nvSpPr>
        <p:spPr>
          <a:xfrm>
            <a:off x="1126654" y="3140968"/>
            <a:ext cx="648072" cy="792088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cxnSp>
        <p:nvCxnSpPr>
          <p:cNvPr id="7" name="Straight Arrow Connector 6"/>
          <p:cNvCxnSpPr/>
          <p:nvPr/>
        </p:nvCxnSpPr>
        <p:spPr>
          <a:xfrm flipH="1">
            <a:off x="1918742" y="3573016"/>
            <a:ext cx="2880320" cy="0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ounded Rectangle 7"/>
          <p:cNvSpPr/>
          <p:nvPr/>
        </p:nvSpPr>
        <p:spPr>
          <a:xfrm>
            <a:off x="4727054" y="3284984"/>
            <a:ext cx="5688632" cy="720080"/>
          </a:xfrm>
          <a:prstGeom prst="round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dirty="0"/>
              <a:t>Dot means the test has passed</a:t>
            </a:r>
          </a:p>
        </p:txBody>
      </p:sp>
    </p:spTree>
    <p:extLst>
      <p:ext uri="{BB962C8B-B14F-4D97-AF65-F5344CB8AC3E}">
        <p14:creationId xmlns:p14="http://schemas.microsoft.com/office/powerpoint/2010/main" val="2228999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Object Oriented Testing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>
                <a:solidFill>
                  <a:schemeClr val="bg1"/>
                </a:solidFill>
                <a:cs typeface="Courier New" panose="02070309020205020404" pitchFamily="49" charset="0"/>
              </a:rPr>
              <a:t>Let’s try another example:</a:t>
            </a:r>
          </a:p>
          <a:p>
            <a:endParaRPr lang="en-IE" dirty="0">
              <a:solidFill>
                <a:schemeClr val="bg1"/>
              </a:solidFill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026019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Object Oriented Testing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>
                <a:solidFill>
                  <a:schemeClr val="bg1"/>
                </a:solidFill>
                <a:cs typeface="Courier New" panose="02070309020205020404" pitchFamily="49" charset="0"/>
              </a:rPr>
              <a:t>Let’s try another example:</a:t>
            </a:r>
          </a:p>
          <a:p>
            <a:endParaRPr lang="en-IE" dirty="0">
              <a:solidFill>
                <a:schemeClr val="bg1"/>
              </a:solidFill>
              <a:cs typeface="Courier New" panose="02070309020205020404" pitchFamily="49" charset="0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766614" y="2348880"/>
            <a:ext cx="10657184" cy="4117936"/>
          </a:xfrm>
          <a:prstGeom prst="roundRect">
            <a:avLst/>
          </a:prstGeom>
          <a:solidFill>
            <a:schemeClr val="accent3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import 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unittest</a:t>
            </a:r>
            <a:endParaRPr lang="en-IE" sz="20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IE" sz="20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IE" sz="20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class </a:t>
            </a:r>
            <a:r>
              <a:rPr lang="en-IE" sz="2000" b="1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CheckNumbers</a:t>
            </a:r>
            <a:r>
              <a:rPr lang="en-IE" sz="20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IE" sz="2000" b="1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unittest.TestCase</a:t>
            </a:r>
            <a:r>
              <a:rPr lang="en-IE" sz="20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):</a:t>
            </a:r>
          </a:p>
          <a:p>
            <a:endParaRPr lang="en-IE" sz="20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test_string_float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(self):</a:t>
            </a:r>
          </a:p>
          <a:p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self.assertEqual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(“1”, 1.0)</a:t>
            </a:r>
          </a:p>
          <a:p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# END 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test_string_float</a:t>
            </a:r>
            <a:endParaRPr lang="en-IE" sz="20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IE" sz="20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END 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CheckNumbers</a:t>
            </a:r>
            <a:endParaRPr lang="en-IE" sz="20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IE" sz="20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 __name__ == "__main__":</a:t>
            </a:r>
          </a:p>
          <a:p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unittest.main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ENDIF</a:t>
            </a:r>
          </a:p>
        </p:txBody>
      </p:sp>
    </p:spTree>
    <p:extLst>
      <p:ext uri="{BB962C8B-B14F-4D97-AF65-F5344CB8AC3E}">
        <p14:creationId xmlns:p14="http://schemas.microsoft.com/office/powerpoint/2010/main" val="235694129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Object Oriented Testing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>
                <a:solidFill>
                  <a:schemeClr val="bg1"/>
                </a:solidFill>
                <a:cs typeface="Courier New" panose="02070309020205020404" pitchFamily="49" charset="0"/>
              </a:rPr>
              <a:t>Let’s try another example:</a:t>
            </a:r>
          </a:p>
          <a:p>
            <a:endParaRPr lang="en-IE" dirty="0">
              <a:solidFill>
                <a:schemeClr val="bg1"/>
              </a:solidFill>
              <a:cs typeface="Courier New" panose="02070309020205020404" pitchFamily="49" charset="0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766614" y="2348880"/>
            <a:ext cx="10657184" cy="4117936"/>
          </a:xfrm>
          <a:prstGeom prst="roundRect">
            <a:avLst/>
          </a:prstGeom>
          <a:solidFill>
            <a:schemeClr val="accent3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import 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unittest</a:t>
            </a:r>
            <a:endParaRPr lang="en-IE" sz="20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IE" sz="20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IE" sz="20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class </a:t>
            </a:r>
            <a:r>
              <a:rPr lang="en-IE" sz="2000" b="1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CheckNumbers</a:t>
            </a:r>
            <a:r>
              <a:rPr lang="en-IE" sz="20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IE" sz="2000" b="1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unittest.TestCase</a:t>
            </a:r>
            <a:r>
              <a:rPr lang="en-IE" sz="20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):</a:t>
            </a:r>
          </a:p>
          <a:p>
            <a:endParaRPr lang="en-IE" sz="20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test_string_float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(self):</a:t>
            </a:r>
          </a:p>
          <a:p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self.assertEqual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(“1”, 1.0)</a:t>
            </a:r>
          </a:p>
          <a:p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# END 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test_string_float</a:t>
            </a:r>
            <a:endParaRPr lang="en-IE" sz="20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IE" sz="20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END 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CheckNumbers</a:t>
            </a:r>
            <a:endParaRPr lang="en-IE" sz="20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IE" sz="20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 __name__ == "__main__":</a:t>
            </a:r>
          </a:p>
          <a:p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unittest.main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ENDIF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9119542" y="3916357"/>
            <a:ext cx="2952328" cy="118552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IE" sz="2400" dirty="0">
                <a:cs typeface="Courier New" panose="02070309020205020404" pitchFamily="49" charset="0"/>
              </a:rPr>
              <a:t>This test checks if the string and real value 1 are equal.</a:t>
            </a:r>
          </a:p>
        </p:txBody>
      </p:sp>
      <p:cxnSp>
        <p:nvCxnSpPr>
          <p:cNvPr id="8" name="Straight Arrow Connector 7"/>
          <p:cNvCxnSpPr/>
          <p:nvPr/>
        </p:nvCxnSpPr>
        <p:spPr>
          <a:xfrm flipH="1" flipV="1">
            <a:off x="6599574" y="4350679"/>
            <a:ext cx="2808000" cy="14425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ight Brace 8"/>
          <p:cNvSpPr/>
          <p:nvPr/>
        </p:nvSpPr>
        <p:spPr>
          <a:xfrm>
            <a:off x="5879182" y="3577829"/>
            <a:ext cx="720080" cy="1044611"/>
          </a:xfrm>
          <a:prstGeom prst="rightBrac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99131470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Object Oriented Testing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>
                <a:solidFill>
                  <a:schemeClr val="bg1"/>
                </a:solidFill>
                <a:cs typeface="Courier New" panose="02070309020205020404" pitchFamily="49" charset="0"/>
              </a:rPr>
              <a:t>And if we run this, we get:</a:t>
            </a:r>
          </a:p>
          <a:p>
            <a:endParaRPr lang="en-IE" dirty="0">
              <a:solidFill>
                <a:schemeClr val="bg1"/>
              </a:solidFill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125735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Object Oriented Testing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>
                <a:solidFill>
                  <a:schemeClr val="bg1"/>
                </a:solidFill>
                <a:cs typeface="Courier New" panose="02070309020205020404" pitchFamily="49" charset="0"/>
              </a:rPr>
              <a:t>And if we run this, we get:</a:t>
            </a:r>
          </a:p>
          <a:p>
            <a:endParaRPr lang="en-IE" dirty="0">
              <a:solidFill>
                <a:schemeClr val="bg1"/>
              </a:solidFill>
              <a:cs typeface="Courier New" panose="02070309020205020404" pitchFamily="49" charset="0"/>
            </a:endParaRPr>
          </a:p>
        </p:txBody>
      </p:sp>
      <p:sp>
        <p:nvSpPr>
          <p:cNvPr id="2" name="Rounded Rectangle 1"/>
          <p:cNvSpPr/>
          <p:nvPr/>
        </p:nvSpPr>
        <p:spPr>
          <a:xfrm>
            <a:off x="1126654" y="2132856"/>
            <a:ext cx="9721080" cy="45365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F</a:t>
            </a:r>
          </a:p>
          <a:p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=========================================================</a:t>
            </a:r>
          </a:p>
          <a:p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FAIL: </a:t>
            </a:r>
            <a:r>
              <a:rPr lang="en-IE" dirty="0" err="1">
                <a:latin typeface="Courier New" panose="02070309020205020404" pitchFamily="49" charset="0"/>
                <a:cs typeface="Courier New" panose="02070309020205020404" pitchFamily="49" charset="0"/>
              </a:rPr>
              <a:t>test_string_float</a:t>
            </a: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 (__main__.</a:t>
            </a:r>
            <a:r>
              <a:rPr lang="en-IE" dirty="0" err="1">
                <a:latin typeface="Courier New" panose="02070309020205020404" pitchFamily="49" charset="0"/>
                <a:cs typeface="Courier New" panose="02070309020205020404" pitchFamily="49" charset="0"/>
              </a:rPr>
              <a:t>CheckNumbers</a:t>
            </a: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This test checks if the string and real value 1 are equal.</a:t>
            </a:r>
          </a:p>
          <a:p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--------------------------------------------------------</a:t>
            </a:r>
          </a:p>
          <a:p>
            <a:r>
              <a:rPr lang="en-IE" dirty="0" err="1">
                <a:latin typeface="Courier New" panose="02070309020205020404" pitchFamily="49" charset="0"/>
                <a:cs typeface="Courier New" panose="02070309020205020404" pitchFamily="49" charset="0"/>
              </a:rPr>
              <a:t>Traceback</a:t>
            </a: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 (most recent call last):</a:t>
            </a:r>
          </a:p>
          <a:p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  File "C:/Users/damian/AppData/Local/Programs/Python/Python35-32/CheckNumbers-string-float.py", line 9, in </a:t>
            </a:r>
            <a:r>
              <a:rPr lang="en-IE" dirty="0" err="1">
                <a:latin typeface="Courier New" panose="02070309020205020404" pitchFamily="49" charset="0"/>
                <a:cs typeface="Courier New" panose="02070309020205020404" pitchFamily="49" charset="0"/>
              </a:rPr>
              <a:t>test_string_float</a:t>
            </a:r>
            <a:endParaRPr lang="en-IE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IE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self.assertEqual</a:t>
            </a: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("1", 1.0)</a:t>
            </a:r>
          </a:p>
          <a:p>
            <a:r>
              <a:rPr lang="en-IE" dirty="0" err="1">
                <a:latin typeface="Courier New" panose="02070309020205020404" pitchFamily="49" charset="0"/>
                <a:cs typeface="Courier New" panose="02070309020205020404" pitchFamily="49" charset="0"/>
              </a:rPr>
              <a:t>AssertionError</a:t>
            </a: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: '1' != 1.0</a:t>
            </a:r>
          </a:p>
          <a:p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--------------------------------------------------------</a:t>
            </a:r>
          </a:p>
          <a:p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Ran 1 test in 0.060s</a:t>
            </a:r>
          </a:p>
          <a:p>
            <a:endParaRPr lang="en-IE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FAILED (failures=1)</a:t>
            </a:r>
          </a:p>
        </p:txBody>
      </p:sp>
    </p:spTree>
    <p:extLst>
      <p:ext uri="{BB962C8B-B14F-4D97-AF65-F5344CB8AC3E}">
        <p14:creationId xmlns:p14="http://schemas.microsoft.com/office/powerpoint/2010/main" val="386772536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Object Oriented Testing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>
                <a:solidFill>
                  <a:schemeClr val="bg1"/>
                </a:solidFill>
                <a:cs typeface="Courier New" panose="02070309020205020404" pitchFamily="49" charset="0"/>
              </a:rPr>
              <a:t>And if we run this, we get:</a:t>
            </a:r>
          </a:p>
          <a:p>
            <a:endParaRPr lang="en-IE" dirty="0">
              <a:solidFill>
                <a:schemeClr val="bg1"/>
              </a:solidFill>
              <a:cs typeface="Courier New" panose="02070309020205020404" pitchFamily="49" charset="0"/>
            </a:endParaRPr>
          </a:p>
        </p:txBody>
      </p:sp>
      <p:sp>
        <p:nvSpPr>
          <p:cNvPr id="2" name="Rounded Rectangle 1"/>
          <p:cNvSpPr/>
          <p:nvPr/>
        </p:nvSpPr>
        <p:spPr>
          <a:xfrm>
            <a:off x="1126654" y="2132856"/>
            <a:ext cx="9721080" cy="45365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F</a:t>
            </a:r>
          </a:p>
          <a:p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=========================================================</a:t>
            </a:r>
          </a:p>
          <a:p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FAIL: </a:t>
            </a:r>
            <a:r>
              <a:rPr lang="en-IE" dirty="0" err="1">
                <a:latin typeface="Courier New" panose="02070309020205020404" pitchFamily="49" charset="0"/>
                <a:cs typeface="Courier New" panose="02070309020205020404" pitchFamily="49" charset="0"/>
              </a:rPr>
              <a:t>test_string_float</a:t>
            </a: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 (__main__.</a:t>
            </a:r>
            <a:r>
              <a:rPr lang="en-IE" dirty="0" err="1">
                <a:latin typeface="Courier New" panose="02070309020205020404" pitchFamily="49" charset="0"/>
                <a:cs typeface="Courier New" panose="02070309020205020404" pitchFamily="49" charset="0"/>
              </a:rPr>
              <a:t>CheckNumbers</a:t>
            </a: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This test checks if the string and real value 1 are equal.</a:t>
            </a:r>
          </a:p>
          <a:p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--------------------------------------------------------</a:t>
            </a:r>
          </a:p>
          <a:p>
            <a:r>
              <a:rPr lang="en-IE" dirty="0" err="1">
                <a:latin typeface="Courier New" panose="02070309020205020404" pitchFamily="49" charset="0"/>
                <a:cs typeface="Courier New" panose="02070309020205020404" pitchFamily="49" charset="0"/>
              </a:rPr>
              <a:t>Traceback</a:t>
            </a: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 (most recent call last):</a:t>
            </a:r>
          </a:p>
          <a:p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  File "C:/Users/damian/AppData/Local/Programs/Python/Python35-32/CheckNumbers-string-float.py", line 9, in </a:t>
            </a:r>
            <a:r>
              <a:rPr lang="en-IE" dirty="0" err="1">
                <a:latin typeface="Courier New" panose="02070309020205020404" pitchFamily="49" charset="0"/>
                <a:cs typeface="Courier New" panose="02070309020205020404" pitchFamily="49" charset="0"/>
              </a:rPr>
              <a:t>test_string_float</a:t>
            </a:r>
            <a:endParaRPr lang="en-IE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IE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self.assertEqual</a:t>
            </a: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("1", 1.0)</a:t>
            </a:r>
          </a:p>
          <a:p>
            <a:r>
              <a:rPr lang="en-IE" dirty="0" err="1">
                <a:latin typeface="Courier New" panose="02070309020205020404" pitchFamily="49" charset="0"/>
                <a:cs typeface="Courier New" panose="02070309020205020404" pitchFamily="49" charset="0"/>
              </a:rPr>
              <a:t>AssertionError</a:t>
            </a: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: '1' != 1.0</a:t>
            </a:r>
          </a:p>
          <a:p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--------------------------------------------------------</a:t>
            </a:r>
          </a:p>
          <a:p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Ran 1 test in 0.060s</a:t>
            </a:r>
          </a:p>
          <a:p>
            <a:endParaRPr lang="en-IE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FAILED (failures=1)</a:t>
            </a:r>
          </a:p>
        </p:txBody>
      </p:sp>
      <p:sp>
        <p:nvSpPr>
          <p:cNvPr id="5" name="Oval 4"/>
          <p:cNvSpPr/>
          <p:nvPr/>
        </p:nvSpPr>
        <p:spPr>
          <a:xfrm>
            <a:off x="1198662" y="2204864"/>
            <a:ext cx="648072" cy="792088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cxnSp>
        <p:nvCxnSpPr>
          <p:cNvPr id="6" name="Straight Arrow Connector 5"/>
          <p:cNvCxnSpPr/>
          <p:nvPr/>
        </p:nvCxnSpPr>
        <p:spPr>
          <a:xfrm flipH="1">
            <a:off x="1990750" y="2636912"/>
            <a:ext cx="2880320" cy="0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ounded Rectangle 6"/>
          <p:cNvSpPr/>
          <p:nvPr/>
        </p:nvSpPr>
        <p:spPr>
          <a:xfrm>
            <a:off x="4799062" y="2348880"/>
            <a:ext cx="5688632" cy="720080"/>
          </a:xfrm>
          <a:prstGeom prst="round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dirty="0"/>
              <a:t>“F” means the test has failed</a:t>
            </a:r>
          </a:p>
        </p:txBody>
      </p:sp>
    </p:spTree>
    <p:extLst>
      <p:ext uri="{BB962C8B-B14F-4D97-AF65-F5344CB8AC3E}">
        <p14:creationId xmlns:p14="http://schemas.microsoft.com/office/powerpoint/2010/main" val="89299613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Object Oriented Testing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>
                <a:solidFill>
                  <a:schemeClr val="bg1"/>
                </a:solidFill>
                <a:cs typeface="Courier New" panose="02070309020205020404" pitchFamily="49" charset="0"/>
              </a:rPr>
              <a:t>Let’s combine the two tests together:</a:t>
            </a:r>
          </a:p>
          <a:p>
            <a:endParaRPr lang="en-IE" dirty="0">
              <a:solidFill>
                <a:schemeClr val="bg1"/>
              </a:solidFill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52548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Object Oriented Testing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>
                <a:solidFill>
                  <a:schemeClr val="bg1"/>
                </a:solidFill>
              </a:rPr>
              <a:t>We can write a program to test our programs:</a:t>
            </a:r>
          </a:p>
        </p:txBody>
      </p:sp>
      <p:sp>
        <p:nvSpPr>
          <p:cNvPr id="2" name="Rounded Rectangle 1"/>
          <p:cNvSpPr/>
          <p:nvPr/>
        </p:nvSpPr>
        <p:spPr>
          <a:xfrm>
            <a:off x="910630" y="3177742"/>
            <a:ext cx="4189541" cy="122413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600" dirty="0"/>
              <a:t>System.py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7234257" y="3177742"/>
            <a:ext cx="4189541" cy="122413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600" dirty="0"/>
              <a:t>System-test.py</a:t>
            </a:r>
          </a:p>
        </p:txBody>
      </p:sp>
      <p:sp>
        <p:nvSpPr>
          <p:cNvPr id="6" name="Left Arrow 5"/>
          <p:cNvSpPr/>
          <p:nvPr/>
        </p:nvSpPr>
        <p:spPr>
          <a:xfrm>
            <a:off x="5401280" y="3429770"/>
            <a:ext cx="1544945" cy="72008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7" name="Rounded Rectangle 6"/>
          <p:cNvSpPr/>
          <p:nvPr/>
        </p:nvSpPr>
        <p:spPr>
          <a:xfrm>
            <a:off x="1185583" y="4329870"/>
            <a:ext cx="3685487" cy="5040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class </a:t>
            </a:r>
            <a:r>
              <a:rPr lang="en-IE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RunningStuff</a:t>
            </a:r>
            <a:endParaRPr lang="en-IE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7509210" y="4329870"/>
            <a:ext cx="3685487" cy="5040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class </a:t>
            </a:r>
            <a:r>
              <a:rPr lang="en-IE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TestRunningStuff</a:t>
            </a:r>
            <a:endParaRPr lang="en-IE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1711605" y="4797152"/>
            <a:ext cx="2808312" cy="100811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def mod1</a:t>
            </a:r>
          </a:p>
          <a:p>
            <a:pPr algn="ctr"/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def mod2</a:t>
            </a:r>
          </a:p>
          <a:p>
            <a:pPr algn="ctr"/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def mod3</a:t>
            </a:r>
          </a:p>
        </p:txBody>
      </p:sp>
      <p:sp>
        <p:nvSpPr>
          <p:cNvPr id="10" name="Rounded Rectangle 9"/>
          <p:cNvSpPr/>
          <p:nvPr/>
        </p:nvSpPr>
        <p:spPr>
          <a:xfrm>
            <a:off x="8039422" y="4761918"/>
            <a:ext cx="2808312" cy="100811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def test_mod1</a:t>
            </a:r>
          </a:p>
          <a:p>
            <a:pPr algn="ctr"/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def test_mod2</a:t>
            </a:r>
          </a:p>
          <a:p>
            <a:pPr algn="ctr"/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def test_mod3</a:t>
            </a:r>
          </a:p>
        </p:txBody>
      </p:sp>
    </p:spTree>
    <p:extLst>
      <p:ext uri="{BB962C8B-B14F-4D97-AF65-F5344CB8AC3E}">
        <p14:creationId xmlns:p14="http://schemas.microsoft.com/office/powerpoint/2010/main" val="375523169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Object Oriented Testing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>
                <a:solidFill>
                  <a:schemeClr val="bg1"/>
                </a:solidFill>
                <a:cs typeface="Courier New" panose="02070309020205020404" pitchFamily="49" charset="0"/>
              </a:rPr>
              <a:t>Let’s combine the two tests together:</a:t>
            </a:r>
          </a:p>
          <a:p>
            <a:endParaRPr lang="en-IE" dirty="0">
              <a:solidFill>
                <a:schemeClr val="bg1"/>
              </a:solidFill>
              <a:cs typeface="Courier New" panose="02070309020205020404" pitchFamily="49" charset="0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766614" y="2348880"/>
            <a:ext cx="10657184" cy="1008112"/>
          </a:xfrm>
          <a:prstGeom prst="roundRect">
            <a:avLst/>
          </a:prstGeom>
          <a:solidFill>
            <a:schemeClr val="accent3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import 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unittest</a:t>
            </a:r>
            <a:endParaRPr lang="en-IE" sz="20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IE" sz="20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IE" sz="20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class </a:t>
            </a:r>
            <a:r>
              <a:rPr lang="en-IE" sz="2000" b="1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CheckNumbers</a:t>
            </a:r>
            <a:r>
              <a:rPr lang="en-IE" sz="20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IE" sz="2000" b="1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unittest.TestCase</a:t>
            </a:r>
            <a:r>
              <a:rPr lang="en-IE" sz="20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):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766614" y="5445224"/>
            <a:ext cx="10657184" cy="1152128"/>
          </a:xfrm>
          <a:prstGeom prst="roundRect">
            <a:avLst/>
          </a:prstGeom>
          <a:solidFill>
            <a:schemeClr val="accent3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 __name__ == "__main__":</a:t>
            </a:r>
          </a:p>
          <a:p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unittest.main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ENDIF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766614" y="3789040"/>
            <a:ext cx="5112568" cy="1237616"/>
          </a:xfrm>
          <a:prstGeom prst="roundRect">
            <a:avLst/>
          </a:prstGeom>
          <a:solidFill>
            <a:schemeClr val="accent3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test_int_float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(self):</a:t>
            </a:r>
          </a:p>
          <a:p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self.assertEqual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(1, 1.0)</a:t>
            </a:r>
          </a:p>
          <a:p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END 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test_int_float</a:t>
            </a:r>
            <a:endParaRPr lang="en-IE" sz="20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6311230" y="3789040"/>
            <a:ext cx="5112568" cy="1237616"/>
          </a:xfrm>
          <a:prstGeom prst="roundRect">
            <a:avLst/>
          </a:prstGeom>
          <a:solidFill>
            <a:schemeClr val="accent3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test_string_float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(self):</a:t>
            </a:r>
          </a:p>
          <a:p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self.assertEqual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(“1”, 1.0)</a:t>
            </a:r>
          </a:p>
          <a:p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END 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test_string_float</a:t>
            </a:r>
            <a:endParaRPr lang="en-IE" sz="20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155156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Object Oriented Testing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>
                <a:solidFill>
                  <a:schemeClr val="bg1"/>
                </a:solidFill>
                <a:cs typeface="Courier New" panose="02070309020205020404" pitchFamily="49" charset="0"/>
              </a:rPr>
              <a:t>And if we run this, we get:</a:t>
            </a:r>
          </a:p>
          <a:p>
            <a:endParaRPr lang="en-IE" dirty="0">
              <a:solidFill>
                <a:schemeClr val="bg1"/>
              </a:solidFill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183075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Object Oriented Testing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>
                <a:solidFill>
                  <a:schemeClr val="bg1"/>
                </a:solidFill>
                <a:cs typeface="Courier New" panose="02070309020205020404" pitchFamily="49" charset="0"/>
              </a:rPr>
              <a:t>And if we run this, we get:</a:t>
            </a:r>
          </a:p>
          <a:p>
            <a:endParaRPr lang="en-IE" dirty="0">
              <a:solidFill>
                <a:schemeClr val="bg1"/>
              </a:solidFill>
              <a:cs typeface="Courier New" panose="02070309020205020404" pitchFamily="49" charset="0"/>
            </a:endParaRPr>
          </a:p>
        </p:txBody>
      </p:sp>
      <p:sp>
        <p:nvSpPr>
          <p:cNvPr id="2" name="Rounded Rectangle 1"/>
          <p:cNvSpPr/>
          <p:nvPr/>
        </p:nvSpPr>
        <p:spPr>
          <a:xfrm>
            <a:off x="1126654" y="2132856"/>
            <a:ext cx="9721080" cy="45365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.F</a:t>
            </a:r>
          </a:p>
          <a:p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=================================================================</a:t>
            </a:r>
          </a:p>
          <a:p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FAIL: </a:t>
            </a:r>
            <a:r>
              <a:rPr lang="en-IE" dirty="0" err="1">
                <a:latin typeface="Courier New" panose="02070309020205020404" pitchFamily="49" charset="0"/>
                <a:cs typeface="Courier New" panose="02070309020205020404" pitchFamily="49" charset="0"/>
              </a:rPr>
              <a:t>test_string_float</a:t>
            </a: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 (__main__.</a:t>
            </a:r>
            <a:r>
              <a:rPr lang="en-IE" dirty="0" err="1">
                <a:latin typeface="Courier New" panose="02070309020205020404" pitchFamily="49" charset="0"/>
                <a:cs typeface="Courier New" panose="02070309020205020404" pitchFamily="49" charset="0"/>
              </a:rPr>
              <a:t>CheckNumbers</a:t>
            </a: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---------------------------=-------------------------------------</a:t>
            </a:r>
          </a:p>
          <a:p>
            <a:r>
              <a:rPr lang="en-IE" dirty="0" err="1">
                <a:latin typeface="Courier New" panose="02070309020205020404" pitchFamily="49" charset="0"/>
                <a:cs typeface="Courier New" panose="02070309020205020404" pitchFamily="49" charset="0"/>
              </a:rPr>
              <a:t>Traceback</a:t>
            </a: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 (most recent call last):</a:t>
            </a:r>
          </a:p>
          <a:p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  File "C:\Users\damian\AppData\Local\Programs\Python\Python35-32\CheckNumbers.py", line 10, in </a:t>
            </a:r>
            <a:r>
              <a:rPr lang="en-IE" dirty="0" err="1">
                <a:latin typeface="Courier New" panose="02070309020205020404" pitchFamily="49" charset="0"/>
                <a:cs typeface="Courier New" panose="02070309020205020404" pitchFamily="49" charset="0"/>
              </a:rPr>
              <a:t>test_string_float</a:t>
            </a:r>
            <a:endParaRPr lang="en-IE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IE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self.assertEqual</a:t>
            </a: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("1", 1.0)</a:t>
            </a:r>
          </a:p>
          <a:p>
            <a:r>
              <a:rPr lang="en-IE" dirty="0" err="1">
                <a:latin typeface="Courier New" panose="02070309020205020404" pitchFamily="49" charset="0"/>
                <a:cs typeface="Courier New" panose="02070309020205020404" pitchFamily="49" charset="0"/>
              </a:rPr>
              <a:t>AssertionError</a:t>
            </a: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: '1' != 1.0</a:t>
            </a:r>
          </a:p>
          <a:p>
            <a:endParaRPr lang="en-IE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-----------------------------------------------------------------</a:t>
            </a:r>
          </a:p>
          <a:p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Ran 2 tests in 0.010s</a:t>
            </a:r>
          </a:p>
          <a:p>
            <a:endParaRPr lang="en-IE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FAILED (failures=1)</a:t>
            </a:r>
          </a:p>
        </p:txBody>
      </p:sp>
    </p:spTree>
    <p:extLst>
      <p:ext uri="{BB962C8B-B14F-4D97-AF65-F5344CB8AC3E}">
        <p14:creationId xmlns:p14="http://schemas.microsoft.com/office/powerpoint/2010/main" val="80680873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Object Oriented Testing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>
                <a:solidFill>
                  <a:schemeClr val="bg1"/>
                </a:solidFill>
                <a:cs typeface="Courier New" panose="02070309020205020404" pitchFamily="49" charset="0"/>
              </a:rPr>
              <a:t>And if we run this, we get:</a:t>
            </a:r>
          </a:p>
          <a:p>
            <a:endParaRPr lang="en-IE" dirty="0">
              <a:solidFill>
                <a:schemeClr val="bg1"/>
              </a:solidFill>
              <a:cs typeface="Courier New" panose="02070309020205020404" pitchFamily="49" charset="0"/>
            </a:endParaRPr>
          </a:p>
        </p:txBody>
      </p:sp>
      <p:sp>
        <p:nvSpPr>
          <p:cNvPr id="2" name="Rounded Rectangle 1"/>
          <p:cNvSpPr/>
          <p:nvPr/>
        </p:nvSpPr>
        <p:spPr>
          <a:xfrm>
            <a:off x="1126654" y="2132856"/>
            <a:ext cx="9721080" cy="45365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.F</a:t>
            </a:r>
          </a:p>
          <a:p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=================================================================</a:t>
            </a:r>
          </a:p>
          <a:p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FAIL: </a:t>
            </a:r>
            <a:r>
              <a:rPr lang="en-IE" dirty="0" err="1">
                <a:latin typeface="Courier New" panose="02070309020205020404" pitchFamily="49" charset="0"/>
                <a:cs typeface="Courier New" panose="02070309020205020404" pitchFamily="49" charset="0"/>
              </a:rPr>
              <a:t>test_string_float</a:t>
            </a: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 (__main__.</a:t>
            </a:r>
            <a:r>
              <a:rPr lang="en-IE" dirty="0" err="1">
                <a:latin typeface="Courier New" panose="02070309020205020404" pitchFamily="49" charset="0"/>
                <a:cs typeface="Courier New" panose="02070309020205020404" pitchFamily="49" charset="0"/>
              </a:rPr>
              <a:t>CheckNumbers</a:t>
            </a: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---------------------------=-------------------------------------</a:t>
            </a:r>
          </a:p>
          <a:p>
            <a:r>
              <a:rPr lang="en-IE" dirty="0" err="1">
                <a:latin typeface="Courier New" panose="02070309020205020404" pitchFamily="49" charset="0"/>
                <a:cs typeface="Courier New" panose="02070309020205020404" pitchFamily="49" charset="0"/>
              </a:rPr>
              <a:t>Traceback</a:t>
            </a: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 (most recent call last):</a:t>
            </a:r>
          </a:p>
          <a:p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  File "C:\Users\damian\AppData\Local\Programs\Python\Python35-32\CheckNumbers.py", line 10, in </a:t>
            </a:r>
            <a:r>
              <a:rPr lang="en-IE" dirty="0" err="1">
                <a:latin typeface="Courier New" panose="02070309020205020404" pitchFamily="49" charset="0"/>
                <a:cs typeface="Courier New" panose="02070309020205020404" pitchFamily="49" charset="0"/>
              </a:rPr>
              <a:t>test_string_float</a:t>
            </a:r>
            <a:endParaRPr lang="en-IE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IE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self.assertEqual</a:t>
            </a: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("1", 1.0)</a:t>
            </a:r>
          </a:p>
          <a:p>
            <a:r>
              <a:rPr lang="en-IE" dirty="0" err="1">
                <a:latin typeface="Courier New" panose="02070309020205020404" pitchFamily="49" charset="0"/>
                <a:cs typeface="Courier New" panose="02070309020205020404" pitchFamily="49" charset="0"/>
              </a:rPr>
              <a:t>AssertionError</a:t>
            </a: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: '1' != 1.0</a:t>
            </a:r>
          </a:p>
          <a:p>
            <a:endParaRPr lang="en-IE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-----------------------------------------------------------------</a:t>
            </a:r>
          </a:p>
          <a:p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Ran 2 tests in 0.010s</a:t>
            </a:r>
          </a:p>
          <a:p>
            <a:endParaRPr lang="en-IE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FAILED (failures=1)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4799062" y="2348880"/>
            <a:ext cx="5688632" cy="720080"/>
          </a:xfrm>
          <a:prstGeom prst="round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dirty="0"/>
              <a:t>“.F” means the first test passed and the second test has failed</a:t>
            </a:r>
          </a:p>
        </p:txBody>
      </p:sp>
      <p:sp>
        <p:nvSpPr>
          <p:cNvPr id="6" name="Oval 5"/>
          <p:cNvSpPr/>
          <p:nvPr/>
        </p:nvSpPr>
        <p:spPr>
          <a:xfrm>
            <a:off x="1270670" y="2204864"/>
            <a:ext cx="648072" cy="792088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cxnSp>
        <p:nvCxnSpPr>
          <p:cNvPr id="7" name="Straight Arrow Connector 6"/>
          <p:cNvCxnSpPr/>
          <p:nvPr/>
        </p:nvCxnSpPr>
        <p:spPr>
          <a:xfrm flipH="1">
            <a:off x="1990750" y="2636912"/>
            <a:ext cx="2880320" cy="0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5615295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IE" sz="6000" dirty="0">
                <a:solidFill>
                  <a:schemeClr val="bg1"/>
                </a:solidFill>
              </a:rPr>
              <a:t>Assertion Methods</a:t>
            </a:r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1828562" y="3886200"/>
            <a:ext cx="8533289" cy="1752600"/>
          </a:xfrm>
        </p:spPr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47164926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Object Oriented Testing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IE" dirty="0">
                <a:solidFill>
                  <a:schemeClr val="bg1"/>
                </a:solidFill>
              </a:rPr>
              <a:t>A test case typically sets certain variables to known values, runs one or more methods or processes, and then show that correct expected results were returned by using </a:t>
            </a: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TestCase</a:t>
            </a:r>
            <a:r>
              <a:rPr lang="en-IE" dirty="0">
                <a:solidFill>
                  <a:schemeClr val="bg1"/>
                </a:solidFill>
              </a:rPr>
              <a:t> assertion methods.</a:t>
            </a:r>
          </a:p>
          <a:p>
            <a:endParaRPr lang="en-IE" dirty="0">
              <a:solidFill>
                <a:schemeClr val="bg1"/>
              </a:solidFill>
              <a:cs typeface="Courier New" panose="02070309020205020404" pitchFamily="49" charset="0"/>
            </a:endParaRPr>
          </a:p>
          <a:p>
            <a:r>
              <a:rPr lang="en-IE" dirty="0">
                <a:solidFill>
                  <a:schemeClr val="bg1"/>
                </a:solidFill>
              </a:rPr>
              <a:t>There are a few different assertion methods available to confirm that specific results have been achieved. We already saw </a:t>
            </a: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assertEqual</a:t>
            </a:r>
            <a:r>
              <a:rPr lang="en-IE" dirty="0">
                <a:solidFill>
                  <a:schemeClr val="bg1"/>
                </a:solidFill>
              </a:rPr>
              <a:t>, which will cause a test failure if the two parameters do not pass an equality check. The inverse, </a:t>
            </a: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assertNotEqual</a:t>
            </a:r>
            <a:r>
              <a:rPr lang="en-IE" dirty="0">
                <a:solidFill>
                  <a:schemeClr val="bg1"/>
                </a:solidFill>
              </a:rPr>
              <a:t>, will fail if the two parameters do compare as equal. </a:t>
            </a:r>
            <a:endParaRPr lang="en-IE" dirty="0">
              <a:solidFill>
                <a:schemeClr val="bg1"/>
              </a:solidFill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80795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Object Oriented Testing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>
                <a:solidFill>
                  <a:schemeClr val="bg1"/>
                </a:solidFill>
              </a:rPr>
              <a:t>The </a:t>
            </a: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assertTrue</a:t>
            </a:r>
            <a:r>
              <a:rPr lang="en-IE" dirty="0">
                <a:solidFill>
                  <a:schemeClr val="bg1"/>
                </a:solidFill>
              </a:rPr>
              <a:t> and </a:t>
            </a: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assertFalse</a:t>
            </a:r>
            <a:r>
              <a:rPr lang="en-IE" dirty="0">
                <a:solidFill>
                  <a:schemeClr val="bg1"/>
                </a:solidFill>
              </a:rPr>
              <a:t> methods each accept a single expression, and fail if the expression does not pass an 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IE" dirty="0">
                <a:solidFill>
                  <a:schemeClr val="bg1"/>
                </a:solidFill>
              </a:rPr>
              <a:t> test. These tests are not checking for the Boolean values</a:t>
            </a:r>
            <a:r>
              <a:rPr lang="en-IE" dirty="0">
                <a:solidFill>
                  <a:schemeClr val="bg1"/>
                </a:solidFill>
                <a:cs typeface="Courier New" panose="02070309020205020404" pitchFamily="49" charset="0"/>
              </a:rPr>
              <a:t> 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True</a:t>
            </a:r>
            <a:r>
              <a:rPr lang="en-IE" dirty="0">
                <a:solidFill>
                  <a:schemeClr val="bg1"/>
                </a:solidFill>
                <a:cs typeface="Courier New" panose="02070309020205020404" pitchFamily="49" charset="0"/>
              </a:rPr>
              <a:t> </a:t>
            </a:r>
            <a:r>
              <a:rPr lang="en-IE" dirty="0">
                <a:solidFill>
                  <a:schemeClr val="bg1"/>
                </a:solidFill>
              </a:rPr>
              <a:t>or 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False</a:t>
            </a:r>
            <a:r>
              <a:rPr lang="en-IE" dirty="0">
                <a:solidFill>
                  <a:schemeClr val="bg1"/>
                </a:solidFill>
              </a:rPr>
              <a:t>, but instead:</a:t>
            </a:r>
          </a:p>
          <a:p>
            <a:pPr lvl="1"/>
            <a:r>
              <a:rPr lang="en-IE" dirty="0">
                <a:solidFill>
                  <a:schemeClr val="bg1"/>
                </a:solidFill>
              </a:rPr>
              <a:t>To pass the </a:t>
            </a: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assertFalse</a:t>
            </a:r>
            <a:r>
              <a:rPr lang="en-IE" dirty="0">
                <a:solidFill>
                  <a:schemeClr val="bg1"/>
                </a:solidFill>
              </a:rPr>
              <a:t> method the test should return False, None, 0, or an empty list, dictionary, string, set, or tuple.</a:t>
            </a:r>
          </a:p>
          <a:p>
            <a:pPr lvl="1"/>
            <a:r>
              <a:rPr lang="en-IE" dirty="0">
                <a:solidFill>
                  <a:schemeClr val="bg1"/>
                </a:solidFill>
              </a:rPr>
              <a:t>To pass the </a:t>
            </a: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assertFalse</a:t>
            </a:r>
            <a:r>
              <a:rPr lang="en-IE" dirty="0">
                <a:solidFill>
                  <a:schemeClr val="bg1"/>
                </a:solidFill>
              </a:rPr>
              <a:t> method the test should return True, non-zero numbers, containers with values in.</a:t>
            </a:r>
            <a:endParaRPr lang="en-IE" dirty="0">
              <a:solidFill>
                <a:schemeClr val="bg1"/>
              </a:solidFill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222042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92341384"/>
              </p:ext>
            </p:extLst>
          </p:nvPr>
        </p:nvGraphicFramePr>
        <p:xfrm>
          <a:off x="406574" y="58336"/>
          <a:ext cx="11305256" cy="675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198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18542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48817">
                <a:tc>
                  <a:txBody>
                    <a:bodyPr/>
                    <a:lstStyle/>
                    <a:p>
                      <a:pPr algn="ctr"/>
                      <a:r>
                        <a:rPr lang="en-IE" sz="2400" dirty="0"/>
                        <a:t>Methods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2400" dirty="0"/>
                        <a:t>Description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28344">
                <a:tc>
                  <a:txBody>
                    <a:bodyPr/>
                    <a:lstStyle/>
                    <a:p>
                      <a:r>
                        <a:rPr lang="en-IE" sz="180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assertEqual</a:t>
                      </a:r>
                      <a:endParaRPr lang="en-IE" sz="18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IE" sz="180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assertNotEqual</a:t>
                      </a:r>
                      <a:endParaRPr lang="en-IE" sz="18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E" sz="1800" dirty="0"/>
                        <a:t>Accept two comparable objects and</a:t>
                      </a:r>
                      <a:r>
                        <a:rPr lang="en-IE" sz="1800" baseline="0" dirty="0"/>
                        <a:t> </a:t>
                      </a:r>
                      <a:r>
                        <a:rPr lang="en-IE" sz="1800" dirty="0"/>
                        <a:t>ensure the named equality holds.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28344">
                <a:tc>
                  <a:txBody>
                    <a:bodyPr/>
                    <a:lstStyle/>
                    <a:p>
                      <a:r>
                        <a:rPr lang="en-IE" sz="180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assertTrue</a:t>
                      </a:r>
                      <a:endParaRPr lang="en-IE" sz="18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IE" sz="180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assertFalse</a:t>
                      </a:r>
                      <a:endParaRPr lang="en-IE" sz="18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sz="1800" dirty="0"/>
                        <a:t>Accept a single expression, and fail if the expression does not pass an IF test.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66924">
                <a:tc>
                  <a:txBody>
                    <a:bodyPr/>
                    <a:lstStyle/>
                    <a:p>
                      <a:r>
                        <a:rPr lang="en-IE" sz="180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assertGreater</a:t>
                      </a:r>
                      <a:endParaRPr lang="en-IE" sz="18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IE" sz="180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assertGreaterEqual</a:t>
                      </a:r>
                      <a:endParaRPr lang="en-IE" sz="18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IE" sz="180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assertLess</a:t>
                      </a:r>
                      <a:endParaRPr lang="en-IE" sz="18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IE" sz="180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assertLessEqual</a:t>
                      </a:r>
                      <a:endParaRPr lang="en-IE" sz="18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sz="1800" dirty="0"/>
                        <a:t>Accept two comparable objects and</a:t>
                      </a:r>
                      <a:r>
                        <a:rPr lang="en-IE" sz="1800" baseline="0" dirty="0"/>
                        <a:t> </a:t>
                      </a:r>
                      <a:r>
                        <a:rPr lang="en-IE" sz="1800" dirty="0"/>
                        <a:t>ensure the named inequality holds.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28344">
                <a:tc>
                  <a:txBody>
                    <a:bodyPr/>
                    <a:lstStyle/>
                    <a:p>
                      <a:r>
                        <a:rPr lang="en-IE" sz="180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asssertIn</a:t>
                      </a:r>
                      <a:endParaRPr lang="en-IE" sz="18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IE" sz="180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assertNotIn</a:t>
                      </a:r>
                      <a:endParaRPr lang="en-IE" sz="18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sz="1800" dirty="0"/>
                        <a:t>Ensure an element is (or is not) an element in a container object.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28344">
                <a:tc>
                  <a:txBody>
                    <a:bodyPr/>
                    <a:lstStyle/>
                    <a:p>
                      <a:r>
                        <a:rPr lang="en-IE" sz="180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assertIsNone</a:t>
                      </a:r>
                      <a:endParaRPr lang="en-IE" sz="18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IE" sz="180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assertIsNotNone</a:t>
                      </a:r>
                      <a:endParaRPr lang="en-IE" sz="18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sz="1800" dirty="0"/>
                        <a:t>Ensure an element is (or is not) the exact value None (but not another false value).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28344">
                <a:tc>
                  <a:txBody>
                    <a:bodyPr/>
                    <a:lstStyle/>
                    <a:p>
                      <a:r>
                        <a:rPr lang="en-IE" sz="180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assertSameElements</a:t>
                      </a:r>
                      <a:endParaRPr lang="en-IE" sz="18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sz="1800" dirty="0"/>
                        <a:t>Ensure two container objects have the same elements, ignoring the order.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166924">
                <a:tc>
                  <a:txBody>
                    <a:bodyPr/>
                    <a:lstStyle/>
                    <a:p>
                      <a:r>
                        <a:rPr lang="en-IE" sz="180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assertSequenceEqual</a:t>
                      </a:r>
                      <a:endParaRPr lang="en-IE" sz="18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IE" sz="180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assertDictEqual</a:t>
                      </a:r>
                      <a:endParaRPr lang="en-IE" sz="18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IE" sz="180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assertSetEqual</a:t>
                      </a:r>
                      <a:endParaRPr lang="en-IE" sz="18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IE" sz="180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assertListEqual</a:t>
                      </a:r>
                      <a:endParaRPr lang="en-IE" sz="18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IE" sz="180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assertTupleEqual</a:t>
                      </a:r>
                      <a:endParaRPr lang="en-IE" sz="18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sz="1800" dirty="0"/>
                        <a:t>Ensure two containers have the same elements in the same order. If there's a failure, show a code diff comparing the two lists to see where they differ. The last four methods also test the type of the list.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4568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E" sz="180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assertRaises</a:t>
                      </a:r>
                      <a:endParaRPr lang="en-IE" sz="18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sz="1800" dirty="0"/>
                        <a:t>Ensure</a:t>
                      </a:r>
                      <a:r>
                        <a:rPr lang="en-IE" sz="1800" baseline="0" dirty="0"/>
                        <a:t>  that a specific function call raises a specific exception. </a:t>
                      </a:r>
                      <a:endParaRPr lang="en-IE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6024980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Object Oriented Testing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>
                <a:solidFill>
                  <a:schemeClr val="bg1"/>
                </a:solidFill>
              </a:rPr>
              <a:t>Let’s look at the </a:t>
            </a: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assertRaises</a:t>
            </a:r>
            <a:r>
              <a:rPr lang="en-IE" dirty="0">
                <a:solidFill>
                  <a:schemeClr val="bg1"/>
                </a:solidFill>
              </a:rPr>
              <a:t> method in a bit more detail.</a:t>
            </a:r>
          </a:p>
          <a:p>
            <a:endParaRPr lang="en-IE" dirty="0">
              <a:solidFill>
                <a:schemeClr val="bg1"/>
              </a:solidFill>
            </a:endParaRPr>
          </a:p>
          <a:p>
            <a:r>
              <a:rPr lang="en-IE" dirty="0">
                <a:solidFill>
                  <a:schemeClr val="bg1"/>
                </a:solidFill>
              </a:rPr>
              <a:t>This method can be used to ensure a specific function call raises a specific exception. The test passes if the code inside the 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with</a:t>
            </a:r>
            <a:r>
              <a:rPr lang="en-IE" dirty="0">
                <a:solidFill>
                  <a:schemeClr val="bg1"/>
                </a:solidFill>
              </a:rPr>
              <a:t> statement raises the proper exception; otherwise, it fails. </a:t>
            </a:r>
          </a:p>
        </p:txBody>
      </p:sp>
    </p:spTree>
    <p:extLst>
      <p:ext uri="{BB962C8B-B14F-4D97-AF65-F5344CB8AC3E}">
        <p14:creationId xmlns:p14="http://schemas.microsoft.com/office/powerpoint/2010/main" val="300011018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Object Oriented Testing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>
                <a:solidFill>
                  <a:schemeClr val="bg1"/>
                </a:solidFill>
                <a:cs typeface="Courier New" panose="02070309020205020404" pitchFamily="49" charset="0"/>
              </a:rPr>
              <a:t>Let’s look at an example:</a:t>
            </a:r>
          </a:p>
          <a:p>
            <a:endParaRPr lang="en-IE" dirty="0">
              <a:solidFill>
                <a:schemeClr val="bg1"/>
              </a:solidFill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83214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Object Oriented Testing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>
                <a:solidFill>
                  <a:schemeClr val="bg1"/>
                </a:solidFill>
                <a:cs typeface="Courier New" panose="02070309020205020404" pitchFamily="49" charset="0"/>
              </a:rPr>
              <a:t>Unit Testing is concerned with testing small chunks of a program, for example, testing a single class or a single method.</a:t>
            </a:r>
          </a:p>
          <a:p>
            <a:endParaRPr lang="en-IE" dirty="0">
              <a:solidFill>
                <a:schemeClr val="bg1"/>
              </a:solidFill>
              <a:cs typeface="Courier New" panose="02070309020205020404" pitchFamily="49" charset="0"/>
            </a:endParaRPr>
          </a:p>
          <a:p>
            <a:r>
              <a:rPr lang="en-IE" dirty="0">
                <a:solidFill>
                  <a:schemeClr val="bg1"/>
                </a:solidFill>
                <a:cs typeface="Courier New" panose="02070309020205020404" pitchFamily="49" charset="0"/>
              </a:rPr>
              <a:t>Python has a library for unit testing called </a:t>
            </a: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unittest</a:t>
            </a:r>
            <a:r>
              <a:rPr lang="en-IE" dirty="0">
                <a:solidFill>
                  <a:schemeClr val="bg1"/>
                </a:solidFill>
                <a:cs typeface="Courier New" panose="02070309020205020404" pitchFamily="49" charset="0"/>
              </a:rPr>
              <a:t>. It provides several tools for creating and running unit tests.</a:t>
            </a:r>
          </a:p>
          <a:p>
            <a:endParaRPr lang="en-IE" dirty="0">
              <a:solidFill>
                <a:schemeClr val="bg1"/>
              </a:solidFill>
              <a:cs typeface="Courier New" panose="02070309020205020404" pitchFamily="49" charset="0"/>
            </a:endParaRPr>
          </a:p>
          <a:p>
            <a:endParaRPr lang="en-IE" dirty="0">
              <a:solidFill>
                <a:schemeClr val="bg1"/>
              </a:solidFill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891166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Object Oriented Testing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>
                <a:solidFill>
                  <a:schemeClr val="bg1"/>
                </a:solidFill>
                <a:cs typeface="Courier New" panose="02070309020205020404" pitchFamily="49" charset="0"/>
              </a:rPr>
              <a:t>Let’s look at an example:</a:t>
            </a:r>
          </a:p>
          <a:p>
            <a:endParaRPr lang="en-IE" dirty="0">
              <a:solidFill>
                <a:schemeClr val="bg1"/>
              </a:solidFill>
              <a:cs typeface="Courier New" panose="02070309020205020404" pitchFamily="49" charset="0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609521" y="2564904"/>
            <a:ext cx="10657184" cy="2088232"/>
          </a:xfrm>
          <a:prstGeom prst="roundRect">
            <a:avLst/>
          </a:prstGeom>
          <a:solidFill>
            <a:schemeClr val="accent3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import 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unittest</a:t>
            </a:r>
            <a:endParaRPr lang="en-IE" sz="20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IE" sz="20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MyAverage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seq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):</a:t>
            </a:r>
          </a:p>
          <a:p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return sum(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seq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 / 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len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seq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END average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9983638" y="6135685"/>
            <a:ext cx="2088232" cy="576064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IE" dirty="0">
                <a:solidFill>
                  <a:schemeClr val="tx1"/>
                </a:solidFill>
              </a:rPr>
              <a:t>Continued </a:t>
            </a:r>
            <a:r>
              <a:rPr lang="en-IE" dirty="0">
                <a:solidFill>
                  <a:schemeClr val="tx1"/>
                </a:solidFill>
                <a:sym typeface="Wingdings" panose="05000000000000000000" pitchFamily="2" charset="2"/>
              </a:rPr>
              <a:t></a:t>
            </a:r>
            <a:endParaRPr lang="en-IE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66245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3"/>
          <p:cNvSpPr>
            <a:spLocks noGrp="1"/>
          </p:cNvSpPr>
          <p:nvPr>
            <p:ph idx="1"/>
          </p:nvPr>
        </p:nvSpPr>
        <p:spPr>
          <a:xfrm>
            <a:off x="609521" y="1600201"/>
            <a:ext cx="10971372" cy="4525963"/>
          </a:xfrm>
        </p:spPr>
        <p:txBody>
          <a:bodyPr>
            <a:normAutofit/>
          </a:bodyPr>
          <a:lstStyle/>
          <a:p>
            <a:r>
              <a:rPr lang="en-IE" dirty="0">
                <a:solidFill>
                  <a:schemeClr val="bg1"/>
                </a:solidFill>
                <a:cs typeface="Courier New" panose="02070309020205020404" pitchFamily="49" charset="0"/>
              </a:rPr>
              <a:t>Let’s look at an example:</a:t>
            </a:r>
          </a:p>
          <a:p>
            <a:endParaRPr lang="en-IE" dirty="0">
              <a:solidFill>
                <a:schemeClr val="bg1"/>
              </a:solidFill>
              <a:cs typeface="Courier New" panose="02070309020205020404" pitchFamily="49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Object Oriented Testing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622598" y="2204864"/>
            <a:ext cx="10657184" cy="4176464"/>
          </a:xfrm>
          <a:prstGeom prst="roundRect">
            <a:avLst/>
          </a:prstGeom>
          <a:solidFill>
            <a:schemeClr val="accent3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class 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TestAverage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unittest.TestCase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):</a:t>
            </a:r>
          </a:p>
          <a:p>
            <a:endParaRPr lang="en-IE" sz="20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test_zero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(self):</a:t>
            </a:r>
          </a:p>
          <a:p>
            <a:r>
              <a:rPr lang="en-IE" sz="20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IE" sz="2000" b="1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self.assertRaises</a:t>
            </a:r>
            <a:r>
              <a:rPr lang="en-IE" sz="20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IE" sz="2000" b="1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ZeroDivisionError</a:t>
            </a:r>
            <a:r>
              <a:rPr lang="en-IE" sz="20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IE" sz="2000" b="1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MyAverage</a:t>
            </a:r>
            <a:r>
              <a:rPr lang="en-IE" sz="20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[])</a:t>
            </a:r>
          </a:p>
          <a:p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# END 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test_zero</a:t>
            </a:r>
            <a:endParaRPr lang="en-IE" sz="20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IE" sz="20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test_with_zero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(self):</a:t>
            </a:r>
          </a:p>
          <a:p>
            <a:r>
              <a:rPr lang="en-IE" sz="20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with </a:t>
            </a:r>
            <a:r>
              <a:rPr lang="en-IE" sz="2000" b="1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self.assertRaises</a:t>
            </a:r>
            <a:r>
              <a:rPr lang="en-IE" sz="20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IE" sz="2000" b="1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ZeroDivisionError</a:t>
            </a:r>
            <a:r>
              <a:rPr lang="en-IE" sz="20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):</a:t>
            </a:r>
          </a:p>
          <a:p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MyAverage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([])</a:t>
            </a:r>
          </a:p>
          <a:p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# END 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test_with_zero</a:t>
            </a:r>
            <a:endParaRPr lang="en-IE" sz="20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IE" sz="20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END CLASS 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TestAverage</a:t>
            </a:r>
            <a:endParaRPr lang="en-IE" sz="20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9983638" y="6135685"/>
            <a:ext cx="2088232" cy="576064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IE" dirty="0">
                <a:solidFill>
                  <a:schemeClr val="tx1"/>
                </a:solidFill>
              </a:rPr>
              <a:t>Continued </a:t>
            </a:r>
            <a:r>
              <a:rPr lang="en-IE" dirty="0">
                <a:solidFill>
                  <a:schemeClr val="tx1"/>
                </a:solidFill>
                <a:sym typeface="Wingdings" panose="05000000000000000000" pitchFamily="2" charset="2"/>
              </a:rPr>
              <a:t>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118542" y="243574"/>
            <a:ext cx="2088232" cy="576064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IE" dirty="0">
                <a:solidFill>
                  <a:schemeClr val="tx1"/>
                </a:solidFill>
                <a:sym typeface="Wingdings" panose="05000000000000000000" pitchFamily="2" charset="2"/>
              </a:rPr>
              <a:t> </a:t>
            </a:r>
            <a:r>
              <a:rPr lang="en-IE" dirty="0">
                <a:solidFill>
                  <a:schemeClr val="tx1"/>
                </a:solidFill>
              </a:rPr>
              <a:t>Continued</a:t>
            </a:r>
          </a:p>
        </p:txBody>
      </p:sp>
    </p:spTree>
    <p:extLst>
      <p:ext uri="{BB962C8B-B14F-4D97-AF65-F5344CB8AC3E}">
        <p14:creationId xmlns:p14="http://schemas.microsoft.com/office/powerpoint/2010/main" val="361267958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3"/>
          <p:cNvSpPr>
            <a:spLocks noGrp="1"/>
          </p:cNvSpPr>
          <p:nvPr>
            <p:ph idx="1"/>
          </p:nvPr>
        </p:nvSpPr>
        <p:spPr>
          <a:xfrm>
            <a:off x="609521" y="1600201"/>
            <a:ext cx="10971372" cy="4525963"/>
          </a:xfrm>
        </p:spPr>
        <p:txBody>
          <a:bodyPr>
            <a:normAutofit/>
          </a:bodyPr>
          <a:lstStyle/>
          <a:p>
            <a:r>
              <a:rPr lang="en-IE" dirty="0">
                <a:solidFill>
                  <a:schemeClr val="bg1"/>
                </a:solidFill>
                <a:cs typeface="Courier New" panose="02070309020205020404" pitchFamily="49" charset="0"/>
              </a:rPr>
              <a:t>Let’s look at an example:</a:t>
            </a:r>
          </a:p>
          <a:p>
            <a:endParaRPr lang="en-IE" dirty="0">
              <a:solidFill>
                <a:schemeClr val="bg1"/>
              </a:solidFill>
              <a:cs typeface="Courier New" panose="02070309020205020404" pitchFamily="49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Object Oriented Testing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622598" y="2204864"/>
            <a:ext cx="10657184" cy="4176464"/>
          </a:xfrm>
          <a:prstGeom prst="roundRect">
            <a:avLst/>
          </a:prstGeom>
          <a:solidFill>
            <a:schemeClr val="accent3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class 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TestAverage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unittest.TestCase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):</a:t>
            </a:r>
          </a:p>
          <a:p>
            <a:endParaRPr lang="en-IE" sz="20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test_zero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(self):</a:t>
            </a:r>
          </a:p>
          <a:p>
            <a:r>
              <a:rPr lang="en-IE" sz="20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IE" sz="2000" b="1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self.assertRaises</a:t>
            </a:r>
            <a:r>
              <a:rPr lang="en-IE" sz="20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IE" sz="2000" b="1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ZeroDivisionError</a:t>
            </a:r>
            <a:r>
              <a:rPr lang="en-IE" sz="20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IE" sz="2000" b="1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MyAverage</a:t>
            </a:r>
            <a:r>
              <a:rPr lang="en-IE" sz="20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[])</a:t>
            </a:r>
          </a:p>
          <a:p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# END 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test_zero</a:t>
            </a:r>
            <a:endParaRPr lang="en-IE" sz="20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IE" sz="20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test_with_zero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(self):</a:t>
            </a:r>
          </a:p>
          <a:p>
            <a:r>
              <a:rPr lang="en-IE" sz="20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with </a:t>
            </a:r>
            <a:r>
              <a:rPr lang="en-IE" sz="2000" b="1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self.assertRaises</a:t>
            </a:r>
            <a:r>
              <a:rPr lang="en-IE" sz="20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IE" sz="2000" b="1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ZeroDivisionError</a:t>
            </a:r>
            <a:r>
              <a:rPr lang="en-IE" sz="20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):</a:t>
            </a:r>
          </a:p>
          <a:p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MyAverage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([])</a:t>
            </a:r>
          </a:p>
          <a:p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# END 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test_with_zero</a:t>
            </a:r>
            <a:endParaRPr lang="en-IE" sz="20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IE" sz="20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END CLASS 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TestAverage</a:t>
            </a:r>
            <a:endParaRPr lang="en-IE" sz="20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9983638" y="6135685"/>
            <a:ext cx="2088232" cy="576064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IE" dirty="0">
                <a:solidFill>
                  <a:schemeClr val="tx1"/>
                </a:solidFill>
              </a:rPr>
              <a:t>Continued </a:t>
            </a:r>
            <a:r>
              <a:rPr lang="en-IE" dirty="0">
                <a:solidFill>
                  <a:schemeClr val="tx1"/>
                </a:solidFill>
                <a:sym typeface="Wingdings" panose="05000000000000000000" pitchFamily="2" charset="2"/>
              </a:rPr>
              <a:t>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118542" y="243574"/>
            <a:ext cx="2088232" cy="576064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IE" dirty="0">
                <a:solidFill>
                  <a:schemeClr val="tx1"/>
                </a:solidFill>
                <a:sym typeface="Wingdings" panose="05000000000000000000" pitchFamily="2" charset="2"/>
              </a:rPr>
              <a:t> </a:t>
            </a:r>
            <a:r>
              <a:rPr lang="en-IE" dirty="0">
                <a:solidFill>
                  <a:schemeClr val="tx1"/>
                </a:solidFill>
              </a:rPr>
              <a:t>Continued</a:t>
            </a:r>
          </a:p>
        </p:txBody>
      </p:sp>
      <p:sp>
        <p:nvSpPr>
          <p:cNvPr id="9" name="Rounded Rectangle 8"/>
          <p:cNvSpPr/>
          <p:nvPr/>
        </p:nvSpPr>
        <p:spPr>
          <a:xfrm>
            <a:off x="8183438" y="1556792"/>
            <a:ext cx="3528392" cy="118552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IE" sz="2000" dirty="0">
                <a:cs typeface="Courier New" panose="02070309020205020404" pitchFamily="49" charset="0"/>
              </a:rPr>
              <a:t>We can test if a call to </a:t>
            </a:r>
            <a:r>
              <a:rPr lang="en-IE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MyAverage</a:t>
            </a:r>
            <a:r>
              <a:rPr lang="en-IE" sz="2000" dirty="0">
                <a:cs typeface="Courier New" panose="02070309020205020404" pitchFamily="49" charset="0"/>
              </a:rPr>
              <a:t> gives an error is a blank list is passed in </a:t>
            </a:r>
          </a:p>
        </p:txBody>
      </p:sp>
      <p:cxnSp>
        <p:nvCxnSpPr>
          <p:cNvPr id="10" name="Straight Arrow Connector 9"/>
          <p:cNvCxnSpPr>
            <a:stCxn id="9" idx="1"/>
          </p:cNvCxnSpPr>
          <p:nvPr/>
        </p:nvCxnSpPr>
        <p:spPr>
          <a:xfrm flipH="1">
            <a:off x="5303118" y="2149555"/>
            <a:ext cx="2880320" cy="1197426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6297187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3"/>
          <p:cNvSpPr>
            <a:spLocks noGrp="1"/>
          </p:cNvSpPr>
          <p:nvPr>
            <p:ph idx="1"/>
          </p:nvPr>
        </p:nvSpPr>
        <p:spPr>
          <a:xfrm>
            <a:off x="609521" y="1600201"/>
            <a:ext cx="10971372" cy="4525963"/>
          </a:xfrm>
        </p:spPr>
        <p:txBody>
          <a:bodyPr>
            <a:normAutofit/>
          </a:bodyPr>
          <a:lstStyle/>
          <a:p>
            <a:r>
              <a:rPr lang="en-IE" dirty="0">
                <a:solidFill>
                  <a:schemeClr val="bg1"/>
                </a:solidFill>
                <a:cs typeface="Courier New" panose="02070309020205020404" pitchFamily="49" charset="0"/>
              </a:rPr>
              <a:t>Let’s look at an example:</a:t>
            </a:r>
          </a:p>
          <a:p>
            <a:endParaRPr lang="en-IE" dirty="0">
              <a:solidFill>
                <a:schemeClr val="bg1"/>
              </a:solidFill>
              <a:cs typeface="Courier New" panose="02070309020205020404" pitchFamily="49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Object Oriented Testing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622598" y="2204864"/>
            <a:ext cx="10657184" cy="4176464"/>
          </a:xfrm>
          <a:prstGeom prst="roundRect">
            <a:avLst/>
          </a:prstGeom>
          <a:solidFill>
            <a:schemeClr val="accent3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class 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TestAverage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unittest.TestCase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):</a:t>
            </a:r>
          </a:p>
          <a:p>
            <a:endParaRPr lang="en-IE" sz="20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test_zero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(self):</a:t>
            </a:r>
          </a:p>
          <a:p>
            <a:r>
              <a:rPr lang="en-IE" sz="20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IE" sz="2000" b="1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self.assertRaises</a:t>
            </a:r>
            <a:r>
              <a:rPr lang="en-IE" sz="20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IE" sz="2000" b="1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ZeroDivisionError</a:t>
            </a:r>
            <a:r>
              <a:rPr lang="en-IE" sz="20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IE" sz="2000" b="1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MyAverage</a:t>
            </a:r>
            <a:r>
              <a:rPr lang="en-IE" sz="20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[])</a:t>
            </a:r>
          </a:p>
          <a:p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# END 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test_zero</a:t>
            </a:r>
            <a:endParaRPr lang="en-IE" sz="20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IE" sz="20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test_with_zero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(self):</a:t>
            </a:r>
          </a:p>
          <a:p>
            <a:r>
              <a:rPr lang="en-IE" sz="20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with </a:t>
            </a:r>
            <a:r>
              <a:rPr lang="en-IE" sz="2000" b="1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self.assertRaises</a:t>
            </a:r>
            <a:r>
              <a:rPr lang="en-IE" sz="20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IE" sz="2000" b="1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ZeroDivisionError</a:t>
            </a:r>
            <a:r>
              <a:rPr lang="en-IE" sz="20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):</a:t>
            </a:r>
          </a:p>
          <a:p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MyAverage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([])</a:t>
            </a:r>
          </a:p>
          <a:p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# END 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test_with_zero</a:t>
            </a:r>
            <a:endParaRPr lang="en-IE" sz="20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IE" sz="20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END CLASS 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TestAverage</a:t>
            </a:r>
            <a:endParaRPr lang="en-IE" sz="20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9983638" y="6135685"/>
            <a:ext cx="2088232" cy="576064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IE" dirty="0">
                <a:solidFill>
                  <a:schemeClr val="tx1"/>
                </a:solidFill>
              </a:rPr>
              <a:t>Continued </a:t>
            </a:r>
            <a:r>
              <a:rPr lang="en-IE" dirty="0">
                <a:solidFill>
                  <a:schemeClr val="tx1"/>
                </a:solidFill>
                <a:sym typeface="Wingdings" panose="05000000000000000000" pitchFamily="2" charset="2"/>
              </a:rPr>
              <a:t>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118542" y="243574"/>
            <a:ext cx="2088232" cy="576064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IE" dirty="0">
                <a:solidFill>
                  <a:schemeClr val="tx1"/>
                </a:solidFill>
                <a:sym typeface="Wingdings" panose="05000000000000000000" pitchFamily="2" charset="2"/>
              </a:rPr>
              <a:t> </a:t>
            </a:r>
            <a:r>
              <a:rPr lang="en-IE" dirty="0">
                <a:solidFill>
                  <a:schemeClr val="tx1"/>
                </a:solidFill>
              </a:rPr>
              <a:t>Continued</a:t>
            </a:r>
          </a:p>
        </p:txBody>
      </p:sp>
      <p:sp>
        <p:nvSpPr>
          <p:cNvPr id="9" name="Rounded Rectangle 8"/>
          <p:cNvSpPr/>
          <p:nvPr/>
        </p:nvSpPr>
        <p:spPr>
          <a:xfrm>
            <a:off x="8183438" y="1556792"/>
            <a:ext cx="3528392" cy="118552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IE" sz="2000" dirty="0">
                <a:cs typeface="Courier New" panose="02070309020205020404" pitchFamily="49" charset="0"/>
              </a:rPr>
              <a:t>We can test if a call to </a:t>
            </a:r>
            <a:r>
              <a:rPr lang="en-IE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MyAverage</a:t>
            </a:r>
            <a:r>
              <a:rPr lang="en-IE" sz="2000" dirty="0">
                <a:cs typeface="Courier New" panose="02070309020205020404" pitchFamily="49" charset="0"/>
              </a:rPr>
              <a:t> gives an error is a blank list is passed in </a:t>
            </a:r>
          </a:p>
        </p:txBody>
      </p:sp>
      <p:cxnSp>
        <p:nvCxnSpPr>
          <p:cNvPr id="10" name="Straight Arrow Connector 9"/>
          <p:cNvCxnSpPr>
            <a:stCxn id="9" idx="1"/>
          </p:cNvCxnSpPr>
          <p:nvPr/>
        </p:nvCxnSpPr>
        <p:spPr>
          <a:xfrm flipH="1">
            <a:off x="5303118" y="2149555"/>
            <a:ext cx="2880320" cy="1197426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ounded Rectangle 11"/>
          <p:cNvSpPr/>
          <p:nvPr/>
        </p:nvSpPr>
        <p:spPr>
          <a:xfrm>
            <a:off x="8183438" y="2996952"/>
            <a:ext cx="3528392" cy="187220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IE" sz="2000" dirty="0">
                <a:cs typeface="Courier New" panose="02070309020205020404" pitchFamily="49" charset="0"/>
              </a:rPr>
              <a:t>The same test, but calling the method directly, which will return a divide-by-zero error, so we need to use the </a:t>
            </a:r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with</a:t>
            </a:r>
            <a:r>
              <a:rPr lang="en-IE" sz="2000" dirty="0">
                <a:cs typeface="Courier New" panose="02070309020205020404" pitchFamily="49" charset="0"/>
              </a:rPr>
              <a:t> statement to tidy up.</a:t>
            </a:r>
          </a:p>
        </p:txBody>
      </p:sp>
      <p:cxnSp>
        <p:nvCxnSpPr>
          <p:cNvPr id="13" name="Straight Arrow Connector 12"/>
          <p:cNvCxnSpPr>
            <a:stCxn id="12" idx="1"/>
          </p:cNvCxnSpPr>
          <p:nvPr/>
        </p:nvCxnSpPr>
        <p:spPr>
          <a:xfrm flipH="1">
            <a:off x="5663158" y="3933056"/>
            <a:ext cx="2520280" cy="576064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9467818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Object Oriented Testing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>
                <a:solidFill>
                  <a:schemeClr val="bg1"/>
                </a:solidFill>
                <a:cs typeface="Courier New" panose="02070309020205020404" pitchFamily="49" charset="0"/>
              </a:rPr>
              <a:t>Let’s look at an example:</a:t>
            </a:r>
          </a:p>
          <a:p>
            <a:endParaRPr lang="en-IE" dirty="0">
              <a:solidFill>
                <a:schemeClr val="bg1"/>
              </a:solidFill>
              <a:cs typeface="Courier New" panose="02070309020205020404" pitchFamily="49" charset="0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609521" y="2564904"/>
            <a:ext cx="10657184" cy="2088232"/>
          </a:xfrm>
          <a:prstGeom prst="roundRect">
            <a:avLst/>
          </a:prstGeom>
          <a:solidFill>
            <a:schemeClr val="accent3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 __name__ == "__main__":</a:t>
            </a:r>
          </a:p>
          <a:p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unittest.main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ENDIF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118542" y="243574"/>
            <a:ext cx="2088232" cy="576064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IE" dirty="0">
                <a:solidFill>
                  <a:schemeClr val="tx1"/>
                </a:solidFill>
                <a:sym typeface="Wingdings" panose="05000000000000000000" pitchFamily="2" charset="2"/>
              </a:rPr>
              <a:t> </a:t>
            </a:r>
            <a:r>
              <a:rPr lang="en-IE" dirty="0">
                <a:solidFill>
                  <a:schemeClr val="tx1"/>
                </a:solidFill>
              </a:rPr>
              <a:t>Continued</a:t>
            </a:r>
          </a:p>
        </p:txBody>
      </p:sp>
    </p:spTree>
    <p:extLst>
      <p:ext uri="{BB962C8B-B14F-4D97-AF65-F5344CB8AC3E}">
        <p14:creationId xmlns:p14="http://schemas.microsoft.com/office/powerpoint/2010/main" val="3042658069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482D18D-6B91-272E-C1E5-3BBC7891C43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2791C6A4-ADDF-777F-D595-B6E3495A74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Object Oriented Testing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405D387-9F3E-FABE-D89B-AC00A6F090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>
                <a:solidFill>
                  <a:schemeClr val="bg1"/>
                </a:solidFill>
              </a:rPr>
              <a:t>Now let’s look at a more detailed example.</a:t>
            </a:r>
          </a:p>
          <a:p>
            <a:endParaRPr lang="en-IE" dirty="0">
              <a:solidFill>
                <a:schemeClr val="bg1"/>
              </a:solidFill>
            </a:endParaRPr>
          </a:p>
          <a:p>
            <a:r>
              <a:rPr lang="en-IE" dirty="0">
                <a:solidFill>
                  <a:schemeClr val="bg1"/>
                </a:solidFill>
              </a:rPr>
              <a:t>Let’s look at a program, and it’s test program:</a:t>
            </a:r>
          </a:p>
        </p:txBody>
      </p:sp>
      <p:sp>
        <p:nvSpPr>
          <p:cNvPr id="2" name="Rounded Rectangle 1">
            <a:extLst>
              <a:ext uri="{FF2B5EF4-FFF2-40B4-BE49-F238E27FC236}">
                <a16:creationId xmlns:a16="http://schemas.microsoft.com/office/drawing/2014/main" id="{13AECE06-A4F9-FE62-BEE0-54AEE57DAD40}"/>
              </a:ext>
            </a:extLst>
          </p:cNvPr>
          <p:cNvSpPr/>
          <p:nvPr/>
        </p:nvSpPr>
        <p:spPr>
          <a:xfrm>
            <a:off x="910630" y="3645024"/>
            <a:ext cx="4189541" cy="122413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600" dirty="0"/>
              <a:t>Stats.py</a:t>
            </a:r>
          </a:p>
        </p:txBody>
      </p:sp>
      <p:sp>
        <p:nvSpPr>
          <p:cNvPr id="5" name="Rounded Rectangle 4">
            <a:extLst>
              <a:ext uri="{FF2B5EF4-FFF2-40B4-BE49-F238E27FC236}">
                <a16:creationId xmlns:a16="http://schemas.microsoft.com/office/drawing/2014/main" id="{B3EE1BD8-99E0-6F21-9479-61A23E5E1C27}"/>
              </a:ext>
            </a:extLst>
          </p:cNvPr>
          <p:cNvSpPr/>
          <p:nvPr/>
        </p:nvSpPr>
        <p:spPr>
          <a:xfrm>
            <a:off x="7234257" y="3645024"/>
            <a:ext cx="4189541" cy="122413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600" dirty="0"/>
              <a:t>Stats-test.py</a:t>
            </a:r>
          </a:p>
        </p:txBody>
      </p:sp>
      <p:sp>
        <p:nvSpPr>
          <p:cNvPr id="6" name="Left Arrow 5">
            <a:extLst>
              <a:ext uri="{FF2B5EF4-FFF2-40B4-BE49-F238E27FC236}">
                <a16:creationId xmlns:a16="http://schemas.microsoft.com/office/drawing/2014/main" id="{56E94F4C-7C7A-9C34-B63E-D7CBECB66F72}"/>
              </a:ext>
            </a:extLst>
          </p:cNvPr>
          <p:cNvSpPr/>
          <p:nvPr/>
        </p:nvSpPr>
        <p:spPr>
          <a:xfrm>
            <a:off x="5401280" y="3897052"/>
            <a:ext cx="1544945" cy="72008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7" name="Rounded Rectangle 6">
            <a:extLst>
              <a:ext uri="{FF2B5EF4-FFF2-40B4-BE49-F238E27FC236}">
                <a16:creationId xmlns:a16="http://schemas.microsoft.com/office/drawing/2014/main" id="{F999DC29-A283-EC27-6FFF-19CA575D0BCA}"/>
              </a:ext>
            </a:extLst>
          </p:cNvPr>
          <p:cNvSpPr/>
          <p:nvPr/>
        </p:nvSpPr>
        <p:spPr>
          <a:xfrm>
            <a:off x="1185583" y="4797152"/>
            <a:ext cx="3685487" cy="5040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class </a:t>
            </a:r>
            <a:r>
              <a:rPr lang="en-IE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StatsList</a:t>
            </a:r>
            <a:endParaRPr lang="en-IE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8" name="Rounded Rectangle 7">
            <a:extLst>
              <a:ext uri="{FF2B5EF4-FFF2-40B4-BE49-F238E27FC236}">
                <a16:creationId xmlns:a16="http://schemas.microsoft.com/office/drawing/2014/main" id="{673C5383-8146-BAC2-FF7A-9A767ABA4DD9}"/>
              </a:ext>
            </a:extLst>
          </p:cNvPr>
          <p:cNvSpPr/>
          <p:nvPr/>
        </p:nvSpPr>
        <p:spPr>
          <a:xfrm>
            <a:off x="7509210" y="4797152"/>
            <a:ext cx="3685487" cy="5040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class </a:t>
            </a:r>
            <a:r>
              <a:rPr lang="en-IE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TestValidInputs</a:t>
            </a:r>
            <a:endParaRPr lang="en-IE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9" name="Rounded Rectangle 8">
            <a:extLst>
              <a:ext uri="{FF2B5EF4-FFF2-40B4-BE49-F238E27FC236}">
                <a16:creationId xmlns:a16="http://schemas.microsoft.com/office/drawing/2014/main" id="{077AD35A-DF02-63BD-A02C-727C7D0165D3}"/>
              </a:ext>
            </a:extLst>
          </p:cNvPr>
          <p:cNvSpPr/>
          <p:nvPr/>
        </p:nvSpPr>
        <p:spPr>
          <a:xfrm>
            <a:off x="1711605" y="5264434"/>
            <a:ext cx="2808312" cy="100811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mean</a:t>
            </a:r>
          </a:p>
          <a:p>
            <a:pPr algn="ctr"/>
            <a:r>
              <a:rPr lang="en-IE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median</a:t>
            </a:r>
          </a:p>
          <a:p>
            <a:pPr algn="ctr"/>
            <a:r>
              <a:rPr lang="en-IE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mode</a:t>
            </a:r>
          </a:p>
        </p:txBody>
      </p:sp>
      <p:sp>
        <p:nvSpPr>
          <p:cNvPr id="10" name="Rounded Rectangle 9">
            <a:extLst>
              <a:ext uri="{FF2B5EF4-FFF2-40B4-BE49-F238E27FC236}">
                <a16:creationId xmlns:a16="http://schemas.microsoft.com/office/drawing/2014/main" id="{F2DB2240-4D56-88F1-2E72-F8D1AE2E3276}"/>
              </a:ext>
            </a:extLst>
          </p:cNvPr>
          <p:cNvSpPr/>
          <p:nvPr/>
        </p:nvSpPr>
        <p:spPr>
          <a:xfrm>
            <a:off x="8039422" y="5229200"/>
            <a:ext cx="2808312" cy="100811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test_mean</a:t>
            </a:r>
            <a:endParaRPr lang="en-IE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ctr"/>
            <a:r>
              <a:rPr lang="en-IE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test_median</a:t>
            </a:r>
            <a:endParaRPr lang="en-IE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ctr"/>
            <a:r>
              <a:rPr lang="en-IE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test_mode</a:t>
            </a:r>
            <a:endParaRPr lang="en-IE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723695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Object Oriented Testing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>
                <a:solidFill>
                  <a:schemeClr val="bg1"/>
                </a:solidFill>
                <a:cs typeface="Courier New" panose="02070309020205020404" pitchFamily="49" charset="0"/>
              </a:rPr>
              <a:t>Here’s stats.py:</a:t>
            </a:r>
          </a:p>
          <a:p>
            <a:endParaRPr lang="en-IE" dirty="0">
              <a:solidFill>
                <a:schemeClr val="bg1"/>
              </a:solidFill>
              <a:cs typeface="Courier New" panose="02070309020205020404" pitchFamily="49" charset="0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609521" y="2564904"/>
            <a:ext cx="10657184" cy="2880320"/>
          </a:xfrm>
          <a:prstGeom prst="roundRect">
            <a:avLst/>
          </a:prstGeom>
          <a:solidFill>
            <a:schemeClr val="accent3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from collections import 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defaultdict</a:t>
            </a:r>
            <a:endParaRPr lang="en-IE" sz="20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IE" sz="20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class 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StatsList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(list):</a:t>
            </a:r>
          </a:p>
          <a:p>
            <a:endParaRPr lang="en-IE" sz="20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mean(self):</a:t>
            </a:r>
          </a:p>
          <a:p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return sum(self) / 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len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(self)</a:t>
            </a:r>
          </a:p>
          <a:p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# END mean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9983638" y="6135685"/>
            <a:ext cx="2088232" cy="576064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IE" dirty="0">
                <a:solidFill>
                  <a:schemeClr val="tx1"/>
                </a:solidFill>
              </a:rPr>
              <a:t>Continued </a:t>
            </a:r>
            <a:r>
              <a:rPr lang="en-IE" dirty="0">
                <a:solidFill>
                  <a:schemeClr val="tx1"/>
                </a:solidFill>
                <a:sym typeface="Wingdings" panose="05000000000000000000" pitchFamily="2" charset="2"/>
              </a:rPr>
              <a:t></a:t>
            </a:r>
            <a:endParaRPr lang="en-IE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5099859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3"/>
          <p:cNvSpPr>
            <a:spLocks noGrp="1"/>
          </p:cNvSpPr>
          <p:nvPr>
            <p:ph idx="1"/>
          </p:nvPr>
        </p:nvSpPr>
        <p:spPr>
          <a:xfrm>
            <a:off x="609521" y="1600201"/>
            <a:ext cx="10971372" cy="4525963"/>
          </a:xfrm>
        </p:spPr>
        <p:txBody>
          <a:bodyPr>
            <a:normAutofit/>
          </a:bodyPr>
          <a:lstStyle/>
          <a:p>
            <a:r>
              <a:rPr lang="en-IE" dirty="0">
                <a:solidFill>
                  <a:schemeClr val="bg1"/>
                </a:solidFill>
                <a:cs typeface="Courier New" panose="02070309020205020404" pitchFamily="49" charset="0"/>
              </a:rPr>
              <a:t>Here’s stats.py:</a:t>
            </a:r>
          </a:p>
          <a:p>
            <a:endParaRPr lang="en-IE" dirty="0">
              <a:solidFill>
                <a:schemeClr val="bg1"/>
              </a:solidFill>
              <a:cs typeface="Courier New" panose="02070309020205020404" pitchFamily="49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Object Oriented Testing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9983638" y="6135685"/>
            <a:ext cx="2088232" cy="576064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IE" dirty="0">
                <a:solidFill>
                  <a:schemeClr val="tx1"/>
                </a:solidFill>
              </a:rPr>
              <a:t>Continued </a:t>
            </a:r>
            <a:r>
              <a:rPr lang="en-IE" dirty="0">
                <a:solidFill>
                  <a:schemeClr val="tx1"/>
                </a:solidFill>
                <a:sym typeface="Wingdings" panose="05000000000000000000" pitchFamily="2" charset="2"/>
              </a:rPr>
              <a:t>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118542" y="243574"/>
            <a:ext cx="2088232" cy="576064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IE" dirty="0">
                <a:solidFill>
                  <a:schemeClr val="tx1"/>
                </a:solidFill>
                <a:sym typeface="Wingdings" panose="05000000000000000000" pitchFamily="2" charset="2"/>
              </a:rPr>
              <a:t> </a:t>
            </a:r>
            <a:r>
              <a:rPr lang="en-IE" dirty="0">
                <a:solidFill>
                  <a:schemeClr val="tx1"/>
                </a:solidFill>
              </a:rPr>
              <a:t>Continued</a:t>
            </a:r>
          </a:p>
        </p:txBody>
      </p:sp>
      <p:sp>
        <p:nvSpPr>
          <p:cNvPr id="9" name="Rounded Rectangle 8"/>
          <p:cNvSpPr/>
          <p:nvPr/>
        </p:nvSpPr>
        <p:spPr>
          <a:xfrm>
            <a:off x="609521" y="2564904"/>
            <a:ext cx="10657184" cy="2880320"/>
          </a:xfrm>
          <a:prstGeom prst="roundRect">
            <a:avLst/>
          </a:prstGeom>
          <a:solidFill>
            <a:schemeClr val="accent3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median(self):</a:t>
            </a:r>
          </a:p>
          <a:p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if 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len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(self) % 2:</a:t>
            </a:r>
          </a:p>
          <a:p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return self[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len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(self) / 2)]</a:t>
            </a:r>
          </a:p>
          <a:p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else:</a:t>
            </a:r>
          </a:p>
          <a:p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idx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len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(self) / 2)</a:t>
            </a:r>
          </a:p>
          <a:p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return (self[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idx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] + self[idx-1]) / 2</a:t>
            </a:r>
          </a:p>
          <a:p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# ENDIF</a:t>
            </a:r>
          </a:p>
          <a:p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</a:p>
          <a:p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# END median</a:t>
            </a:r>
          </a:p>
        </p:txBody>
      </p:sp>
    </p:spTree>
    <p:extLst>
      <p:ext uri="{BB962C8B-B14F-4D97-AF65-F5344CB8AC3E}">
        <p14:creationId xmlns:p14="http://schemas.microsoft.com/office/powerpoint/2010/main" val="2619646683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3"/>
          <p:cNvSpPr>
            <a:spLocks noGrp="1"/>
          </p:cNvSpPr>
          <p:nvPr>
            <p:ph idx="1"/>
          </p:nvPr>
        </p:nvSpPr>
        <p:spPr>
          <a:xfrm>
            <a:off x="609521" y="1600201"/>
            <a:ext cx="10971372" cy="4525963"/>
          </a:xfrm>
        </p:spPr>
        <p:txBody>
          <a:bodyPr>
            <a:normAutofit/>
          </a:bodyPr>
          <a:lstStyle/>
          <a:p>
            <a:r>
              <a:rPr lang="en-IE" dirty="0">
                <a:solidFill>
                  <a:schemeClr val="bg1"/>
                </a:solidFill>
                <a:cs typeface="Courier New" panose="02070309020205020404" pitchFamily="49" charset="0"/>
              </a:rPr>
              <a:t>Here’s stats.py:</a:t>
            </a:r>
          </a:p>
          <a:p>
            <a:endParaRPr lang="en-IE" dirty="0">
              <a:solidFill>
                <a:schemeClr val="bg1"/>
              </a:solidFill>
              <a:cs typeface="Courier New" panose="02070309020205020404" pitchFamily="49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Object Oriented Testing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118542" y="243574"/>
            <a:ext cx="2088232" cy="576064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IE" dirty="0">
                <a:solidFill>
                  <a:schemeClr val="tx1"/>
                </a:solidFill>
                <a:sym typeface="Wingdings" panose="05000000000000000000" pitchFamily="2" charset="2"/>
              </a:rPr>
              <a:t> </a:t>
            </a:r>
            <a:r>
              <a:rPr lang="en-IE" dirty="0">
                <a:solidFill>
                  <a:schemeClr val="tx1"/>
                </a:solidFill>
              </a:rPr>
              <a:t>Continued</a:t>
            </a:r>
          </a:p>
        </p:txBody>
      </p:sp>
      <p:sp>
        <p:nvSpPr>
          <p:cNvPr id="9" name="Rounded Rectangle 8"/>
          <p:cNvSpPr/>
          <p:nvPr/>
        </p:nvSpPr>
        <p:spPr>
          <a:xfrm>
            <a:off x="609521" y="2348880"/>
            <a:ext cx="10657184" cy="4176464"/>
          </a:xfrm>
          <a:prstGeom prst="roundRect">
            <a:avLst/>
          </a:prstGeom>
          <a:solidFill>
            <a:schemeClr val="accent3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mode(self):</a:t>
            </a:r>
          </a:p>
          <a:p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freqs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defaultdict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for item in self:</a:t>
            </a:r>
          </a:p>
          <a:p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freqs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[item] += 1</a:t>
            </a:r>
          </a:p>
          <a:p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mode_freq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max(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freqs.values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())</a:t>
            </a:r>
          </a:p>
          <a:p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modes = []</a:t>
            </a:r>
          </a:p>
          <a:p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for item, value in 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freqs.items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():</a:t>
            </a:r>
          </a:p>
          <a:p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if value == 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mode_freq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modes.append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(item)</a:t>
            </a:r>
          </a:p>
          <a:p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# ENDIF</a:t>
            </a:r>
          </a:p>
          <a:p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# ENDFOR            </a:t>
            </a:r>
          </a:p>
          <a:p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return modes</a:t>
            </a:r>
          </a:p>
          <a:p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END mode</a:t>
            </a:r>
          </a:p>
        </p:txBody>
      </p:sp>
    </p:spTree>
    <p:extLst>
      <p:ext uri="{BB962C8B-B14F-4D97-AF65-F5344CB8AC3E}">
        <p14:creationId xmlns:p14="http://schemas.microsoft.com/office/powerpoint/2010/main" val="2235021518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Object Oriented Testing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IE" dirty="0">
                <a:solidFill>
                  <a:schemeClr val="bg1"/>
                </a:solidFill>
              </a:rPr>
              <a:t>We are going to test this program by creating a new file with our testing code in it.</a:t>
            </a:r>
          </a:p>
          <a:p>
            <a:endParaRPr lang="en-IE" dirty="0">
              <a:solidFill>
                <a:schemeClr val="bg1"/>
              </a:solidFill>
            </a:endParaRPr>
          </a:p>
          <a:p>
            <a:r>
              <a:rPr lang="en-IE" dirty="0">
                <a:solidFill>
                  <a:schemeClr val="bg1"/>
                </a:solidFill>
              </a:rPr>
              <a:t>So we’ll import </a:t>
            </a: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unittest</a:t>
            </a:r>
            <a:r>
              <a:rPr lang="en-IE" dirty="0">
                <a:solidFill>
                  <a:schemeClr val="bg1"/>
                </a:solidFill>
              </a:rPr>
              <a:t>, and use the </a:t>
            </a: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TestCase</a:t>
            </a:r>
            <a:r>
              <a:rPr lang="en-IE" dirty="0">
                <a:solidFill>
                  <a:schemeClr val="bg1"/>
                </a:solidFill>
              </a:rPr>
              <a:t> class from it, to create a </a:t>
            </a: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setUp</a:t>
            </a:r>
            <a:r>
              <a:rPr lang="en-IE" dirty="0">
                <a:solidFill>
                  <a:schemeClr val="bg1"/>
                </a:solidFill>
              </a:rPr>
              <a:t> method to do initialization for each test. </a:t>
            </a:r>
          </a:p>
          <a:p>
            <a:endParaRPr lang="en-IE" dirty="0">
              <a:solidFill>
                <a:schemeClr val="bg1"/>
              </a:solidFill>
            </a:endParaRPr>
          </a:p>
          <a:p>
            <a:r>
              <a:rPr lang="en-IE" dirty="0">
                <a:solidFill>
                  <a:schemeClr val="bg1"/>
                </a:solidFill>
              </a:rPr>
              <a:t>The </a:t>
            </a: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setUp</a:t>
            </a:r>
            <a:r>
              <a:rPr lang="en-IE" dirty="0">
                <a:solidFill>
                  <a:schemeClr val="bg1"/>
                </a:solidFill>
              </a:rPr>
              <a:t> method accepts no arguments, and allows us to do arbitrary setup before each test is run.</a:t>
            </a:r>
          </a:p>
        </p:txBody>
      </p:sp>
    </p:spTree>
    <p:extLst>
      <p:ext uri="{BB962C8B-B14F-4D97-AF65-F5344CB8AC3E}">
        <p14:creationId xmlns:p14="http://schemas.microsoft.com/office/powerpoint/2010/main" val="37351918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Object Oriented Testing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>
                <a:solidFill>
                  <a:schemeClr val="bg1"/>
                </a:solidFill>
                <a:cs typeface="Courier New" panose="02070309020205020404" pitchFamily="49" charset="0"/>
              </a:rPr>
              <a:t>One of the most important classes in </a:t>
            </a: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unittest</a:t>
            </a:r>
            <a:r>
              <a:rPr lang="en-IE" dirty="0">
                <a:solidFill>
                  <a:schemeClr val="bg1"/>
                </a:solidFill>
                <a:cs typeface="Courier New" panose="02070309020205020404" pitchFamily="49" charset="0"/>
              </a:rPr>
              <a:t> is called </a:t>
            </a: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TestCase</a:t>
            </a:r>
            <a:r>
              <a:rPr lang="en-IE" dirty="0">
                <a:solidFill>
                  <a:schemeClr val="bg1"/>
                </a:solidFill>
                <a:cs typeface="Courier New" panose="02070309020205020404" pitchFamily="49" charset="0"/>
              </a:rPr>
              <a:t> which provides a set of methods to compare values, set up tests and clean up after tests are finished.</a:t>
            </a:r>
          </a:p>
          <a:p>
            <a:endParaRPr lang="en-IE" dirty="0">
              <a:solidFill>
                <a:schemeClr val="bg1"/>
              </a:solidFill>
              <a:cs typeface="Courier New" panose="02070309020205020404" pitchFamily="49" charset="0"/>
            </a:endParaRPr>
          </a:p>
          <a:p>
            <a:r>
              <a:rPr lang="en-IE" dirty="0">
                <a:solidFill>
                  <a:schemeClr val="bg1"/>
                </a:solidFill>
                <a:cs typeface="Courier New" panose="02070309020205020404" pitchFamily="49" charset="0"/>
              </a:rPr>
              <a:t>To write unit tests, we create a subclass of </a:t>
            </a: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TestCase</a:t>
            </a:r>
            <a:r>
              <a:rPr lang="en-IE" dirty="0">
                <a:solidFill>
                  <a:schemeClr val="bg1"/>
                </a:solidFill>
                <a:cs typeface="Courier New" panose="02070309020205020404" pitchFamily="49" charset="0"/>
              </a:rPr>
              <a:t> and write individual methods to do the actual testing. Typically we start all of these methods with the name 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test</a:t>
            </a:r>
            <a:r>
              <a:rPr lang="en-IE" dirty="0">
                <a:solidFill>
                  <a:schemeClr val="bg1"/>
                </a:solidFill>
                <a:cs typeface="Courier New" panose="02070309020205020404" pitchFamily="49" charset="0"/>
              </a:rPr>
              <a:t>.</a:t>
            </a:r>
          </a:p>
          <a:p>
            <a:endParaRPr lang="en-IE" dirty="0">
              <a:solidFill>
                <a:schemeClr val="bg1"/>
              </a:solidFill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3350520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Object Oriented Testing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>
                <a:solidFill>
                  <a:schemeClr val="bg1"/>
                </a:solidFill>
                <a:cs typeface="Courier New" panose="02070309020205020404" pitchFamily="49" charset="0"/>
              </a:rPr>
              <a:t>Here’s stats-test.py:</a:t>
            </a:r>
          </a:p>
          <a:p>
            <a:endParaRPr lang="en-IE" dirty="0">
              <a:solidFill>
                <a:schemeClr val="bg1"/>
              </a:solidFill>
              <a:cs typeface="Courier New" panose="02070309020205020404" pitchFamily="49" charset="0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609521" y="2564904"/>
            <a:ext cx="10657184" cy="2880320"/>
          </a:xfrm>
          <a:prstGeom prst="roundRect">
            <a:avLst/>
          </a:prstGeom>
          <a:solidFill>
            <a:schemeClr val="accent3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from stats import 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StatsList</a:t>
            </a:r>
            <a:endParaRPr lang="en-IE" sz="20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import 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unittest</a:t>
            </a:r>
            <a:endParaRPr lang="en-IE" sz="20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IE" sz="20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class 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TestValidInputs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unittest.TestCase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):</a:t>
            </a:r>
          </a:p>
          <a:p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</a:p>
          <a:p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setUp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(self):</a:t>
            </a:r>
          </a:p>
          <a:p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self.stats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StatsList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([1,2,2,3,3,4])</a:t>
            </a:r>
          </a:p>
          <a:p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# END 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setUp</a:t>
            </a:r>
            <a:endParaRPr lang="en-IE" sz="20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9983638" y="6135685"/>
            <a:ext cx="2088232" cy="576064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IE" dirty="0">
                <a:solidFill>
                  <a:schemeClr val="tx1"/>
                </a:solidFill>
              </a:rPr>
              <a:t>Continued </a:t>
            </a:r>
            <a:r>
              <a:rPr lang="en-IE" dirty="0">
                <a:solidFill>
                  <a:schemeClr val="tx1"/>
                </a:solidFill>
                <a:sym typeface="Wingdings" panose="05000000000000000000" pitchFamily="2" charset="2"/>
              </a:rPr>
              <a:t></a:t>
            </a:r>
            <a:endParaRPr lang="en-IE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1586344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Object Oriented Testing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>
                <a:solidFill>
                  <a:schemeClr val="bg1"/>
                </a:solidFill>
                <a:cs typeface="Courier New" panose="02070309020205020404" pitchFamily="49" charset="0"/>
              </a:rPr>
              <a:t>Here’s stats-test.py:</a:t>
            </a:r>
          </a:p>
          <a:p>
            <a:endParaRPr lang="en-IE" dirty="0">
              <a:solidFill>
                <a:schemeClr val="bg1"/>
              </a:solidFill>
              <a:cs typeface="Courier New" panose="02070309020205020404" pitchFamily="49" charset="0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609521" y="2564904"/>
            <a:ext cx="10657184" cy="2880320"/>
          </a:xfrm>
          <a:prstGeom prst="roundRect">
            <a:avLst/>
          </a:prstGeom>
          <a:solidFill>
            <a:schemeClr val="accent3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from stats import 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StatsList</a:t>
            </a:r>
            <a:endParaRPr lang="en-IE" sz="20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import 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unittest</a:t>
            </a:r>
            <a:endParaRPr lang="en-IE" sz="20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IE" sz="20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class 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TestValidInputs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unittest.TestCase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):</a:t>
            </a:r>
          </a:p>
          <a:p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</a:p>
          <a:p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setUp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(self):</a:t>
            </a:r>
          </a:p>
          <a:p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self.stats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StatsList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([1,2,2,3,3,4])</a:t>
            </a:r>
          </a:p>
          <a:p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# END 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setUp</a:t>
            </a:r>
            <a:endParaRPr lang="en-IE" sz="20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9983638" y="6135685"/>
            <a:ext cx="2088232" cy="576064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IE" dirty="0">
                <a:solidFill>
                  <a:schemeClr val="tx1"/>
                </a:solidFill>
              </a:rPr>
              <a:t>Continued </a:t>
            </a:r>
            <a:r>
              <a:rPr lang="en-IE" dirty="0">
                <a:solidFill>
                  <a:schemeClr val="tx1"/>
                </a:solidFill>
                <a:sym typeface="Wingdings" panose="05000000000000000000" pitchFamily="2" charset="2"/>
              </a:rPr>
              <a:t>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8183438" y="1933594"/>
            <a:ext cx="3528392" cy="77532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IE" sz="2000" dirty="0">
                <a:cs typeface="Courier New" panose="02070309020205020404" pitchFamily="49" charset="0"/>
              </a:rPr>
              <a:t>Import the program we’ve just created, and it’s main class.</a:t>
            </a:r>
          </a:p>
        </p:txBody>
      </p:sp>
      <p:cxnSp>
        <p:nvCxnSpPr>
          <p:cNvPr id="10" name="Straight Arrow Connector 9"/>
          <p:cNvCxnSpPr>
            <a:stCxn id="9" idx="1"/>
          </p:cNvCxnSpPr>
          <p:nvPr/>
        </p:nvCxnSpPr>
        <p:spPr>
          <a:xfrm flipH="1">
            <a:off x="5087094" y="2321257"/>
            <a:ext cx="3096344" cy="522158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9947986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Object Oriented Testing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>
                <a:solidFill>
                  <a:schemeClr val="bg1"/>
                </a:solidFill>
                <a:cs typeface="Courier New" panose="02070309020205020404" pitchFamily="49" charset="0"/>
              </a:rPr>
              <a:t>Here’s stats-test.py:</a:t>
            </a:r>
          </a:p>
          <a:p>
            <a:endParaRPr lang="en-IE" dirty="0">
              <a:solidFill>
                <a:schemeClr val="bg1"/>
              </a:solidFill>
              <a:cs typeface="Courier New" panose="02070309020205020404" pitchFamily="49" charset="0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609521" y="2564904"/>
            <a:ext cx="10657184" cy="2880320"/>
          </a:xfrm>
          <a:prstGeom prst="roundRect">
            <a:avLst/>
          </a:prstGeom>
          <a:solidFill>
            <a:schemeClr val="accent3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from stats import 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StatsList</a:t>
            </a:r>
            <a:endParaRPr lang="en-IE" sz="20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import 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unittest</a:t>
            </a:r>
            <a:endParaRPr lang="en-IE" sz="20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IE" sz="20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class 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TestValidInputs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unittest.TestCase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):</a:t>
            </a:r>
          </a:p>
          <a:p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</a:p>
          <a:p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setUp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(self):</a:t>
            </a:r>
          </a:p>
          <a:p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self.stats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StatsList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([1,2,2,3,3,4])</a:t>
            </a:r>
          </a:p>
          <a:p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# END 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setUp</a:t>
            </a:r>
            <a:endParaRPr lang="en-IE" sz="20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9983638" y="6135685"/>
            <a:ext cx="2088232" cy="576064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IE" dirty="0">
                <a:solidFill>
                  <a:schemeClr val="tx1"/>
                </a:solidFill>
              </a:rPr>
              <a:t>Continued </a:t>
            </a:r>
            <a:r>
              <a:rPr lang="en-IE" dirty="0">
                <a:solidFill>
                  <a:schemeClr val="tx1"/>
                </a:solidFill>
                <a:sym typeface="Wingdings" panose="05000000000000000000" pitchFamily="2" charset="2"/>
              </a:rPr>
              <a:t>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8183438" y="1933594"/>
            <a:ext cx="3528392" cy="77532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IE" sz="2000" dirty="0">
                <a:cs typeface="Courier New" panose="02070309020205020404" pitchFamily="49" charset="0"/>
              </a:rPr>
              <a:t>Import the program we’ve just created, and it’s main class.</a:t>
            </a:r>
          </a:p>
        </p:txBody>
      </p:sp>
      <p:cxnSp>
        <p:nvCxnSpPr>
          <p:cNvPr id="8" name="Straight Arrow Connector 7"/>
          <p:cNvCxnSpPr>
            <a:stCxn id="7" idx="1"/>
          </p:cNvCxnSpPr>
          <p:nvPr/>
        </p:nvCxnSpPr>
        <p:spPr>
          <a:xfrm flipH="1">
            <a:off x="5087094" y="2321257"/>
            <a:ext cx="3096344" cy="522158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ounded Rectangle 8"/>
          <p:cNvSpPr/>
          <p:nvPr/>
        </p:nvSpPr>
        <p:spPr>
          <a:xfrm>
            <a:off x="8183438" y="2852936"/>
            <a:ext cx="3528392" cy="4320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IE" sz="2000" dirty="0">
                <a:cs typeface="Courier New" panose="02070309020205020404" pitchFamily="49" charset="0"/>
              </a:rPr>
              <a:t>Import  </a:t>
            </a:r>
            <a:r>
              <a:rPr lang="en-IE" sz="2000" dirty="0" err="1">
                <a:cs typeface="Courier New" panose="02070309020205020404" pitchFamily="49" charset="0"/>
              </a:rPr>
              <a:t>unittest</a:t>
            </a:r>
            <a:r>
              <a:rPr lang="en-IE" sz="2000" dirty="0">
                <a:cs typeface="Courier New" panose="02070309020205020404" pitchFamily="49" charset="0"/>
              </a:rPr>
              <a:t>.</a:t>
            </a:r>
          </a:p>
        </p:txBody>
      </p:sp>
      <p:cxnSp>
        <p:nvCxnSpPr>
          <p:cNvPr id="17" name="Straight Arrow Connector 16"/>
          <p:cNvCxnSpPr/>
          <p:nvPr/>
        </p:nvCxnSpPr>
        <p:spPr>
          <a:xfrm flipH="1">
            <a:off x="3358902" y="2951309"/>
            <a:ext cx="4824536" cy="333675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97750266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Object Oriented Testing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>
                <a:solidFill>
                  <a:schemeClr val="bg1"/>
                </a:solidFill>
                <a:cs typeface="Courier New" panose="02070309020205020404" pitchFamily="49" charset="0"/>
              </a:rPr>
              <a:t>Here’s stats-test.py:</a:t>
            </a:r>
          </a:p>
          <a:p>
            <a:endParaRPr lang="en-IE" dirty="0">
              <a:solidFill>
                <a:schemeClr val="bg1"/>
              </a:solidFill>
              <a:cs typeface="Courier New" panose="02070309020205020404" pitchFamily="49" charset="0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609521" y="2564904"/>
            <a:ext cx="10657184" cy="2880320"/>
          </a:xfrm>
          <a:prstGeom prst="roundRect">
            <a:avLst/>
          </a:prstGeom>
          <a:solidFill>
            <a:schemeClr val="accent3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from stats import 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StatsList</a:t>
            </a:r>
            <a:endParaRPr lang="en-IE" sz="20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import 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unittest</a:t>
            </a:r>
            <a:endParaRPr lang="en-IE" sz="20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IE" sz="20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class 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TestValidInputs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unittest.TestCase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):</a:t>
            </a:r>
          </a:p>
          <a:p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</a:p>
          <a:p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setUp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(self):</a:t>
            </a:r>
          </a:p>
          <a:p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self.stats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StatsList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([1,2,2,3,3,4])</a:t>
            </a:r>
          </a:p>
          <a:p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# END 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setUp</a:t>
            </a:r>
            <a:endParaRPr lang="en-IE" sz="20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9983638" y="6135685"/>
            <a:ext cx="2088232" cy="576064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IE" dirty="0">
                <a:solidFill>
                  <a:schemeClr val="tx1"/>
                </a:solidFill>
              </a:rPr>
              <a:t>Continued </a:t>
            </a:r>
            <a:r>
              <a:rPr lang="en-IE" dirty="0">
                <a:solidFill>
                  <a:schemeClr val="tx1"/>
                </a:solidFill>
                <a:sym typeface="Wingdings" panose="05000000000000000000" pitchFamily="2" charset="2"/>
              </a:rPr>
              <a:t>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8183438" y="1933594"/>
            <a:ext cx="3528392" cy="77532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IE" sz="2000" dirty="0">
                <a:cs typeface="Courier New" panose="02070309020205020404" pitchFamily="49" charset="0"/>
              </a:rPr>
              <a:t>Import the program we’ve just created, and it’s main class.</a:t>
            </a:r>
          </a:p>
        </p:txBody>
      </p:sp>
      <p:cxnSp>
        <p:nvCxnSpPr>
          <p:cNvPr id="8" name="Straight Arrow Connector 7"/>
          <p:cNvCxnSpPr>
            <a:stCxn id="7" idx="1"/>
          </p:cNvCxnSpPr>
          <p:nvPr/>
        </p:nvCxnSpPr>
        <p:spPr>
          <a:xfrm flipH="1">
            <a:off x="5087094" y="2321257"/>
            <a:ext cx="3096344" cy="522158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ounded Rectangle 8"/>
          <p:cNvSpPr/>
          <p:nvPr/>
        </p:nvSpPr>
        <p:spPr>
          <a:xfrm>
            <a:off x="8183438" y="2852936"/>
            <a:ext cx="3528392" cy="4320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IE" sz="2000" dirty="0">
                <a:cs typeface="Courier New" panose="02070309020205020404" pitchFamily="49" charset="0"/>
              </a:rPr>
              <a:t>Import  </a:t>
            </a:r>
            <a:r>
              <a:rPr lang="en-IE" sz="2000" dirty="0" err="1">
                <a:cs typeface="Courier New" panose="02070309020205020404" pitchFamily="49" charset="0"/>
              </a:rPr>
              <a:t>unittest</a:t>
            </a:r>
            <a:r>
              <a:rPr lang="en-IE" sz="2000" dirty="0">
                <a:cs typeface="Courier New" panose="02070309020205020404" pitchFamily="49" charset="0"/>
              </a:rPr>
              <a:t>.</a:t>
            </a:r>
          </a:p>
        </p:txBody>
      </p:sp>
      <p:cxnSp>
        <p:nvCxnSpPr>
          <p:cNvPr id="10" name="Straight Arrow Connector 9"/>
          <p:cNvCxnSpPr/>
          <p:nvPr/>
        </p:nvCxnSpPr>
        <p:spPr>
          <a:xfrm flipH="1">
            <a:off x="3358902" y="2951309"/>
            <a:ext cx="4824536" cy="333675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ounded Rectangle 14"/>
          <p:cNvSpPr/>
          <p:nvPr/>
        </p:nvSpPr>
        <p:spPr>
          <a:xfrm>
            <a:off x="8183438" y="3506176"/>
            <a:ext cx="3528392" cy="77532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IE" sz="2000" dirty="0">
                <a:cs typeface="Courier New" panose="02070309020205020404" pitchFamily="49" charset="0"/>
              </a:rPr>
              <a:t>Create the setup method, to set up values to be tested.</a:t>
            </a:r>
          </a:p>
        </p:txBody>
      </p:sp>
      <p:cxnSp>
        <p:nvCxnSpPr>
          <p:cNvPr id="11" name="Straight Arrow Connector 10"/>
          <p:cNvCxnSpPr>
            <a:stCxn id="15" idx="1"/>
          </p:cNvCxnSpPr>
          <p:nvPr/>
        </p:nvCxnSpPr>
        <p:spPr>
          <a:xfrm flipH="1">
            <a:off x="4078982" y="3893839"/>
            <a:ext cx="4104456" cy="608855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46976197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3"/>
          <p:cNvSpPr>
            <a:spLocks noGrp="1"/>
          </p:cNvSpPr>
          <p:nvPr>
            <p:ph idx="1"/>
          </p:nvPr>
        </p:nvSpPr>
        <p:spPr>
          <a:xfrm>
            <a:off x="609521" y="1600201"/>
            <a:ext cx="10971372" cy="4525963"/>
          </a:xfrm>
        </p:spPr>
        <p:txBody>
          <a:bodyPr>
            <a:normAutofit/>
          </a:bodyPr>
          <a:lstStyle/>
          <a:p>
            <a:r>
              <a:rPr lang="en-IE" dirty="0">
                <a:solidFill>
                  <a:schemeClr val="bg1"/>
                </a:solidFill>
                <a:cs typeface="Courier New" panose="02070309020205020404" pitchFamily="49" charset="0"/>
              </a:rPr>
              <a:t>Here’s stats-test.py:</a:t>
            </a:r>
          </a:p>
          <a:p>
            <a:endParaRPr lang="en-IE" dirty="0">
              <a:solidFill>
                <a:schemeClr val="bg1"/>
              </a:solidFill>
              <a:cs typeface="Courier New" panose="02070309020205020404" pitchFamily="49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Object Oriented Testing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9983638" y="6135685"/>
            <a:ext cx="2088232" cy="576064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IE" dirty="0">
                <a:solidFill>
                  <a:schemeClr val="tx1"/>
                </a:solidFill>
              </a:rPr>
              <a:t>Continued </a:t>
            </a:r>
            <a:r>
              <a:rPr lang="en-IE" dirty="0">
                <a:solidFill>
                  <a:schemeClr val="tx1"/>
                </a:solidFill>
                <a:sym typeface="Wingdings" panose="05000000000000000000" pitchFamily="2" charset="2"/>
              </a:rPr>
              <a:t>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118542" y="243574"/>
            <a:ext cx="2088232" cy="576064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IE" dirty="0">
                <a:solidFill>
                  <a:schemeClr val="tx1"/>
                </a:solidFill>
                <a:sym typeface="Wingdings" panose="05000000000000000000" pitchFamily="2" charset="2"/>
              </a:rPr>
              <a:t> </a:t>
            </a:r>
            <a:r>
              <a:rPr lang="en-IE" dirty="0">
                <a:solidFill>
                  <a:schemeClr val="tx1"/>
                </a:solidFill>
              </a:rPr>
              <a:t>Continued</a:t>
            </a:r>
          </a:p>
        </p:txBody>
      </p:sp>
      <p:sp>
        <p:nvSpPr>
          <p:cNvPr id="9" name="Rounded Rectangle 8"/>
          <p:cNvSpPr/>
          <p:nvPr/>
        </p:nvSpPr>
        <p:spPr>
          <a:xfrm>
            <a:off x="609521" y="2564904"/>
            <a:ext cx="10657184" cy="2880320"/>
          </a:xfrm>
          <a:prstGeom prst="roundRect">
            <a:avLst/>
          </a:prstGeom>
          <a:solidFill>
            <a:schemeClr val="accent3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test_mean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(self):</a:t>
            </a:r>
          </a:p>
          <a:p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self.assertEqual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self.stats.mean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(), 2.5)</a:t>
            </a:r>
          </a:p>
          <a:p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# END 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test_mean</a:t>
            </a:r>
            <a:endParaRPr lang="en-IE" sz="20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8181579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3"/>
          <p:cNvSpPr>
            <a:spLocks noGrp="1"/>
          </p:cNvSpPr>
          <p:nvPr>
            <p:ph idx="1"/>
          </p:nvPr>
        </p:nvSpPr>
        <p:spPr>
          <a:xfrm>
            <a:off x="609521" y="1600201"/>
            <a:ext cx="10971372" cy="4525963"/>
          </a:xfrm>
        </p:spPr>
        <p:txBody>
          <a:bodyPr>
            <a:normAutofit/>
          </a:bodyPr>
          <a:lstStyle/>
          <a:p>
            <a:r>
              <a:rPr lang="en-IE" dirty="0">
                <a:solidFill>
                  <a:schemeClr val="bg1"/>
                </a:solidFill>
                <a:cs typeface="Courier New" panose="02070309020205020404" pitchFamily="49" charset="0"/>
              </a:rPr>
              <a:t>Here’s stats-test.py:</a:t>
            </a:r>
          </a:p>
          <a:p>
            <a:endParaRPr lang="en-IE" dirty="0">
              <a:solidFill>
                <a:schemeClr val="bg1"/>
              </a:solidFill>
              <a:cs typeface="Courier New" panose="02070309020205020404" pitchFamily="49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Object Oriented Testing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9983638" y="6135685"/>
            <a:ext cx="2088232" cy="576064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IE" dirty="0">
                <a:solidFill>
                  <a:schemeClr val="tx1"/>
                </a:solidFill>
              </a:rPr>
              <a:t>Continued </a:t>
            </a:r>
            <a:r>
              <a:rPr lang="en-IE" dirty="0">
                <a:solidFill>
                  <a:schemeClr val="tx1"/>
                </a:solidFill>
                <a:sym typeface="Wingdings" panose="05000000000000000000" pitchFamily="2" charset="2"/>
              </a:rPr>
              <a:t>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118542" y="243574"/>
            <a:ext cx="2088232" cy="576064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IE" dirty="0">
                <a:solidFill>
                  <a:schemeClr val="tx1"/>
                </a:solidFill>
                <a:sym typeface="Wingdings" panose="05000000000000000000" pitchFamily="2" charset="2"/>
              </a:rPr>
              <a:t> </a:t>
            </a:r>
            <a:r>
              <a:rPr lang="en-IE" dirty="0">
                <a:solidFill>
                  <a:schemeClr val="tx1"/>
                </a:solidFill>
              </a:rPr>
              <a:t>Continued</a:t>
            </a:r>
          </a:p>
        </p:txBody>
      </p:sp>
      <p:sp>
        <p:nvSpPr>
          <p:cNvPr id="9" name="Rounded Rectangle 8"/>
          <p:cNvSpPr/>
          <p:nvPr/>
        </p:nvSpPr>
        <p:spPr>
          <a:xfrm>
            <a:off x="609521" y="2564904"/>
            <a:ext cx="10657184" cy="2880320"/>
          </a:xfrm>
          <a:prstGeom prst="roundRect">
            <a:avLst/>
          </a:prstGeom>
          <a:solidFill>
            <a:schemeClr val="accent3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test_median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(self):</a:t>
            </a:r>
          </a:p>
          <a:p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self.assertEqual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self.stats.median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(), 2.5)</a:t>
            </a:r>
          </a:p>
          <a:p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self.stats.append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(4)</a:t>
            </a:r>
          </a:p>
          <a:p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self.assertEqual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self.stats.median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(), 3)</a:t>
            </a:r>
          </a:p>
          <a:p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# END 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test_median</a:t>
            </a:r>
            <a:endParaRPr lang="en-IE" sz="20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745371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3"/>
          <p:cNvSpPr>
            <a:spLocks noGrp="1"/>
          </p:cNvSpPr>
          <p:nvPr>
            <p:ph idx="1"/>
          </p:nvPr>
        </p:nvSpPr>
        <p:spPr>
          <a:xfrm>
            <a:off x="609521" y="1600201"/>
            <a:ext cx="10971372" cy="4525963"/>
          </a:xfrm>
        </p:spPr>
        <p:txBody>
          <a:bodyPr>
            <a:normAutofit/>
          </a:bodyPr>
          <a:lstStyle/>
          <a:p>
            <a:r>
              <a:rPr lang="en-IE" dirty="0">
                <a:solidFill>
                  <a:schemeClr val="bg1"/>
                </a:solidFill>
                <a:cs typeface="Courier New" panose="02070309020205020404" pitchFamily="49" charset="0"/>
              </a:rPr>
              <a:t>Here’s stats-test.py:</a:t>
            </a:r>
          </a:p>
          <a:p>
            <a:endParaRPr lang="en-IE" dirty="0">
              <a:solidFill>
                <a:schemeClr val="bg1"/>
              </a:solidFill>
              <a:cs typeface="Courier New" panose="02070309020205020404" pitchFamily="49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Object Oriented Testing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118542" y="243574"/>
            <a:ext cx="2088232" cy="576064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IE" dirty="0">
                <a:solidFill>
                  <a:schemeClr val="tx1"/>
                </a:solidFill>
                <a:sym typeface="Wingdings" panose="05000000000000000000" pitchFamily="2" charset="2"/>
              </a:rPr>
              <a:t> </a:t>
            </a:r>
            <a:r>
              <a:rPr lang="en-IE" dirty="0">
                <a:solidFill>
                  <a:schemeClr val="tx1"/>
                </a:solidFill>
              </a:rPr>
              <a:t>Continued</a:t>
            </a:r>
          </a:p>
        </p:txBody>
      </p:sp>
      <p:sp>
        <p:nvSpPr>
          <p:cNvPr id="9" name="Rounded Rectangle 8"/>
          <p:cNvSpPr/>
          <p:nvPr/>
        </p:nvSpPr>
        <p:spPr>
          <a:xfrm>
            <a:off x="609521" y="2564904"/>
            <a:ext cx="10657184" cy="2880320"/>
          </a:xfrm>
          <a:prstGeom prst="roundRect">
            <a:avLst/>
          </a:prstGeom>
          <a:solidFill>
            <a:schemeClr val="accent3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test_mode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(self):</a:t>
            </a:r>
          </a:p>
          <a:p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self.assertEqual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self.stats.mode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(), [2,3])</a:t>
            </a:r>
          </a:p>
          <a:p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self.stats.remove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(2)</a:t>
            </a:r>
          </a:p>
          <a:p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self.assertEqual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self.stats.mode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(), [3])</a:t>
            </a:r>
          </a:p>
          <a:p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# END 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test_mode</a:t>
            </a:r>
            <a:endParaRPr lang="en-IE" sz="20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1077646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Object Oriented Testing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>
                <a:solidFill>
                  <a:schemeClr val="bg1"/>
                </a:solidFill>
                <a:cs typeface="Courier New" panose="02070309020205020404" pitchFamily="49" charset="0"/>
              </a:rPr>
              <a:t>And if we run this, we get:</a:t>
            </a:r>
          </a:p>
          <a:p>
            <a:endParaRPr lang="en-IE" dirty="0">
              <a:solidFill>
                <a:schemeClr val="bg1"/>
              </a:solidFill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5942594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Object Oriented Testing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>
                <a:solidFill>
                  <a:schemeClr val="bg1"/>
                </a:solidFill>
                <a:cs typeface="Courier New" panose="02070309020205020404" pitchFamily="49" charset="0"/>
              </a:rPr>
              <a:t>And if we run this, we get:</a:t>
            </a:r>
          </a:p>
          <a:p>
            <a:endParaRPr lang="en-IE" dirty="0">
              <a:solidFill>
                <a:schemeClr val="bg1"/>
              </a:solidFill>
              <a:cs typeface="Courier New" panose="02070309020205020404" pitchFamily="49" charset="0"/>
            </a:endParaRPr>
          </a:p>
        </p:txBody>
      </p:sp>
      <p:sp>
        <p:nvSpPr>
          <p:cNvPr id="2" name="Rounded Rectangle 1"/>
          <p:cNvSpPr/>
          <p:nvPr/>
        </p:nvSpPr>
        <p:spPr>
          <a:xfrm>
            <a:off x="1126654" y="2132856"/>
            <a:ext cx="9721080" cy="45365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...</a:t>
            </a:r>
          </a:p>
          <a:p>
            <a:endParaRPr lang="en-IE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----------------------------------------------------------</a:t>
            </a:r>
          </a:p>
          <a:p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Ran 3 tests in 0.050s</a:t>
            </a:r>
          </a:p>
          <a:p>
            <a:endParaRPr lang="en-IE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OK</a:t>
            </a:r>
          </a:p>
          <a:p>
            <a:endParaRPr lang="en-IE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IE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4647692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Object Oriented Testing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>
                <a:solidFill>
                  <a:schemeClr val="bg1"/>
                </a:solidFill>
                <a:cs typeface="Courier New" panose="02070309020205020404" pitchFamily="49" charset="0"/>
              </a:rPr>
              <a:t>And if we run this, we get:</a:t>
            </a:r>
          </a:p>
          <a:p>
            <a:endParaRPr lang="en-IE" dirty="0">
              <a:solidFill>
                <a:schemeClr val="bg1"/>
              </a:solidFill>
              <a:cs typeface="Courier New" panose="02070309020205020404" pitchFamily="49" charset="0"/>
            </a:endParaRPr>
          </a:p>
        </p:txBody>
      </p:sp>
      <p:sp>
        <p:nvSpPr>
          <p:cNvPr id="2" name="Rounded Rectangle 1"/>
          <p:cNvSpPr/>
          <p:nvPr/>
        </p:nvSpPr>
        <p:spPr>
          <a:xfrm>
            <a:off x="1126654" y="2132856"/>
            <a:ext cx="9721080" cy="45365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...</a:t>
            </a:r>
          </a:p>
          <a:p>
            <a:endParaRPr lang="en-IE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----------------------------------------------------------</a:t>
            </a:r>
          </a:p>
          <a:p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Ran 3 tests in 0.050s</a:t>
            </a:r>
          </a:p>
          <a:p>
            <a:endParaRPr lang="en-IE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OK</a:t>
            </a:r>
          </a:p>
          <a:p>
            <a:endParaRPr lang="en-IE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IE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4871070" y="3068960"/>
            <a:ext cx="5688632" cy="720080"/>
          </a:xfrm>
          <a:prstGeom prst="round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dirty="0"/>
              <a:t>“…” means all three tests have passed</a:t>
            </a:r>
          </a:p>
        </p:txBody>
      </p:sp>
      <p:sp>
        <p:nvSpPr>
          <p:cNvPr id="6" name="Oval 5"/>
          <p:cNvSpPr/>
          <p:nvPr/>
        </p:nvSpPr>
        <p:spPr>
          <a:xfrm>
            <a:off x="1342678" y="3140968"/>
            <a:ext cx="648072" cy="792088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cxnSp>
        <p:nvCxnSpPr>
          <p:cNvPr id="7" name="Straight Arrow Connector 6"/>
          <p:cNvCxnSpPr/>
          <p:nvPr/>
        </p:nvCxnSpPr>
        <p:spPr>
          <a:xfrm flipH="1">
            <a:off x="2062758" y="3429000"/>
            <a:ext cx="2808312" cy="72008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98684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Object Oriented Testing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>
                <a:solidFill>
                  <a:schemeClr val="bg1"/>
                </a:solidFill>
                <a:cs typeface="Courier New" panose="02070309020205020404" pitchFamily="49" charset="0"/>
              </a:rPr>
              <a:t>Let’s look at a simple example:</a:t>
            </a:r>
          </a:p>
          <a:p>
            <a:endParaRPr lang="en-IE" dirty="0">
              <a:solidFill>
                <a:schemeClr val="bg1"/>
              </a:solidFill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5102910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Object Oriented Testing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IE" dirty="0">
                <a:solidFill>
                  <a:schemeClr val="bg1"/>
                </a:solidFill>
              </a:rPr>
              <a:t>The </a:t>
            </a: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setUp</a:t>
            </a:r>
            <a:r>
              <a:rPr lang="en-IE" dirty="0">
                <a:solidFill>
                  <a:schemeClr val="bg1"/>
                </a:solidFill>
              </a:rPr>
              <a:t> method is never explicitly called inside any of the three test_* methods, the test suite does the call. </a:t>
            </a:r>
          </a:p>
          <a:p>
            <a:endParaRPr lang="en-IE" dirty="0">
              <a:solidFill>
                <a:schemeClr val="bg1"/>
              </a:solidFill>
            </a:endParaRPr>
          </a:p>
          <a:p>
            <a:r>
              <a:rPr lang="en-IE" dirty="0">
                <a:solidFill>
                  <a:schemeClr val="bg1"/>
                </a:solidFill>
              </a:rPr>
              <a:t>Also note that </a:t>
            </a: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test_median</a:t>
            </a:r>
            <a:r>
              <a:rPr lang="en-IE" dirty="0">
                <a:solidFill>
                  <a:schemeClr val="bg1"/>
                </a:solidFill>
              </a:rPr>
              <a:t> alters the list, by adding a “4” to it, yet when </a:t>
            </a: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test_mode</a:t>
            </a:r>
            <a:r>
              <a:rPr lang="en-IE" dirty="0">
                <a:solidFill>
                  <a:schemeClr val="bg1"/>
                </a:solidFill>
              </a:rPr>
              <a:t> is called, the list has returned to the values specified in </a:t>
            </a: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setUp</a:t>
            </a:r>
            <a:r>
              <a:rPr lang="en-IE" dirty="0">
                <a:solidFill>
                  <a:schemeClr val="bg1"/>
                </a:solidFill>
              </a:rPr>
              <a:t>. This shows that </a:t>
            </a: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setUp</a:t>
            </a:r>
            <a:r>
              <a:rPr lang="en-IE" dirty="0">
                <a:solidFill>
                  <a:schemeClr val="bg1"/>
                </a:solidFill>
              </a:rPr>
              <a:t> is called individually before each test, to ensure the test class starts with a clean slate. Tests can be executed in any order, and the results of one test should not depend on any other tests.</a:t>
            </a:r>
          </a:p>
        </p:txBody>
      </p:sp>
    </p:spTree>
    <p:extLst>
      <p:ext uri="{BB962C8B-B14F-4D97-AF65-F5344CB8AC3E}">
        <p14:creationId xmlns:p14="http://schemas.microsoft.com/office/powerpoint/2010/main" val="998732530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Object Oriented Testing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TestCase</a:t>
            </a:r>
            <a:r>
              <a:rPr lang="en-IE" dirty="0">
                <a:solidFill>
                  <a:schemeClr val="bg1"/>
                </a:solidFill>
              </a:rPr>
              <a:t> also offers a no-argument </a:t>
            </a: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tearDown</a:t>
            </a:r>
            <a:r>
              <a:rPr lang="en-IE" dirty="0">
                <a:solidFill>
                  <a:schemeClr val="bg1"/>
                </a:solidFill>
              </a:rPr>
              <a:t> method, which can be used for cleaning up after each and every test on the class has run.</a:t>
            </a:r>
          </a:p>
          <a:p>
            <a:endParaRPr lang="en-IE" dirty="0">
              <a:solidFill>
                <a:schemeClr val="bg1"/>
              </a:solidFill>
            </a:endParaRPr>
          </a:p>
          <a:p>
            <a:r>
              <a:rPr lang="en-IE" dirty="0">
                <a:solidFill>
                  <a:schemeClr val="bg1"/>
                </a:solidFill>
              </a:rPr>
              <a:t>This is useful, for example, if we are testing code that does file I/O, our tests may create new files as a side effect of testing; the </a:t>
            </a: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tearDown</a:t>
            </a:r>
            <a:r>
              <a:rPr lang="en-IE" dirty="0">
                <a:solidFill>
                  <a:schemeClr val="bg1"/>
                </a:solidFill>
              </a:rPr>
              <a:t> method can remove these files and ensure the system is in the same state it was before the tests ran. </a:t>
            </a:r>
          </a:p>
          <a:p>
            <a:endParaRPr lang="en-IE" dirty="0">
              <a:solidFill>
                <a:schemeClr val="bg1"/>
              </a:solidFill>
            </a:endParaRPr>
          </a:p>
          <a:p>
            <a:r>
              <a:rPr lang="en-IE" i="1" dirty="0">
                <a:solidFill>
                  <a:schemeClr val="bg1"/>
                </a:solidFill>
              </a:rPr>
              <a:t>Test cases should never have side effects. </a:t>
            </a:r>
          </a:p>
          <a:p>
            <a:endParaRPr lang="en-IE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2590885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IE" altLang="en-US" sz="6600" dirty="0"/>
              <a:t>etc.</a:t>
            </a:r>
            <a:endParaRPr lang="en-GB" altLang="en-US" sz="6600" dirty="0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E" altLang="en-US">
                <a:latin typeface="+mj-lt"/>
              </a:rPr>
              <a:t> </a:t>
            </a:r>
          </a:p>
          <a:p>
            <a:endParaRPr lang="en-GB" altLang="en-US">
              <a:latin typeface="+mj-lt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02" y="-13855"/>
            <a:ext cx="12181174" cy="6858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80384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Object Oriented Testing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>
                <a:solidFill>
                  <a:schemeClr val="bg1"/>
                </a:solidFill>
                <a:cs typeface="Courier New" panose="02070309020205020404" pitchFamily="49" charset="0"/>
              </a:rPr>
              <a:t>Let’s look at a simple example:</a:t>
            </a:r>
          </a:p>
          <a:p>
            <a:endParaRPr lang="en-IE" dirty="0">
              <a:solidFill>
                <a:schemeClr val="bg1"/>
              </a:solidFill>
              <a:cs typeface="Courier New" panose="02070309020205020404" pitchFamily="49" charset="0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766614" y="2348880"/>
            <a:ext cx="10657184" cy="4117936"/>
          </a:xfrm>
          <a:prstGeom prst="roundRect">
            <a:avLst/>
          </a:prstGeom>
          <a:solidFill>
            <a:schemeClr val="accent3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import 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unittest</a:t>
            </a:r>
            <a:endParaRPr lang="en-IE" sz="20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IE" sz="20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IE" sz="20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class </a:t>
            </a:r>
            <a:r>
              <a:rPr lang="en-IE" sz="2000" b="1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CheckNumbers</a:t>
            </a:r>
            <a:r>
              <a:rPr lang="en-IE" sz="20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IE" sz="2000" b="1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unittest.TestCase</a:t>
            </a:r>
            <a:r>
              <a:rPr lang="en-IE" sz="20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):</a:t>
            </a:r>
          </a:p>
          <a:p>
            <a:endParaRPr lang="en-IE" sz="20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test_int_float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(self):</a:t>
            </a:r>
          </a:p>
          <a:p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self.assertEqual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(1, 1.0)</a:t>
            </a:r>
          </a:p>
          <a:p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# END 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test_int_float</a:t>
            </a:r>
            <a:endParaRPr lang="en-IE" sz="20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IE" sz="20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END 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CheckNumbers</a:t>
            </a:r>
            <a:endParaRPr lang="en-IE" sz="20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IE" sz="20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 __name__ == "__main__":</a:t>
            </a:r>
          </a:p>
          <a:p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unittest.main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ENDIF</a:t>
            </a:r>
          </a:p>
        </p:txBody>
      </p:sp>
    </p:spTree>
    <p:extLst>
      <p:ext uri="{BB962C8B-B14F-4D97-AF65-F5344CB8AC3E}">
        <p14:creationId xmlns:p14="http://schemas.microsoft.com/office/powerpoint/2010/main" val="39817182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Object Oriented Testing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>
                <a:solidFill>
                  <a:schemeClr val="bg1"/>
                </a:solidFill>
                <a:cs typeface="Courier New" panose="02070309020205020404" pitchFamily="49" charset="0"/>
              </a:rPr>
              <a:t>Let’s look at a simple example:</a:t>
            </a:r>
          </a:p>
          <a:p>
            <a:endParaRPr lang="en-IE" dirty="0">
              <a:solidFill>
                <a:schemeClr val="bg1"/>
              </a:solidFill>
              <a:cs typeface="Courier New" panose="02070309020205020404" pitchFamily="49" charset="0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766614" y="2348880"/>
            <a:ext cx="10657184" cy="4117936"/>
          </a:xfrm>
          <a:prstGeom prst="roundRect">
            <a:avLst/>
          </a:prstGeom>
          <a:solidFill>
            <a:schemeClr val="accent3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import 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unittest</a:t>
            </a:r>
            <a:endParaRPr lang="en-IE" sz="20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IE" sz="20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IE" sz="20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class </a:t>
            </a:r>
            <a:r>
              <a:rPr lang="en-IE" sz="2000" b="1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CheckNumbers</a:t>
            </a:r>
            <a:r>
              <a:rPr lang="en-IE" sz="20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IE" sz="2000" b="1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unittest.TestCase</a:t>
            </a:r>
            <a:r>
              <a:rPr lang="en-IE" sz="20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):</a:t>
            </a:r>
          </a:p>
          <a:p>
            <a:endParaRPr lang="en-IE" sz="20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test_int_float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(self):</a:t>
            </a:r>
          </a:p>
          <a:p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self.assertEqual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(1, 1.0)</a:t>
            </a:r>
          </a:p>
          <a:p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# END 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test_int_float</a:t>
            </a:r>
            <a:endParaRPr lang="en-IE" sz="20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IE" sz="20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END 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CheckNumbers</a:t>
            </a:r>
            <a:endParaRPr lang="en-IE" sz="20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IE" sz="20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 __name__ == "__main__":</a:t>
            </a:r>
          </a:p>
          <a:p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unittest.main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ENDIF</a:t>
            </a:r>
          </a:p>
        </p:txBody>
      </p:sp>
      <p:sp>
        <p:nvSpPr>
          <p:cNvPr id="10" name="Rounded Rectangle 9"/>
          <p:cNvSpPr/>
          <p:nvPr/>
        </p:nvSpPr>
        <p:spPr>
          <a:xfrm>
            <a:off x="8903518" y="2603514"/>
            <a:ext cx="2952328" cy="118552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IE" sz="2400" dirty="0">
                <a:cs typeface="Courier New" panose="02070309020205020404" pitchFamily="49" charset="0"/>
              </a:rPr>
              <a:t>Create a subclass of the </a:t>
            </a:r>
            <a:r>
              <a:rPr lang="en-IE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TestCase</a:t>
            </a:r>
            <a:r>
              <a:rPr lang="en-IE" sz="2400" dirty="0">
                <a:cs typeface="Courier New" panose="02070309020205020404" pitchFamily="49" charset="0"/>
              </a:rPr>
              <a:t> class</a:t>
            </a:r>
          </a:p>
        </p:txBody>
      </p:sp>
      <p:cxnSp>
        <p:nvCxnSpPr>
          <p:cNvPr id="11" name="Straight Arrow Connector 10"/>
          <p:cNvCxnSpPr/>
          <p:nvPr/>
        </p:nvCxnSpPr>
        <p:spPr>
          <a:xfrm flipH="1" flipV="1">
            <a:off x="7103518" y="3182280"/>
            <a:ext cx="1800000" cy="13997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ight Brace 14"/>
          <p:cNvSpPr/>
          <p:nvPr/>
        </p:nvSpPr>
        <p:spPr>
          <a:xfrm>
            <a:off x="6586383" y="3017124"/>
            <a:ext cx="720080" cy="553752"/>
          </a:xfrm>
          <a:prstGeom prst="rightBrac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0279845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Object Oriented Testing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>
                <a:solidFill>
                  <a:schemeClr val="bg1"/>
                </a:solidFill>
                <a:cs typeface="Courier New" panose="02070309020205020404" pitchFamily="49" charset="0"/>
              </a:rPr>
              <a:t>Let’s look at a simple example:</a:t>
            </a:r>
          </a:p>
          <a:p>
            <a:endParaRPr lang="en-IE" dirty="0">
              <a:solidFill>
                <a:schemeClr val="bg1"/>
              </a:solidFill>
              <a:cs typeface="Courier New" panose="02070309020205020404" pitchFamily="49" charset="0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766614" y="2348880"/>
            <a:ext cx="10657184" cy="4117936"/>
          </a:xfrm>
          <a:prstGeom prst="roundRect">
            <a:avLst/>
          </a:prstGeom>
          <a:solidFill>
            <a:schemeClr val="accent3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import 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unittest</a:t>
            </a:r>
            <a:endParaRPr lang="en-IE" sz="20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IE" sz="20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IE" sz="20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class </a:t>
            </a:r>
            <a:r>
              <a:rPr lang="en-IE" sz="2000" b="1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CheckNumbers</a:t>
            </a:r>
            <a:r>
              <a:rPr lang="en-IE" sz="20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IE" sz="2000" b="1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unittest.TestCase</a:t>
            </a:r>
            <a:r>
              <a:rPr lang="en-IE" sz="20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):</a:t>
            </a:r>
          </a:p>
          <a:p>
            <a:endParaRPr lang="en-IE" sz="20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test_int_float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(self):</a:t>
            </a:r>
          </a:p>
          <a:p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self.assertEqual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(1, 1.0)</a:t>
            </a:r>
          </a:p>
          <a:p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# END 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test_int_float</a:t>
            </a:r>
            <a:endParaRPr lang="en-IE" sz="20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IE" sz="20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END 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CheckNumbers</a:t>
            </a:r>
            <a:endParaRPr lang="en-IE" sz="20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IE" sz="20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 __name__ == "__main__":</a:t>
            </a:r>
          </a:p>
          <a:p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unittest.main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ENDIF</a:t>
            </a:r>
          </a:p>
        </p:txBody>
      </p:sp>
      <p:sp>
        <p:nvSpPr>
          <p:cNvPr id="10" name="Rounded Rectangle 9"/>
          <p:cNvSpPr/>
          <p:nvPr/>
        </p:nvSpPr>
        <p:spPr>
          <a:xfrm>
            <a:off x="8903518" y="2603514"/>
            <a:ext cx="2952328" cy="118552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IE" sz="2400" dirty="0">
                <a:cs typeface="Courier New" panose="02070309020205020404" pitchFamily="49" charset="0"/>
              </a:rPr>
              <a:t>Create a subclass of the </a:t>
            </a:r>
            <a:r>
              <a:rPr lang="en-IE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TestCase</a:t>
            </a:r>
            <a:r>
              <a:rPr lang="en-IE" sz="2400" dirty="0">
                <a:cs typeface="Courier New" panose="02070309020205020404" pitchFamily="49" charset="0"/>
              </a:rPr>
              <a:t> class</a:t>
            </a:r>
          </a:p>
        </p:txBody>
      </p:sp>
      <p:cxnSp>
        <p:nvCxnSpPr>
          <p:cNvPr id="11" name="Straight Arrow Connector 10"/>
          <p:cNvCxnSpPr/>
          <p:nvPr/>
        </p:nvCxnSpPr>
        <p:spPr>
          <a:xfrm flipH="1" flipV="1">
            <a:off x="7103518" y="3182280"/>
            <a:ext cx="1800000" cy="13997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flipH="1" flipV="1">
            <a:off x="6383550" y="4350679"/>
            <a:ext cx="2808000" cy="14425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ight Brace 12"/>
          <p:cNvSpPr/>
          <p:nvPr/>
        </p:nvSpPr>
        <p:spPr>
          <a:xfrm>
            <a:off x="5663158" y="3577829"/>
            <a:ext cx="720080" cy="1044611"/>
          </a:xfrm>
          <a:prstGeom prst="rightBrac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5" name="Right Brace 14"/>
          <p:cNvSpPr/>
          <p:nvPr/>
        </p:nvSpPr>
        <p:spPr>
          <a:xfrm>
            <a:off x="6586383" y="3017124"/>
            <a:ext cx="720080" cy="553752"/>
          </a:xfrm>
          <a:prstGeom prst="rightBrac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6" name="Rounded Rectangle 15"/>
          <p:cNvSpPr/>
          <p:nvPr/>
        </p:nvSpPr>
        <p:spPr>
          <a:xfrm>
            <a:off x="8903518" y="3916357"/>
            <a:ext cx="2952328" cy="118552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IE" sz="2400" dirty="0">
                <a:cs typeface="Courier New" panose="02070309020205020404" pitchFamily="49" charset="0"/>
              </a:rPr>
              <a:t>This test checks if the integer and real value 1 are equal.</a:t>
            </a:r>
          </a:p>
        </p:txBody>
      </p:sp>
    </p:spTree>
    <p:extLst>
      <p:ext uri="{BB962C8B-B14F-4D97-AF65-F5344CB8AC3E}">
        <p14:creationId xmlns:p14="http://schemas.microsoft.com/office/powerpoint/2010/main" val="27144095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Object Oriented Testing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>
                <a:solidFill>
                  <a:schemeClr val="bg1"/>
                </a:solidFill>
                <a:cs typeface="Courier New" panose="02070309020205020404" pitchFamily="49" charset="0"/>
              </a:rPr>
              <a:t>Let’s look at a simple example:</a:t>
            </a:r>
          </a:p>
          <a:p>
            <a:endParaRPr lang="en-IE" dirty="0">
              <a:solidFill>
                <a:schemeClr val="bg1"/>
              </a:solidFill>
              <a:cs typeface="Courier New" panose="02070309020205020404" pitchFamily="49" charset="0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766614" y="2348880"/>
            <a:ext cx="10657184" cy="4117936"/>
          </a:xfrm>
          <a:prstGeom prst="roundRect">
            <a:avLst/>
          </a:prstGeom>
          <a:solidFill>
            <a:schemeClr val="accent3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import 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unittest</a:t>
            </a:r>
            <a:endParaRPr lang="en-IE" sz="20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IE" sz="20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IE" sz="20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class </a:t>
            </a:r>
            <a:r>
              <a:rPr lang="en-IE" sz="2000" b="1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CheckNumbers</a:t>
            </a:r>
            <a:r>
              <a:rPr lang="en-IE" sz="20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IE" sz="2000" b="1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unittest.TestCase</a:t>
            </a:r>
            <a:r>
              <a:rPr lang="en-IE" sz="20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):</a:t>
            </a:r>
          </a:p>
          <a:p>
            <a:endParaRPr lang="en-IE" sz="20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test_int_float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(self):</a:t>
            </a:r>
          </a:p>
          <a:p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self.assertEqual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(1, 1.0)</a:t>
            </a:r>
          </a:p>
          <a:p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# END 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test_int_float</a:t>
            </a:r>
            <a:endParaRPr lang="en-IE" sz="20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IE" sz="20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END 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CheckNumbers</a:t>
            </a:r>
            <a:endParaRPr lang="en-IE" sz="20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IE" sz="20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 __name__ == "__main__":</a:t>
            </a:r>
          </a:p>
          <a:p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unittest.main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ENDIF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8903518" y="5229200"/>
            <a:ext cx="2952328" cy="118552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IE" sz="2400" dirty="0">
                <a:cs typeface="Courier New" panose="02070309020205020404" pitchFamily="49" charset="0"/>
              </a:rPr>
              <a:t>Make sure this is being run as a script</a:t>
            </a:r>
          </a:p>
        </p:txBody>
      </p:sp>
      <p:cxnSp>
        <p:nvCxnSpPr>
          <p:cNvPr id="7" name="Straight Arrow Connector 6"/>
          <p:cNvCxnSpPr/>
          <p:nvPr/>
        </p:nvCxnSpPr>
        <p:spPr>
          <a:xfrm flipH="1" flipV="1">
            <a:off x="5303518" y="5821963"/>
            <a:ext cx="3600000" cy="16699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ounded Rectangle 9"/>
          <p:cNvSpPr/>
          <p:nvPr/>
        </p:nvSpPr>
        <p:spPr>
          <a:xfrm>
            <a:off x="8903518" y="2603514"/>
            <a:ext cx="2952328" cy="118552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IE" sz="2400" dirty="0">
                <a:cs typeface="Courier New" panose="02070309020205020404" pitchFamily="49" charset="0"/>
              </a:rPr>
              <a:t>Create a subclass of the </a:t>
            </a:r>
            <a:r>
              <a:rPr lang="en-IE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TestCase</a:t>
            </a:r>
            <a:r>
              <a:rPr lang="en-IE" sz="2400" dirty="0">
                <a:cs typeface="Courier New" panose="02070309020205020404" pitchFamily="49" charset="0"/>
              </a:rPr>
              <a:t> class</a:t>
            </a:r>
          </a:p>
        </p:txBody>
      </p:sp>
      <p:cxnSp>
        <p:nvCxnSpPr>
          <p:cNvPr id="11" name="Straight Arrow Connector 10"/>
          <p:cNvCxnSpPr/>
          <p:nvPr/>
        </p:nvCxnSpPr>
        <p:spPr>
          <a:xfrm flipH="1" flipV="1">
            <a:off x="7103518" y="3182280"/>
            <a:ext cx="1800000" cy="13997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ounded Rectangle 8"/>
          <p:cNvSpPr/>
          <p:nvPr/>
        </p:nvSpPr>
        <p:spPr>
          <a:xfrm>
            <a:off x="8903518" y="3916357"/>
            <a:ext cx="2952328" cy="118552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IE" sz="2400" dirty="0">
                <a:cs typeface="Courier New" panose="02070309020205020404" pitchFamily="49" charset="0"/>
              </a:rPr>
              <a:t>This test checks if the integer and real value 1 are equal.</a:t>
            </a:r>
          </a:p>
        </p:txBody>
      </p:sp>
      <p:cxnSp>
        <p:nvCxnSpPr>
          <p:cNvPr id="12" name="Straight Arrow Connector 11"/>
          <p:cNvCxnSpPr/>
          <p:nvPr/>
        </p:nvCxnSpPr>
        <p:spPr>
          <a:xfrm flipH="1" flipV="1">
            <a:off x="6383550" y="4350679"/>
            <a:ext cx="2808000" cy="14425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ight Brace 12"/>
          <p:cNvSpPr/>
          <p:nvPr/>
        </p:nvSpPr>
        <p:spPr>
          <a:xfrm>
            <a:off x="5663158" y="3577829"/>
            <a:ext cx="720080" cy="1044611"/>
          </a:xfrm>
          <a:prstGeom prst="rightBrac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4" name="Right Brace 13"/>
          <p:cNvSpPr/>
          <p:nvPr/>
        </p:nvSpPr>
        <p:spPr>
          <a:xfrm>
            <a:off x="4786383" y="5081553"/>
            <a:ext cx="720080" cy="1044611"/>
          </a:xfrm>
          <a:prstGeom prst="rightBrac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5" name="Right Brace 14"/>
          <p:cNvSpPr/>
          <p:nvPr/>
        </p:nvSpPr>
        <p:spPr>
          <a:xfrm>
            <a:off x="6586383" y="3017124"/>
            <a:ext cx="720080" cy="553752"/>
          </a:xfrm>
          <a:prstGeom prst="rightBrac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6015242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8847</TotalTime>
  <Words>2966</Words>
  <Application>Microsoft Office PowerPoint</Application>
  <PresentationFormat>Custom</PresentationFormat>
  <Paragraphs>496</Paragraphs>
  <Slides>52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52</vt:i4>
      </vt:variant>
    </vt:vector>
  </HeadingPairs>
  <TitlesOfParts>
    <vt:vector size="57" baseType="lpstr">
      <vt:lpstr>Arial</vt:lpstr>
      <vt:lpstr>Calibri</vt:lpstr>
      <vt:lpstr>Courier New</vt:lpstr>
      <vt:lpstr>Wingdings</vt:lpstr>
      <vt:lpstr>Office Theme</vt:lpstr>
      <vt:lpstr>Object Oriented Testing (Unit Testing)</vt:lpstr>
      <vt:lpstr>Object Oriented Testing</vt:lpstr>
      <vt:lpstr>Object Oriented Testing</vt:lpstr>
      <vt:lpstr>Object Oriented Testing</vt:lpstr>
      <vt:lpstr>Object Oriented Testing</vt:lpstr>
      <vt:lpstr>Object Oriented Testing</vt:lpstr>
      <vt:lpstr>Object Oriented Testing</vt:lpstr>
      <vt:lpstr>Object Oriented Testing</vt:lpstr>
      <vt:lpstr>Object Oriented Testing</vt:lpstr>
      <vt:lpstr>Object Oriented Testing</vt:lpstr>
      <vt:lpstr>Object Oriented Testing</vt:lpstr>
      <vt:lpstr>Object Oriented Testing</vt:lpstr>
      <vt:lpstr>Object Oriented Testing</vt:lpstr>
      <vt:lpstr>Object Oriented Testing</vt:lpstr>
      <vt:lpstr>Object Oriented Testing</vt:lpstr>
      <vt:lpstr>Object Oriented Testing</vt:lpstr>
      <vt:lpstr>Object Oriented Testing</vt:lpstr>
      <vt:lpstr>Object Oriented Testing</vt:lpstr>
      <vt:lpstr>Object Oriented Testing</vt:lpstr>
      <vt:lpstr>Object Oriented Testing</vt:lpstr>
      <vt:lpstr>Object Oriented Testing</vt:lpstr>
      <vt:lpstr>Object Oriented Testing</vt:lpstr>
      <vt:lpstr>Object Oriented Testing</vt:lpstr>
      <vt:lpstr>Assertion Methods</vt:lpstr>
      <vt:lpstr>Object Oriented Testing</vt:lpstr>
      <vt:lpstr>Object Oriented Testing</vt:lpstr>
      <vt:lpstr>PowerPoint Presentation</vt:lpstr>
      <vt:lpstr>Object Oriented Testing</vt:lpstr>
      <vt:lpstr>Object Oriented Testing</vt:lpstr>
      <vt:lpstr>Object Oriented Testing</vt:lpstr>
      <vt:lpstr>Object Oriented Testing</vt:lpstr>
      <vt:lpstr>Object Oriented Testing</vt:lpstr>
      <vt:lpstr>Object Oriented Testing</vt:lpstr>
      <vt:lpstr>Object Oriented Testing</vt:lpstr>
      <vt:lpstr>Object Oriented Testing</vt:lpstr>
      <vt:lpstr>Object Oriented Testing</vt:lpstr>
      <vt:lpstr>Object Oriented Testing</vt:lpstr>
      <vt:lpstr>Object Oriented Testing</vt:lpstr>
      <vt:lpstr>Object Oriented Testing</vt:lpstr>
      <vt:lpstr>Object Oriented Testing</vt:lpstr>
      <vt:lpstr>Object Oriented Testing</vt:lpstr>
      <vt:lpstr>Object Oriented Testing</vt:lpstr>
      <vt:lpstr>Object Oriented Testing</vt:lpstr>
      <vt:lpstr>Object Oriented Testing</vt:lpstr>
      <vt:lpstr>Object Oriented Testing</vt:lpstr>
      <vt:lpstr>Object Oriented Testing</vt:lpstr>
      <vt:lpstr>Object Oriented Testing</vt:lpstr>
      <vt:lpstr>Object Oriented Testing</vt:lpstr>
      <vt:lpstr>Object Oriented Testing</vt:lpstr>
      <vt:lpstr>Object Oriented Testing</vt:lpstr>
      <vt:lpstr>Object Oriented Testing</vt:lpstr>
      <vt:lpstr>etc.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Flow Charting</dc:title>
  <dc:creator>dgordon</dc:creator>
  <cp:lastModifiedBy>Damian Gordon</cp:lastModifiedBy>
  <cp:revision>514</cp:revision>
  <dcterms:created xsi:type="dcterms:W3CDTF">2011-10-08T11:06:39Z</dcterms:created>
  <dcterms:modified xsi:type="dcterms:W3CDTF">2024-11-20T17:49:19Z</dcterms:modified>
</cp:coreProperties>
</file>