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6" r:id="rId2"/>
    <p:sldId id="271" r:id="rId3"/>
    <p:sldId id="270" r:id="rId4"/>
    <p:sldId id="458" r:id="rId5"/>
    <p:sldId id="444" r:id="rId6"/>
    <p:sldId id="425" r:id="rId7"/>
    <p:sldId id="446" r:id="rId8"/>
    <p:sldId id="272" r:id="rId9"/>
    <p:sldId id="457" r:id="rId10"/>
    <p:sldId id="376" r:id="rId11"/>
    <p:sldId id="449" r:id="rId12"/>
    <p:sldId id="450" r:id="rId13"/>
    <p:sldId id="462" r:id="rId14"/>
    <p:sldId id="463" r:id="rId15"/>
    <p:sldId id="464" r:id="rId16"/>
    <p:sldId id="465" r:id="rId17"/>
    <p:sldId id="468" r:id="rId18"/>
    <p:sldId id="466" r:id="rId19"/>
    <p:sldId id="470" r:id="rId20"/>
    <p:sldId id="469" r:id="rId21"/>
    <p:sldId id="471" r:id="rId22"/>
    <p:sldId id="473" r:id="rId23"/>
    <p:sldId id="474" r:id="rId24"/>
    <p:sldId id="475" r:id="rId25"/>
    <p:sldId id="476" r:id="rId26"/>
    <p:sldId id="477" r:id="rId27"/>
    <p:sldId id="381" r:id="rId28"/>
    <p:sldId id="377" r:id="rId29"/>
    <p:sldId id="502" r:id="rId30"/>
    <p:sldId id="503" r:id="rId31"/>
    <p:sldId id="504" r:id="rId32"/>
    <p:sldId id="500" r:id="rId33"/>
    <p:sldId id="505" r:id="rId34"/>
    <p:sldId id="382" r:id="rId35"/>
    <p:sldId id="378" r:id="rId36"/>
    <p:sldId id="508" r:id="rId37"/>
    <p:sldId id="509" r:id="rId38"/>
    <p:sldId id="510" r:id="rId39"/>
    <p:sldId id="383" r:id="rId40"/>
    <p:sldId id="511" r:id="rId41"/>
    <p:sldId id="384" r:id="rId42"/>
    <p:sldId id="516" r:id="rId43"/>
    <p:sldId id="517" r:id="rId44"/>
    <p:sldId id="407" r:id="rId45"/>
    <p:sldId id="386"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FFFF99"/>
    <a:srgbClr val="FFFFCC"/>
    <a:srgbClr val="FFCCFF"/>
    <a:srgbClr val="8FC7FF"/>
    <a:srgbClr val="99CCFF"/>
    <a:srgbClr val="FFCC00"/>
    <a:srgbClr val="FF9933"/>
    <a:srgbClr val="FFCC66"/>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E9F7EE-C4A3-4383-9D83-68928E987F53}" v="2" dt="2024-11-20T13:47:57.0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mian Gordon" userId="796278f3-970d-4a3b-8137-dc597a054133" providerId="ADAL" clId="{88E9F7EE-C4A3-4383-9D83-68928E987F53}"/>
    <pc:docChg chg="custSel modSld">
      <pc:chgData name="Damian Gordon" userId="796278f3-970d-4a3b-8137-dc597a054133" providerId="ADAL" clId="{88E9F7EE-C4A3-4383-9D83-68928E987F53}" dt="2024-11-20T13:48:11.340" v="100" actId="1076"/>
      <pc:docMkLst>
        <pc:docMk/>
      </pc:docMkLst>
      <pc:sldChg chg="modSp mod">
        <pc:chgData name="Damian Gordon" userId="796278f3-970d-4a3b-8137-dc597a054133" providerId="ADAL" clId="{88E9F7EE-C4A3-4383-9D83-68928E987F53}" dt="2024-11-20T13:47:27.813" v="14" actId="14100"/>
        <pc:sldMkLst>
          <pc:docMk/>
          <pc:sldMk cId="759302924" sldId="464"/>
        </pc:sldMkLst>
        <pc:spChg chg="mod">
          <ac:chgData name="Damian Gordon" userId="796278f3-970d-4a3b-8137-dc597a054133" providerId="ADAL" clId="{88E9F7EE-C4A3-4383-9D83-68928E987F53}" dt="2024-11-20T13:47:27.813" v="14" actId="14100"/>
          <ac:spMkLst>
            <pc:docMk/>
            <pc:sldMk cId="759302924" sldId="464"/>
            <ac:spMk id="4" creationId="{00000000-0000-0000-0000-000000000000}"/>
          </ac:spMkLst>
        </pc:spChg>
        <pc:cxnChg chg="mod">
          <ac:chgData name="Damian Gordon" userId="796278f3-970d-4a3b-8137-dc597a054133" providerId="ADAL" clId="{88E9F7EE-C4A3-4383-9D83-68928E987F53}" dt="2024-11-20T13:47:23.089" v="13" actId="1036"/>
          <ac:cxnSpMkLst>
            <pc:docMk/>
            <pc:sldMk cId="759302924" sldId="464"/>
            <ac:cxnSpMk id="8" creationId="{00000000-0000-0000-0000-000000000000}"/>
          </ac:cxnSpMkLst>
        </pc:cxnChg>
      </pc:sldChg>
      <pc:sldChg chg="addSp delSp modSp mod">
        <pc:chgData name="Damian Gordon" userId="796278f3-970d-4a3b-8137-dc597a054133" providerId="ADAL" clId="{88E9F7EE-C4A3-4383-9D83-68928E987F53}" dt="2024-11-20T13:48:11.340" v="100" actId="1076"/>
        <pc:sldMkLst>
          <pc:docMk/>
          <pc:sldMk cId="855608959" sldId="465"/>
        </pc:sldMkLst>
        <pc:spChg chg="mod">
          <ac:chgData name="Damian Gordon" userId="796278f3-970d-4a3b-8137-dc597a054133" providerId="ADAL" clId="{88E9F7EE-C4A3-4383-9D83-68928E987F53}" dt="2024-11-20T13:47:50.250" v="96" actId="1036"/>
          <ac:spMkLst>
            <pc:docMk/>
            <pc:sldMk cId="855608959" sldId="465"/>
            <ac:spMk id="4" creationId="{00000000-0000-0000-0000-000000000000}"/>
          </ac:spMkLst>
        </pc:spChg>
        <pc:spChg chg="add mod">
          <ac:chgData name="Damian Gordon" userId="796278f3-970d-4a3b-8137-dc597a054133" providerId="ADAL" clId="{88E9F7EE-C4A3-4383-9D83-68928E987F53}" dt="2024-11-20T13:47:42.195" v="62"/>
          <ac:spMkLst>
            <pc:docMk/>
            <pc:sldMk cId="855608959" sldId="465"/>
            <ac:spMk id="6" creationId="{88787C79-24E9-EF8B-9521-BB0B54B021E2}"/>
          </ac:spMkLst>
        </pc:spChg>
        <pc:spChg chg="del">
          <ac:chgData name="Damian Gordon" userId="796278f3-970d-4a3b-8137-dc597a054133" providerId="ADAL" clId="{88E9F7EE-C4A3-4383-9D83-68928E987F53}" dt="2024-11-20T13:47:41.637" v="61" actId="478"/>
          <ac:spMkLst>
            <pc:docMk/>
            <pc:sldMk cId="855608959" sldId="465"/>
            <ac:spMk id="10" creationId="{00000000-0000-0000-0000-000000000000}"/>
          </ac:spMkLst>
        </pc:spChg>
        <pc:spChg chg="mod">
          <ac:chgData name="Damian Gordon" userId="796278f3-970d-4a3b-8137-dc597a054133" providerId="ADAL" clId="{88E9F7EE-C4A3-4383-9D83-68928E987F53}" dt="2024-11-20T13:48:11.340" v="100" actId="1076"/>
          <ac:spMkLst>
            <pc:docMk/>
            <pc:sldMk cId="855608959" sldId="465"/>
            <ac:spMk id="11" creationId="{00000000-0000-0000-0000-000000000000}"/>
          </ac:spMkLst>
        </pc:spChg>
        <pc:cxnChg chg="del">
          <ac:chgData name="Damian Gordon" userId="796278f3-970d-4a3b-8137-dc597a054133" providerId="ADAL" clId="{88E9F7EE-C4A3-4383-9D83-68928E987F53}" dt="2024-11-20T13:47:45.622" v="63" actId="478"/>
          <ac:cxnSpMkLst>
            <pc:docMk/>
            <pc:sldMk cId="855608959" sldId="465"/>
            <ac:cxnSpMk id="8" creationId="{00000000-0000-0000-0000-000000000000}"/>
          </ac:cxnSpMkLst>
        </pc:cxnChg>
        <pc:cxnChg chg="add mod">
          <ac:chgData name="Damian Gordon" userId="796278f3-970d-4a3b-8137-dc597a054133" providerId="ADAL" clId="{88E9F7EE-C4A3-4383-9D83-68928E987F53}" dt="2024-11-20T13:47:58.648" v="99" actId="1036"/>
          <ac:cxnSpMkLst>
            <pc:docMk/>
            <pc:sldMk cId="855608959" sldId="465"/>
            <ac:cxnSpMk id="12" creationId="{A4A82A31-E3ED-01F1-5397-48EF06D6230D}"/>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E61C87-6C37-4DBE-92D0-214839FD9E88}" type="datetimeFigureOut">
              <a:rPr lang="en-IE" smtClean="0"/>
              <a:pPr/>
              <a:t>20/11/2024</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06AE55-EFD0-4A44-B884-DAA1A9C681E5}" type="slidenum">
              <a:rPr lang="en-IE" smtClean="0"/>
              <a:pPr/>
              <a:t>‹#›</a:t>
            </a:fld>
            <a:endParaRPr lang="en-IE"/>
          </a:p>
        </p:txBody>
      </p:sp>
    </p:spTree>
    <p:extLst>
      <p:ext uri="{BB962C8B-B14F-4D97-AF65-F5344CB8AC3E}">
        <p14:creationId xmlns:p14="http://schemas.microsoft.com/office/powerpoint/2010/main" val="2899254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E306AE55-EFD0-4A44-B884-DAA1A9C681E5}" type="slidenum">
              <a:rPr lang="en-IE" smtClean="0"/>
              <a:pPr/>
              <a:t>1</a:t>
            </a:fld>
            <a:endParaRPr lang="en-IE"/>
          </a:p>
        </p:txBody>
      </p:sp>
    </p:spTree>
    <p:extLst>
      <p:ext uri="{BB962C8B-B14F-4D97-AF65-F5344CB8AC3E}">
        <p14:creationId xmlns:p14="http://schemas.microsoft.com/office/powerpoint/2010/main" val="3242927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E"/>
          </a:p>
        </p:txBody>
      </p:sp>
      <p:sp>
        <p:nvSpPr>
          <p:cNvPr id="4" name="Date Placeholder 3"/>
          <p:cNvSpPr>
            <a:spLocks noGrp="1"/>
          </p:cNvSpPr>
          <p:nvPr>
            <p:ph type="dt" sz="half" idx="10"/>
          </p:nvPr>
        </p:nvSpPr>
        <p:spPr/>
        <p:txBody>
          <a:bodyPr/>
          <a:lstStyle/>
          <a:p>
            <a:fld id="{33D19841-4D10-4C13-9509-5C47FBAEF42F}" type="datetimeFigureOut">
              <a:rPr lang="en-IE" smtClean="0"/>
              <a:pPr/>
              <a:t>20/11/2024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438561E-E0C1-4F0A-93C2-9FC1439D4E14}" type="slidenum">
              <a:rPr lang="en-IE" smtClean="0"/>
              <a:pPr/>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33D19841-4D10-4C13-9509-5C47FBAEF42F}" type="datetimeFigureOut">
              <a:rPr lang="en-IE" smtClean="0"/>
              <a:pPr/>
              <a:t>20/11/2024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438561E-E0C1-4F0A-93C2-9FC1439D4E14}" type="slidenum">
              <a:rPr lang="en-IE" smtClean="0"/>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33D19841-4D10-4C13-9509-5C47FBAEF42F}" type="datetimeFigureOut">
              <a:rPr lang="en-IE" smtClean="0"/>
              <a:pPr/>
              <a:t>20/11/2024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438561E-E0C1-4F0A-93C2-9FC1439D4E14}"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33D19841-4D10-4C13-9509-5C47FBAEF42F}" type="datetimeFigureOut">
              <a:rPr lang="en-IE" smtClean="0"/>
              <a:pPr/>
              <a:t>20/11/2024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438561E-E0C1-4F0A-93C2-9FC1439D4E14}" type="slidenum">
              <a:rPr lang="en-IE" smtClean="0"/>
              <a:pPr/>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D19841-4D10-4C13-9509-5C47FBAEF42F}" type="datetimeFigureOut">
              <a:rPr lang="en-IE" smtClean="0"/>
              <a:pPr/>
              <a:t>20/11/2024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438561E-E0C1-4F0A-93C2-9FC1439D4E14}" type="slidenum">
              <a:rPr lang="en-IE" smtClean="0"/>
              <a:pPr/>
              <a:t>‹#›</a:t>
            </a:fld>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p:cNvSpPr>
            <a:spLocks noGrp="1"/>
          </p:cNvSpPr>
          <p:nvPr>
            <p:ph type="dt" sz="half" idx="10"/>
          </p:nvPr>
        </p:nvSpPr>
        <p:spPr/>
        <p:txBody>
          <a:bodyPr/>
          <a:lstStyle/>
          <a:p>
            <a:fld id="{33D19841-4D10-4C13-9509-5C47FBAEF42F}" type="datetimeFigureOut">
              <a:rPr lang="en-IE" smtClean="0"/>
              <a:pPr/>
              <a:t>20/11/2024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438561E-E0C1-4F0A-93C2-9FC1439D4E14}" type="slidenum">
              <a:rPr lang="en-IE" smtClean="0"/>
              <a:pPr/>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p:cNvSpPr>
            <a:spLocks noGrp="1"/>
          </p:cNvSpPr>
          <p:nvPr>
            <p:ph type="dt" sz="half" idx="10"/>
          </p:nvPr>
        </p:nvSpPr>
        <p:spPr/>
        <p:txBody>
          <a:bodyPr/>
          <a:lstStyle/>
          <a:p>
            <a:fld id="{33D19841-4D10-4C13-9509-5C47FBAEF42F}" type="datetimeFigureOut">
              <a:rPr lang="en-IE" smtClean="0"/>
              <a:pPr/>
              <a:t>20/11/2024</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4438561E-E0C1-4F0A-93C2-9FC1439D4E14}" type="slidenum">
              <a:rPr lang="en-IE" smtClean="0"/>
              <a:pPr/>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Date Placeholder 2"/>
          <p:cNvSpPr>
            <a:spLocks noGrp="1"/>
          </p:cNvSpPr>
          <p:nvPr>
            <p:ph type="dt" sz="half" idx="10"/>
          </p:nvPr>
        </p:nvSpPr>
        <p:spPr/>
        <p:txBody>
          <a:bodyPr/>
          <a:lstStyle/>
          <a:p>
            <a:fld id="{33D19841-4D10-4C13-9509-5C47FBAEF42F}" type="datetimeFigureOut">
              <a:rPr lang="en-IE" smtClean="0"/>
              <a:pPr/>
              <a:t>20/11/2024</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4438561E-E0C1-4F0A-93C2-9FC1439D4E14}" type="slidenum">
              <a:rPr lang="en-IE" smtClean="0"/>
              <a:pPr/>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D19841-4D10-4C13-9509-5C47FBAEF42F}" type="datetimeFigureOut">
              <a:rPr lang="en-IE" smtClean="0"/>
              <a:pPr/>
              <a:t>20/11/2024</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4438561E-E0C1-4F0A-93C2-9FC1439D4E14}" type="slidenum">
              <a:rPr lang="en-IE" smtClean="0"/>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D19841-4D10-4C13-9509-5C47FBAEF42F}" type="datetimeFigureOut">
              <a:rPr lang="en-IE" smtClean="0"/>
              <a:pPr/>
              <a:t>20/11/2024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438561E-E0C1-4F0A-93C2-9FC1439D4E14}" type="slidenum">
              <a:rPr lang="en-IE" smtClean="0"/>
              <a:pPr/>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D19841-4D10-4C13-9509-5C47FBAEF42F}" type="datetimeFigureOut">
              <a:rPr lang="en-IE" smtClean="0"/>
              <a:pPr/>
              <a:t>20/11/2024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438561E-E0C1-4F0A-93C2-9FC1439D4E14}" type="slidenum">
              <a:rPr lang="en-IE" smtClean="0"/>
              <a:pPr/>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D19841-4D10-4C13-9509-5C47FBAEF42F}" type="datetimeFigureOut">
              <a:rPr lang="en-IE" smtClean="0"/>
              <a:pPr/>
              <a:t>20/11/2024</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38561E-E0C1-4F0A-93C2-9FC1439D4E14}" type="slidenum">
              <a:rPr lang="en-IE" smtClean="0"/>
              <a:pPr/>
              <a:t>‹#›</a:t>
            </a:fld>
            <a:endParaRPr lang="en-I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5.gi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07504" y="1246431"/>
            <a:ext cx="3672408" cy="1470025"/>
          </a:xfrm>
        </p:spPr>
        <p:txBody>
          <a:bodyPr>
            <a:noAutofit/>
          </a:bodyPr>
          <a:lstStyle/>
          <a:p>
            <a:r>
              <a:rPr lang="en-IE" sz="5400" dirty="0"/>
              <a:t>The</a:t>
            </a:r>
            <a:br>
              <a:rPr lang="en-IE" sz="5400" dirty="0"/>
            </a:br>
            <a:r>
              <a:rPr lang="en-IE" sz="5400" dirty="0" err="1"/>
              <a:t>xDD</a:t>
            </a:r>
            <a:br>
              <a:rPr lang="en-IE" sz="5400" dirty="0"/>
            </a:br>
            <a:r>
              <a:rPr lang="en-IE" sz="5400" dirty="0"/>
              <a:t>Models</a:t>
            </a:r>
          </a:p>
        </p:txBody>
      </p:sp>
      <p:sp>
        <p:nvSpPr>
          <p:cNvPr id="3" name="Subtitle 2"/>
          <p:cNvSpPr>
            <a:spLocks noGrp="1"/>
          </p:cNvSpPr>
          <p:nvPr>
            <p:ph type="subTitle" idx="1"/>
          </p:nvPr>
        </p:nvSpPr>
        <p:spPr>
          <a:xfrm>
            <a:off x="5248864" y="5229200"/>
            <a:ext cx="3024336" cy="790599"/>
          </a:xfrm>
        </p:spPr>
        <p:txBody>
          <a:bodyPr/>
          <a:lstStyle/>
          <a:p>
            <a:r>
              <a:rPr lang="en-IE" dirty="0">
                <a:solidFill>
                  <a:schemeClr val="tx1"/>
                </a:solidFill>
              </a:rPr>
              <a:t>Damian Gordon</a:t>
            </a:r>
          </a:p>
        </p:txBody>
      </p:sp>
      <p:sp>
        <p:nvSpPr>
          <p:cNvPr id="7" name="Title 1"/>
          <p:cNvSpPr txBox="1">
            <a:spLocks/>
          </p:cNvSpPr>
          <p:nvPr/>
        </p:nvSpPr>
        <p:spPr>
          <a:xfrm>
            <a:off x="156832" y="1310903"/>
            <a:ext cx="3672408"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5400" dirty="0">
                <a:solidFill>
                  <a:schemeClr val="bg1"/>
                </a:solidFill>
              </a:rPr>
              <a:t>The</a:t>
            </a:r>
            <a:br>
              <a:rPr lang="en-IE" sz="5400" dirty="0">
                <a:solidFill>
                  <a:schemeClr val="bg1"/>
                </a:solidFill>
              </a:rPr>
            </a:br>
            <a:r>
              <a:rPr lang="en-IE" sz="5400" dirty="0">
                <a:solidFill>
                  <a:schemeClr val="bg1"/>
                </a:solidFill>
              </a:rPr>
              <a:t>FDD</a:t>
            </a:r>
            <a:br>
              <a:rPr lang="en-IE" sz="5400" dirty="0">
                <a:solidFill>
                  <a:schemeClr val="bg1"/>
                </a:solidFill>
              </a:rPr>
            </a:br>
            <a:r>
              <a:rPr lang="en-IE" sz="5400" dirty="0">
                <a:solidFill>
                  <a:schemeClr val="bg1"/>
                </a:solidFill>
              </a:rPr>
              <a:t>Model</a:t>
            </a:r>
          </a:p>
        </p:txBody>
      </p:sp>
      <p:sp>
        <p:nvSpPr>
          <p:cNvPr id="8" name="Subtitle 2"/>
          <p:cNvSpPr txBox="1">
            <a:spLocks/>
          </p:cNvSpPr>
          <p:nvPr/>
        </p:nvSpPr>
        <p:spPr>
          <a:xfrm>
            <a:off x="5292080" y="5246617"/>
            <a:ext cx="3024336" cy="790599"/>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IE" dirty="0">
                <a:solidFill>
                  <a:schemeClr val="bg1"/>
                </a:solidFill>
              </a:rPr>
              <a:t>Damian Gordon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420888"/>
            <a:ext cx="7772400" cy="1470025"/>
          </a:xfrm>
        </p:spPr>
        <p:txBody>
          <a:bodyPr>
            <a:normAutofit/>
          </a:bodyPr>
          <a:lstStyle/>
          <a:p>
            <a:r>
              <a:rPr lang="en-IE" dirty="0"/>
              <a:t>2. Details</a:t>
            </a:r>
          </a:p>
        </p:txBody>
      </p:sp>
      <p:sp>
        <p:nvSpPr>
          <p:cNvPr id="3" name="Horizontal Scroll 2"/>
          <p:cNvSpPr/>
          <p:nvPr/>
        </p:nvSpPr>
        <p:spPr>
          <a:xfrm>
            <a:off x="827584" y="1700808"/>
            <a:ext cx="7488832" cy="2952328"/>
          </a:xfrm>
          <a:prstGeom prst="horizontalScroll">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016907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Feature-Driven Development</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4520" y="2420888"/>
            <a:ext cx="7234957" cy="1648471"/>
          </a:xfrm>
          <a:prstGeom prst="rect">
            <a:avLst/>
          </a:prstGeom>
        </p:spPr>
      </p:pic>
    </p:spTree>
    <p:extLst>
      <p:ext uri="{BB962C8B-B14F-4D97-AF65-F5344CB8AC3E}">
        <p14:creationId xmlns:p14="http://schemas.microsoft.com/office/powerpoint/2010/main" val="3612327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Feature-Driven Development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3427" y="1772816"/>
            <a:ext cx="7037145" cy="396044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4520" y="2420888"/>
            <a:ext cx="7234957" cy="1648471"/>
          </a:xfrm>
          <a:prstGeom prst="rect">
            <a:avLst/>
          </a:prstGeom>
        </p:spPr>
      </p:pic>
      <p:cxnSp>
        <p:nvCxnSpPr>
          <p:cNvPr id="6" name="Straight Arrow Connector 5"/>
          <p:cNvCxnSpPr/>
          <p:nvPr/>
        </p:nvCxnSpPr>
        <p:spPr>
          <a:xfrm>
            <a:off x="5206424" y="2393592"/>
            <a:ext cx="288032" cy="21602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623956" y="2299228"/>
            <a:ext cx="233500" cy="31038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3406224" y="2393592"/>
            <a:ext cx="247088" cy="31532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1547664" y="2341895"/>
            <a:ext cx="171904" cy="26772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5" name="Down Arrow 14"/>
          <p:cNvSpPr/>
          <p:nvPr/>
        </p:nvSpPr>
        <p:spPr>
          <a:xfrm>
            <a:off x="1420472" y="3734448"/>
            <a:ext cx="387928" cy="774672"/>
          </a:xfrm>
          <a:prstGeom prst="down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Down Arrow 16"/>
          <p:cNvSpPr/>
          <p:nvPr/>
        </p:nvSpPr>
        <p:spPr>
          <a:xfrm>
            <a:off x="2822544" y="3724730"/>
            <a:ext cx="387928" cy="774672"/>
          </a:xfrm>
          <a:prstGeom prst="downArrow">
            <a:avLst/>
          </a:prstGeom>
          <a:solidFill>
            <a:srgbClr val="CC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8" name="Down Arrow 17"/>
          <p:cNvSpPr/>
          <p:nvPr/>
        </p:nvSpPr>
        <p:spPr>
          <a:xfrm>
            <a:off x="4251912" y="3733720"/>
            <a:ext cx="387928" cy="774672"/>
          </a:xfrm>
          <a:prstGeom prst="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9" name="Down Arrow 18"/>
          <p:cNvSpPr/>
          <p:nvPr/>
        </p:nvSpPr>
        <p:spPr>
          <a:xfrm>
            <a:off x="5709888" y="3734448"/>
            <a:ext cx="387928" cy="774672"/>
          </a:xfrm>
          <a:prstGeom prst="downArrow">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0" name="Down Arrow 19"/>
          <p:cNvSpPr/>
          <p:nvPr/>
        </p:nvSpPr>
        <p:spPr>
          <a:xfrm>
            <a:off x="7152904" y="3709319"/>
            <a:ext cx="387928" cy="774672"/>
          </a:xfrm>
          <a:prstGeom prst="downArrow">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Right Arrow 2"/>
          <p:cNvSpPr/>
          <p:nvPr/>
        </p:nvSpPr>
        <p:spPr>
          <a:xfrm rot="10800000">
            <a:off x="2096432" y="4985880"/>
            <a:ext cx="3168352" cy="288032"/>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518593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Feature-Driven Development</a:t>
            </a:r>
          </a:p>
        </p:txBody>
      </p:sp>
      <p:sp>
        <p:nvSpPr>
          <p:cNvPr id="3" name="Content Placeholder 2"/>
          <p:cNvSpPr>
            <a:spLocks noGrp="1"/>
          </p:cNvSpPr>
          <p:nvPr>
            <p:ph idx="1"/>
          </p:nvPr>
        </p:nvSpPr>
        <p:spPr/>
        <p:txBody>
          <a:bodyPr>
            <a:normAutofit/>
          </a:bodyPr>
          <a:lstStyle/>
          <a:p>
            <a:r>
              <a:rPr lang="en-IE" dirty="0"/>
              <a:t>FEATURES: </a:t>
            </a:r>
            <a:r>
              <a:rPr lang="en-IE" u="sng" dirty="0"/>
              <a:t>Small, client-valued requirements</a:t>
            </a:r>
            <a:r>
              <a:rPr lang="en-IE" dirty="0"/>
              <a:t>.</a:t>
            </a:r>
          </a:p>
          <a:p>
            <a:endParaRPr lang="en-IE" dirty="0"/>
          </a:p>
          <a:p>
            <a:r>
              <a:rPr lang="en-IE" dirty="0"/>
              <a:t>A lot of Agile methods are designed for small teams of developer, almost uniquely, FDD was originally developed for a large team.</a:t>
            </a:r>
          </a:p>
          <a:p>
            <a:r>
              <a:rPr lang="en-IE" dirty="0"/>
              <a:t>And as such is designed to compensate for the range of skills that could be found in a large team.</a:t>
            </a:r>
          </a:p>
          <a:p>
            <a:endParaRPr lang="en-IE" dirty="0"/>
          </a:p>
        </p:txBody>
      </p:sp>
    </p:spTree>
    <p:extLst>
      <p:ext uri="{BB962C8B-B14F-4D97-AF65-F5344CB8AC3E}">
        <p14:creationId xmlns:p14="http://schemas.microsoft.com/office/powerpoint/2010/main" val="37163928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Feature-Driven Development</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IE" dirty="0"/>
              <a:t>Develop overall model</a:t>
            </a:r>
          </a:p>
          <a:p>
            <a:pPr marL="514350" indent="-514350">
              <a:buFont typeface="+mj-lt"/>
              <a:buAutoNum type="arabicPeriod"/>
            </a:pPr>
            <a:r>
              <a:rPr lang="en-IE" dirty="0"/>
              <a:t>Build feature list</a:t>
            </a:r>
          </a:p>
          <a:p>
            <a:pPr marL="514350" indent="-514350">
              <a:buFont typeface="+mj-lt"/>
              <a:buAutoNum type="arabicPeriod"/>
            </a:pPr>
            <a:r>
              <a:rPr lang="en-IE" dirty="0"/>
              <a:t>Plan by feature</a:t>
            </a:r>
          </a:p>
          <a:p>
            <a:pPr marL="514350" indent="-514350">
              <a:buFont typeface="+mj-lt"/>
              <a:buAutoNum type="arabicPeriod"/>
            </a:pPr>
            <a:r>
              <a:rPr lang="en-IE" dirty="0"/>
              <a:t>Design by feature</a:t>
            </a:r>
          </a:p>
          <a:p>
            <a:pPr marL="514350" indent="-514350">
              <a:buFont typeface="+mj-lt"/>
              <a:buAutoNum type="arabicPeriod"/>
            </a:pPr>
            <a:r>
              <a:rPr lang="en-IE" dirty="0"/>
              <a:t>Build by feature</a:t>
            </a:r>
          </a:p>
        </p:txBody>
      </p:sp>
    </p:spTree>
    <p:extLst>
      <p:ext uri="{BB962C8B-B14F-4D97-AF65-F5344CB8AC3E}">
        <p14:creationId xmlns:p14="http://schemas.microsoft.com/office/powerpoint/2010/main" val="13308257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Feature-Driven Development</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IE" dirty="0"/>
              <a:t>Develop overall model</a:t>
            </a:r>
          </a:p>
          <a:p>
            <a:pPr marL="514350" indent="-514350">
              <a:buFont typeface="+mj-lt"/>
              <a:buAutoNum type="arabicPeriod"/>
            </a:pPr>
            <a:r>
              <a:rPr lang="en-IE" dirty="0"/>
              <a:t>Build feature list</a:t>
            </a:r>
          </a:p>
          <a:p>
            <a:pPr marL="514350" indent="-514350">
              <a:buFont typeface="+mj-lt"/>
              <a:buAutoNum type="arabicPeriod"/>
            </a:pPr>
            <a:r>
              <a:rPr lang="en-IE" dirty="0"/>
              <a:t>Plan by feature</a:t>
            </a:r>
          </a:p>
          <a:p>
            <a:pPr marL="514350" indent="-514350">
              <a:buFont typeface="+mj-lt"/>
              <a:buAutoNum type="arabicPeriod"/>
            </a:pPr>
            <a:r>
              <a:rPr lang="en-IE" dirty="0"/>
              <a:t>Design by feature</a:t>
            </a:r>
          </a:p>
          <a:p>
            <a:pPr marL="514350" indent="-514350">
              <a:buFont typeface="+mj-lt"/>
              <a:buAutoNum type="arabicPeriod"/>
            </a:pPr>
            <a:r>
              <a:rPr lang="en-IE" dirty="0"/>
              <a:t>Build by feature</a:t>
            </a:r>
          </a:p>
        </p:txBody>
      </p:sp>
      <p:sp>
        <p:nvSpPr>
          <p:cNvPr id="4" name="Right Brace 3"/>
          <p:cNvSpPr/>
          <p:nvPr/>
        </p:nvSpPr>
        <p:spPr>
          <a:xfrm>
            <a:off x="5076056" y="1600200"/>
            <a:ext cx="1008112" cy="1180724"/>
          </a:xfrm>
          <a:prstGeom prst="rightBrac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cxnSp>
        <p:nvCxnSpPr>
          <p:cNvPr id="7" name="Straight Connector 6"/>
          <p:cNvCxnSpPr>
            <a:stCxn id="3" idx="0"/>
          </p:cNvCxnSpPr>
          <p:nvPr/>
        </p:nvCxnSpPr>
        <p:spPr>
          <a:xfrm flipH="1">
            <a:off x="611560" y="1600200"/>
            <a:ext cx="3960440" cy="0"/>
          </a:xfrm>
          <a:prstGeom prst="line">
            <a:avLst/>
          </a:prstGeom>
          <a:ln w="38100">
            <a:solidFill>
              <a:schemeClr val="accent3">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611560" y="2780928"/>
            <a:ext cx="3960440" cy="0"/>
          </a:xfrm>
          <a:prstGeom prst="line">
            <a:avLst/>
          </a:prstGeom>
          <a:ln w="38100">
            <a:solidFill>
              <a:schemeClr val="accent3">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6166284" y="1458650"/>
            <a:ext cx="2726196" cy="1754326"/>
          </a:xfrm>
          <a:prstGeom prst="rect">
            <a:avLst/>
          </a:prstGeom>
          <a:noFill/>
        </p:spPr>
        <p:txBody>
          <a:bodyPr wrap="none" lIns="91440" tIns="45720" rIns="91440" bIns="45720">
            <a:spAutoFit/>
          </a:bodyPr>
          <a:lstStyle/>
          <a:p>
            <a:pPr algn="ctr"/>
            <a:r>
              <a:rPr lang="en-US" sz="36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Initial </a:t>
            </a:r>
          </a:p>
          <a:p>
            <a:pPr algn="ctr"/>
            <a:r>
              <a:rPr lang="en-US" sz="36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Project-wide </a:t>
            </a:r>
          </a:p>
          <a:p>
            <a:pPr algn="ctr"/>
            <a:r>
              <a:rPr lang="en-US" sz="36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Activities</a:t>
            </a:r>
            <a:endParaRPr lang="en-US" sz="36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Tree>
    <p:extLst>
      <p:ext uri="{BB962C8B-B14F-4D97-AF65-F5344CB8AC3E}">
        <p14:creationId xmlns:p14="http://schemas.microsoft.com/office/powerpoint/2010/main" val="7593029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Feature-Driven Development</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IE" dirty="0"/>
              <a:t>Develop overall model</a:t>
            </a:r>
          </a:p>
          <a:p>
            <a:pPr marL="514350" indent="-514350">
              <a:buFont typeface="+mj-lt"/>
              <a:buAutoNum type="arabicPeriod"/>
            </a:pPr>
            <a:r>
              <a:rPr lang="en-IE" dirty="0"/>
              <a:t>Build feature list</a:t>
            </a:r>
          </a:p>
          <a:p>
            <a:pPr marL="514350" indent="-514350">
              <a:buFont typeface="+mj-lt"/>
              <a:buAutoNum type="arabicPeriod"/>
            </a:pPr>
            <a:r>
              <a:rPr lang="en-IE" dirty="0"/>
              <a:t>Plan by feature</a:t>
            </a:r>
          </a:p>
          <a:p>
            <a:pPr marL="514350" indent="-514350">
              <a:buFont typeface="+mj-lt"/>
              <a:buAutoNum type="arabicPeriod"/>
            </a:pPr>
            <a:r>
              <a:rPr lang="en-IE" dirty="0"/>
              <a:t>Design by feature</a:t>
            </a:r>
          </a:p>
          <a:p>
            <a:pPr marL="514350" indent="-514350">
              <a:buFont typeface="+mj-lt"/>
              <a:buAutoNum type="arabicPeriod"/>
            </a:pPr>
            <a:r>
              <a:rPr lang="en-IE" dirty="0"/>
              <a:t>Build by feature</a:t>
            </a:r>
          </a:p>
        </p:txBody>
      </p:sp>
      <p:sp>
        <p:nvSpPr>
          <p:cNvPr id="4" name="Right Brace 3"/>
          <p:cNvSpPr/>
          <p:nvPr/>
        </p:nvSpPr>
        <p:spPr>
          <a:xfrm>
            <a:off x="5076056" y="2968352"/>
            <a:ext cx="1008112" cy="1612776"/>
          </a:xfrm>
          <a:prstGeom prst="rightBrac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5" name="Rectangle 4"/>
          <p:cNvSpPr/>
          <p:nvPr/>
        </p:nvSpPr>
        <p:spPr>
          <a:xfrm>
            <a:off x="6166284" y="1458650"/>
            <a:ext cx="2726196" cy="1754326"/>
          </a:xfrm>
          <a:prstGeom prst="rect">
            <a:avLst/>
          </a:prstGeom>
          <a:noFill/>
        </p:spPr>
        <p:txBody>
          <a:bodyPr wrap="none" lIns="91440" tIns="45720" rIns="91440" bIns="45720">
            <a:spAutoFit/>
          </a:bodyPr>
          <a:lstStyle/>
          <a:p>
            <a:pPr algn="ctr"/>
            <a:r>
              <a:rPr lang="en-US" sz="36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Initial </a:t>
            </a:r>
          </a:p>
          <a:p>
            <a:pPr algn="ctr"/>
            <a:r>
              <a:rPr lang="en-US" sz="36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Project-wide </a:t>
            </a:r>
          </a:p>
          <a:p>
            <a:pPr algn="ctr"/>
            <a:r>
              <a:rPr lang="en-US" sz="36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Activities</a:t>
            </a:r>
            <a:endParaRPr lang="en-US" sz="36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cxnSp>
        <p:nvCxnSpPr>
          <p:cNvPr id="7" name="Straight Connector 6"/>
          <p:cNvCxnSpPr>
            <a:stCxn id="3" idx="0"/>
          </p:cNvCxnSpPr>
          <p:nvPr/>
        </p:nvCxnSpPr>
        <p:spPr>
          <a:xfrm flipH="1">
            <a:off x="611560" y="1600200"/>
            <a:ext cx="3960440" cy="0"/>
          </a:xfrm>
          <a:prstGeom prst="line">
            <a:avLst/>
          </a:prstGeom>
          <a:ln w="38100">
            <a:solidFill>
              <a:schemeClr val="accent3">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611560" y="4581128"/>
            <a:ext cx="3960440" cy="0"/>
          </a:xfrm>
          <a:prstGeom prst="line">
            <a:avLst/>
          </a:prstGeom>
          <a:ln w="38100">
            <a:solidFill>
              <a:schemeClr val="accent3">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5720263" y="3174575"/>
            <a:ext cx="2027286" cy="1200329"/>
          </a:xfrm>
          <a:prstGeom prst="rect">
            <a:avLst/>
          </a:prstGeom>
          <a:noFill/>
        </p:spPr>
        <p:txBody>
          <a:bodyPr wrap="none" lIns="91440" tIns="45720" rIns="91440" bIns="45720">
            <a:spAutoFit/>
          </a:bodyPr>
          <a:lstStyle/>
          <a:p>
            <a:pPr algn="ctr"/>
            <a:r>
              <a:rPr lang="en-US" sz="36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Iterations</a:t>
            </a:r>
          </a:p>
          <a:p>
            <a:pPr algn="ctr"/>
            <a:r>
              <a:rPr lang="en-US" sz="36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1 … n</a:t>
            </a:r>
            <a:endParaRPr lang="en-US" sz="36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
        <p:nvSpPr>
          <p:cNvPr id="6" name="Right Brace 5">
            <a:extLst>
              <a:ext uri="{FF2B5EF4-FFF2-40B4-BE49-F238E27FC236}">
                <a16:creationId xmlns:a16="http://schemas.microsoft.com/office/drawing/2014/main" id="{88787C79-24E9-EF8B-9521-BB0B54B021E2}"/>
              </a:ext>
            </a:extLst>
          </p:cNvPr>
          <p:cNvSpPr/>
          <p:nvPr/>
        </p:nvSpPr>
        <p:spPr>
          <a:xfrm>
            <a:off x="5076056" y="1600200"/>
            <a:ext cx="1008112" cy="1180724"/>
          </a:xfrm>
          <a:prstGeom prst="rightBrac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cxnSp>
        <p:nvCxnSpPr>
          <p:cNvPr id="12" name="Straight Connector 11">
            <a:extLst>
              <a:ext uri="{FF2B5EF4-FFF2-40B4-BE49-F238E27FC236}">
                <a16:creationId xmlns:a16="http://schemas.microsoft.com/office/drawing/2014/main" id="{A4A82A31-E3ED-01F1-5397-48EF06D6230D}"/>
              </a:ext>
            </a:extLst>
          </p:cNvPr>
          <p:cNvCxnSpPr/>
          <p:nvPr/>
        </p:nvCxnSpPr>
        <p:spPr>
          <a:xfrm flipH="1">
            <a:off x="611560" y="2780928"/>
            <a:ext cx="3960440" cy="0"/>
          </a:xfrm>
          <a:prstGeom prst="line">
            <a:avLst/>
          </a:prstGeom>
          <a:ln w="38100">
            <a:solidFill>
              <a:schemeClr val="accent3">
                <a:lumMod val="75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56089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Feature-Driven Development</a:t>
            </a:r>
          </a:p>
        </p:txBody>
      </p:sp>
      <p:sp>
        <p:nvSpPr>
          <p:cNvPr id="3" name="Content Placeholder 2"/>
          <p:cNvSpPr>
            <a:spLocks noGrp="1"/>
          </p:cNvSpPr>
          <p:nvPr>
            <p:ph idx="1"/>
          </p:nvPr>
        </p:nvSpPr>
        <p:spPr/>
        <p:txBody>
          <a:bodyPr>
            <a:noAutofit/>
          </a:bodyPr>
          <a:lstStyle/>
          <a:p>
            <a:r>
              <a:rPr lang="en-IE" sz="2400" b="1" dirty="0"/>
              <a:t>1. Develop overall model</a:t>
            </a:r>
          </a:p>
          <a:p>
            <a:endParaRPr lang="en-IE" sz="2400" dirty="0"/>
          </a:p>
          <a:p>
            <a:r>
              <a:rPr lang="en-IE" sz="2400" dirty="0"/>
              <a:t>This is unusual for an Agile approach, to build a domain object model, but in FDD this isn’t a large, upfront analysis and design which is a long, drawn-out, activity.</a:t>
            </a:r>
          </a:p>
          <a:p>
            <a:r>
              <a:rPr lang="en-IE" sz="2400" dirty="0"/>
              <a:t>Instead, the model is built in an intense, highly iterative, collaborative and generally enjoyable activity involving ‘domain and development members under the guidance of an experienced object modeller in the role of Chief Architect‘</a:t>
            </a:r>
          </a:p>
          <a:p>
            <a:r>
              <a:rPr lang="en-IE" sz="2400" dirty="0"/>
              <a:t>While not mandatory, the object model is typically built using Peter Coad's modelling in colour technique.</a:t>
            </a:r>
          </a:p>
        </p:txBody>
      </p:sp>
    </p:spTree>
    <p:extLst>
      <p:ext uri="{BB962C8B-B14F-4D97-AF65-F5344CB8AC3E}">
        <p14:creationId xmlns:p14="http://schemas.microsoft.com/office/powerpoint/2010/main" val="40358239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Feature-Driven Development</a:t>
            </a:r>
          </a:p>
        </p:txBody>
      </p:sp>
      <p:sp>
        <p:nvSpPr>
          <p:cNvPr id="6" name="Content Placeholder 5"/>
          <p:cNvSpPr>
            <a:spLocks noGrp="1"/>
          </p:cNvSpPr>
          <p:nvPr>
            <p:ph idx="1"/>
          </p:nvPr>
        </p:nvSpPr>
        <p:spPr/>
        <p:txBody>
          <a:bodyPr/>
          <a:lstStyle/>
          <a:p>
            <a:r>
              <a:rPr lang="en-IE" dirty="0"/>
              <a:t>Coloured UML</a:t>
            </a:r>
          </a:p>
        </p:txBody>
      </p:sp>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48880"/>
            <a:ext cx="9144000" cy="3955089"/>
          </a:xfrm>
          <a:prstGeom prst="rect">
            <a:avLst/>
          </a:prstGeom>
        </p:spPr>
      </p:pic>
      <p:graphicFrame>
        <p:nvGraphicFramePr>
          <p:cNvPr id="18" name="Table 17"/>
          <p:cNvGraphicFramePr>
            <a:graphicFrameLocks noGrp="1"/>
          </p:cNvGraphicFramePr>
          <p:nvPr>
            <p:extLst>
              <p:ext uri="{D42A27DB-BD31-4B8C-83A1-F6EECF244321}">
                <p14:modId xmlns:p14="http://schemas.microsoft.com/office/powerpoint/2010/main" val="1340653643"/>
              </p:ext>
            </p:extLst>
          </p:nvPr>
        </p:nvGraphicFramePr>
        <p:xfrm>
          <a:off x="179512" y="5229200"/>
          <a:ext cx="3600400" cy="1402080"/>
        </p:xfrm>
        <a:graphic>
          <a:graphicData uri="http://schemas.openxmlformats.org/drawingml/2006/table">
            <a:tbl>
              <a:tblPr firstRow="1" bandRow="1">
                <a:tableStyleId>{5C22544A-7EE6-4342-B048-85BDC9FD1C3A}</a:tableStyleId>
              </a:tblPr>
              <a:tblGrid>
                <a:gridCol w="1571084">
                  <a:extLst>
                    <a:ext uri="{9D8B030D-6E8A-4147-A177-3AD203B41FA5}">
                      <a16:colId xmlns:a16="http://schemas.microsoft.com/office/drawing/2014/main" val="20000"/>
                    </a:ext>
                  </a:extLst>
                </a:gridCol>
                <a:gridCol w="2029316">
                  <a:extLst>
                    <a:ext uri="{9D8B030D-6E8A-4147-A177-3AD203B41FA5}">
                      <a16:colId xmlns:a16="http://schemas.microsoft.com/office/drawing/2014/main" val="20001"/>
                    </a:ext>
                  </a:extLst>
                </a:gridCol>
              </a:tblGrid>
              <a:tr h="370840">
                <a:tc>
                  <a:txBody>
                    <a:bodyPr/>
                    <a:lstStyle/>
                    <a:p>
                      <a:pPr algn="ctr"/>
                      <a:r>
                        <a:rPr lang="en-IE" sz="2000" b="1" dirty="0">
                          <a:solidFill>
                            <a:schemeClr val="tx1"/>
                          </a:solidFill>
                        </a:rPr>
                        <a:t>Role</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IE" sz="2000" b="1" dirty="0">
                          <a:solidFill>
                            <a:schemeClr val="tx1"/>
                          </a:solidFill>
                        </a:rPr>
                        <a:t>Moment, </a:t>
                      </a:r>
                    </a:p>
                    <a:p>
                      <a:pPr algn="ctr"/>
                      <a:r>
                        <a:rPr lang="en-IE" sz="2000" b="1" dirty="0">
                          <a:solidFill>
                            <a:schemeClr val="tx1"/>
                          </a:solidFill>
                        </a:rPr>
                        <a:t>Interval</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solidFill>
                  </a:tcPr>
                </a:tc>
                <a:extLst>
                  <a:ext uri="{0D108BD9-81ED-4DB2-BD59-A6C34878D82A}">
                    <a16:rowId xmlns:a16="http://schemas.microsoft.com/office/drawing/2014/main" val="10000"/>
                  </a:ext>
                </a:extLst>
              </a:tr>
              <a:tr h="370840">
                <a:tc>
                  <a:txBody>
                    <a:bodyPr/>
                    <a:lstStyle/>
                    <a:p>
                      <a:pPr algn="ctr"/>
                      <a:r>
                        <a:rPr lang="en-IE" sz="2000" b="1" dirty="0">
                          <a:solidFill>
                            <a:schemeClr val="tx1"/>
                          </a:solidFill>
                        </a:rPr>
                        <a:t>Description</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r>
                        <a:rPr lang="en-IE" sz="2000" b="1" dirty="0">
                          <a:solidFill>
                            <a:schemeClr val="tx1"/>
                          </a:solidFill>
                        </a:rPr>
                        <a:t>Party, Place,</a:t>
                      </a:r>
                    </a:p>
                    <a:p>
                      <a:pPr algn="ctr"/>
                      <a:r>
                        <a:rPr lang="en-IE" sz="2000" b="1" dirty="0">
                          <a:solidFill>
                            <a:schemeClr val="tx1"/>
                          </a:solidFill>
                        </a:rPr>
                        <a:t>Thing</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CC"/>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4337111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Feature-Driven Development</a:t>
            </a:r>
          </a:p>
        </p:txBody>
      </p:sp>
      <p:sp>
        <p:nvSpPr>
          <p:cNvPr id="3" name="Content Placeholder 2"/>
          <p:cNvSpPr>
            <a:spLocks noGrp="1"/>
          </p:cNvSpPr>
          <p:nvPr>
            <p:ph idx="1"/>
          </p:nvPr>
        </p:nvSpPr>
        <p:spPr/>
        <p:txBody>
          <a:bodyPr>
            <a:noAutofit/>
          </a:bodyPr>
          <a:lstStyle/>
          <a:p>
            <a:endParaRPr lang="en-IE" sz="2400" dirty="0"/>
          </a:p>
          <a:p>
            <a:r>
              <a:rPr lang="en-IE" sz="2400" dirty="0"/>
              <a:t>Part of this phase is to help everyone to gain a good, shared understanding of the problem domain. This phase also ensures that there is a high level of communication between all stakeholders.</a:t>
            </a:r>
          </a:p>
          <a:p>
            <a:r>
              <a:rPr lang="en-IE" sz="2400" dirty="0"/>
              <a:t>The object model developed concentrates on breadth rather than depth; depth is added iteratively through the lifetime of the project. The model is a living artefact, throughout the project, the model becomes the primary vehicle around which the team discusses, challenges, and clarifies requirements.</a:t>
            </a:r>
          </a:p>
        </p:txBody>
      </p:sp>
    </p:spTree>
    <p:extLst>
      <p:ext uri="{BB962C8B-B14F-4D97-AF65-F5344CB8AC3E}">
        <p14:creationId xmlns:p14="http://schemas.microsoft.com/office/powerpoint/2010/main" val="1166850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420888"/>
            <a:ext cx="7772400" cy="1470025"/>
          </a:xfrm>
        </p:spPr>
        <p:txBody>
          <a:bodyPr>
            <a:normAutofit/>
          </a:bodyPr>
          <a:lstStyle/>
          <a:p>
            <a:r>
              <a:rPr lang="en-IE" dirty="0"/>
              <a:t>1. Overview</a:t>
            </a:r>
          </a:p>
        </p:txBody>
      </p:sp>
      <p:sp>
        <p:nvSpPr>
          <p:cNvPr id="3" name="Horizontal Scroll 2"/>
          <p:cNvSpPr/>
          <p:nvPr/>
        </p:nvSpPr>
        <p:spPr>
          <a:xfrm>
            <a:off x="827584" y="1700808"/>
            <a:ext cx="7488832" cy="2952328"/>
          </a:xfrm>
          <a:prstGeom prst="horizontalScroll">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Feature-Driven Development</a:t>
            </a:r>
          </a:p>
        </p:txBody>
      </p:sp>
      <p:sp>
        <p:nvSpPr>
          <p:cNvPr id="3" name="Content Placeholder 2"/>
          <p:cNvSpPr>
            <a:spLocks noGrp="1"/>
          </p:cNvSpPr>
          <p:nvPr>
            <p:ph idx="1"/>
          </p:nvPr>
        </p:nvSpPr>
        <p:spPr/>
        <p:txBody>
          <a:bodyPr>
            <a:noAutofit/>
          </a:bodyPr>
          <a:lstStyle/>
          <a:p>
            <a:r>
              <a:rPr lang="en-IE" sz="2400" b="1" dirty="0"/>
              <a:t>2. Build feature list</a:t>
            </a:r>
          </a:p>
          <a:p>
            <a:endParaRPr lang="en-IE" sz="2400" dirty="0"/>
          </a:p>
          <a:p>
            <a:r>
              <a:rPr lang="en-IE" sz="2400" dirty="0"/>
              <a:t>As mentioned above, features are small, client-valued requirements. Small means a feature typically takes 1-3 days to implement, occasionally 5 days but never 10 or more days to implement.</a:t>
            </a:r>
          </a:p>
          <a:p>
            <a:r>
              <a:rPr lang="en-IE" sz="2400" dirty="0"/>
              <a:t>The feature list is a three-level hierarchy. The upper levels in the feature list hierarchy are a set of domain subject areas from the high-level breakdown of the problem domain. Then within these areas, the team identifies the business activities of that area and places individual features within one of those activities. </a:t>
            </a:r>
          </a:p>
        </p:txBody>
      </p:sp>
    </p:spTree>
    <p:extLst>
      <p:ext uri="{BB962C8B-B14F-4D97-AF65-F5344CB8AC3E}">
        <p14:creationId xmlns:p14="http://schemas.microsoft.com/office/powerpoint/2010/main" val="30486027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Feature-Driven Development</a:t>
            </a:r>
          </a:p>
        </p:txBody>
      </p:sp>
      <p:sp>
        <p:nvSpPr>
          <p:cNvPr id="3" name="Content Placeholder 2"/>
          <p:cNvSpPr>
            <a:spLocks noGrp="1"/>
          </p:cNvSpPr>
          <p:nvPr>
            <p:ph idx="1"/>
          </p:nvPr>
        </p:nvSpPr>
        <p:spPr/>
        <p:txBody>
          <a:bodyPr>
            <a:noAutofit/>
          </a:bodyPr>
          <a:lstStyle/>
          <a:p>
            <a:r>
              <a:rPr lang="en-IE" sz="2400" b="1" dirty="0"/>
              <a:t>3. Plan by Feature</a:t>
            </a:r>
          </a:p>
          <a:p>
            <a:endParaRPr lang="en-IE" sz="2400" dirty="0"/>
          </a:p>
          <a:p>
            <a:r>
              <a:rPr lang="en-IE" sz="2400" dirty="0"/>
              <a:t>The last initial phase involves constructing an initial schedule and assigning initial responsibilities.</a:t>
            </a:r>
          </a:p>
          <a:p>
            <a:r>
              <a:rPr lang="en-IE" sz="2400" dirty="0"/>
              <a:t>The development team sequence the feature sets based on activities that represent best relative business value, but will later readjust to take into account technical risk and dependencies where appropriate. </a:t>
            </a:r>
          </a:p>
        </p:txBody>
      </p:sp>
    </p:spTree>
    <p:extLst>
      <p:ext uri="{BB962C8B-B14F-4D97-AF65-F5344CB8AC3E}">
        <p14:creationId xmlns:p14="http://schemas.microsoft.com/office/powerpoint/2010/main" val="5886189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Feature-Driven Development</a:t>
            </a:r>
          </a:p>
        </p:txBody>
      </p:sp>
      <p:sp>
        <p:nvSpPr>
          <p:cNvPr id="3" name="Content Placeholder 2"/>
          <p:cNvSpPr>
            <a:spLocks noGrp="1"/>
          </p:cNvSpPr>
          <p:nvPr>
            <p:ph idx="1"/>
          </p:nvPr>
        </p:nvSpPr>
        <p:spPr/>
        <p:txBody>
          <a:bodyPr>
            <a:noAutofit/>
          </a:bodyPr>
          <a:lstStyle/>
          <a:p>
            <a:endParaRPr lang="en-IE" sz="2400" dirty="0"/>
          </a:p>
          <a:p>
            <a:r>
              <a:rPr lang="en-IE" sz="2400" dirty="0"/>
              <a:t>FDD also departs from traditional agile thinking, in that it chooses not to adopt collective ownership of source code. Instead, it assigns individual developers to be responsible for particular classes.</a:t>
            </a:r>
          </a:p>
          <a:p>
            <a:r>
              <a:rPr lang="en-IE" sz="2400" dirty="0"/>
              <a:t>Class ownership implies responsibility not exclusivity, so a class owner may allow another developer to make a change to a class they own. The big difference is that the class owner is aware of, and approves of, the change and is responsible for checking that the change is made correctly. </a:t>
            </a:r>
          </a:p>
          <a:p>
            <a:endParaRPr lang="en-IE" sz="2400" dirty="0"/>
          </a:p>
        </p:txBody>
      </p:sp>
    </p:spTree>
    <p:extLst>
      <p:ext uri="{BB962C8B-B14F-4D97-AF65-F5344CB8AC3E}">
        <p14:creationId xmlns:p14="http://schemas.microsoft.com/office/powerpoint/2010/main" val="4923386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Feature-Driven Development</a:t>
            </a:r>
          </a:p>
        </p:txBody>
      </p:sp>
      <p:sp>
        <p:nvSpPr>
          <p:cNvPr id="3" name="Content Placeholder 2"/>
          <p:cNvSpPr>
            <a:spLocks noGrp="1"/>
          </p:cNvSpPr>
          <p:nvPr>
            <p:ph idx="1"/>
          </p:nvPr>
        </p:nvSpPr>
        <p:spPr/>
        <p:txBody>
          <a:bodyPr>
            <a:noAutofit/>
          </a:bodyPr>
          <a:lstStyle/>
          <a:p>
            <a:r>
              <a:rPr lang="en-IE" sz="2400" b="1" dirty="0"/>
              <a:t>4. Design by Feature</a:t>
            </a:r>
          </a:p>
          <a:p>
            <a:endParaRPr lang="en-IE" sz="2400" dirty="0"/>
          </a:p>
          <a:p>
            <a:r>
              <a:rPr lang="en-IE" sz="2400" dirty="0"/>
              <a:t>Each feature is tackled by a feature team (3-5 designers/developers usually working together for 1-3 days). </a:t>
            </a:r>
          </a:p>
          <a:p>
            <a:r>
              <a:rPr lang="en-IE" sz="2400" dirty="0"/>
              <a:t>Once formed, the Chief Programmer facilitates the collaborative analysis and design of the features for that iteration. Depending on the complexity, this may involve the team walking through the requirements in detail with a domain expert, and studying any existing relevant documents.</a:t>
            </a:r>
          </a:p>
        </p:txBody>
      </p:sp>
    </p:spTree>
    <p:extLst>
      <p:ext uri="{BB962C8B-B14F-4D97-AF65-F5344CB8AC3E}">
        <p14:creationId xmlns:p14="http://schemas.microsoft.com/office/powerpoint/2010/main" val="20752387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Feature-Driven Development</a:t>
            </a:r>
          </a:p>
        </p:txBody>
      </p:sp>
      <p:sp>
        <p:nvSpPr>
          <p:cNvPr id="3" name="Content Placeholder 2"/>
          <p:cNvSpPr>
            <a:spLocks noGrp="1"/>
          </p:cNvSpPr>
          <p:nvPr>
            <p:ph idx="1"/>
          </p:nvPr>
        </p:nvSpPr>
        <p:spPr/>
        <p:txBody>
          <a:bodyPr>
            <a:noAutofit/>
          </a:bodyPr>
          <a:lstStyle/>
          <a:p>
            <a:endParaRPr lang="en-IE" sz="2400" dirty="0"/>
          </a:p>
          <a:p>
            <a:r>
              <a:rPr lang="en-IE" sz="2400" dirty="0"/>
              <a:t>The final step in this phase is to review the design. For simple features, this may be a brief sanity check of the design held within the feature team. For more significant features, the Chief Programmer will typically involve other Chief Programmers or class owners so that they are aware and can comment on the impact of the proposed design.</a:t>
            </a:r>
          </a:p>
          <a:p>
            <a:endParaRPr lang="en-IE" sz="2400" dirty="0"/>
          </a:p>
        </p:txBody>
      </p:sp>
    </p:spTree>
    <p:extLst>
      <p:ext uri="{BB962C8B-B14F-4D97-AF65-F5344CB8AC3E}">
        <p14:creationId xmlns:p14="http://schemas.microsoft.com/office/powerpoint/2010/main" val="7649441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Feature-Driven Development</a:t>
            </a:r>
          </a:p>
        </p:txBody>
      </p:sp>
      <p:sp>
        <p:nvSpPr>
          <p:cNvPr id="3" name="Content Placeholder 2"/>
          <p:cNvSpPr>
            <a:spLocks noGrp="1"/>
          </p:cNvSpPr>
          <p:nvPr>
            <p:ph idx="1"/>
          </p:nvPr>
        </p:nvSpPr>
        <p:spPr/>
        <p:txBody>
          <a:bodyPr>
            <a:noAutofit/>
          </a:bodyPr>
          <a:lstStyle/>
          <a:p>
            <a:r>
              <a:rPr lang="en-IE" sz="2400" b="1" dirty="0"/>
              <a:t>5. Build by Feature</a:t>
            </a:r>
          </a:p>
          <a:p>
            <a:endParaRPr lang="en-IE" sz="2400" dirty="0"/>
          </a:p>
          <a:p>
            <a:r>
              <a:rPr lang="en-IE" sz="2400" dirty="0"/>
              <a:t>This involves the team members coding up the features, testing them at both unit level and feature level, and holding a code inspection before promoting the completed features into the project's regular build process.</a:t>
            </a:r>
          </a:p>
          <a:p>
            <a:r>
              <a:rPr lang="en-IE" sz="2400" dirty="0"/>
              <a:t>FDD expects developers to unit test their code. It expects feature teams to test their features. </a:t>
            </a:r>
          </a:p>
        </p:txBody>
      </p:sp>
    </p:spTree>
    <p:extLst>
      <p:ext uri="{BB962C8B-B14F-4D97-AF65-F5344CB8AC3E}">
        <p14:creationId xmlns:p14="http://schemas.microsoft.com/office/powerpoint/2010/main" val="11263935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Feature-Driven Development</a:t>
            </a:r>
          </a:p>
        </p:txBody>
      </p:sp>
      <p:sp>
        <p:nvSpPr>
          <p:cNvPr id="3" name="Content Placeholder 2"/>
          <p:cNvSpPr>
            <a:spLocks noGrp="1"/>
          </p:cNvSpPr>
          <p:nvPr>
            <p:ph idx="1"/>
          </p:nvPr>
        </p:nvSpPr>
        <p:spPr/>
        <p:txBody>
          <a:bodyPr>
            <a:noAutofit/>
          </a:bodyPr>
          <a:lstStyle/>
          <a:p>
            <a:endParaRPr lang="en-IE" sz="2400" dirty="0"/>
          </a:p>
          <a:p>
            <a:r>
              <a:rPr lang="en-IE" sz="2400" dirty="0"/>
              <a:t>The reason FDD mandates code inspections is that research has shown time and again that when done well, inspections find more defects and different kinds of defects than testing. Not only that but by examining the code of the more experienced, knowledgeable developers on the team and having them explain the idioms they use, less experienced developers learn better coding techniques. </a:t>
            </a:r>
          </a:p>
        </p:txBody>
      </p:sp>
    </p:spTree>
    <p:extLst>
      <p:ext uri="{BB962C8B-B14F-4D97-AF65-F5344CB8AC3E}">
        <p14:creationId xmlns:p14="http://schemas.microsoft.com/office/powerpoint/2010/main" val="18310326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420888"/>
            <a:ext cx="7772400" cy="1470025"/>
          </a:xfrm>
        </p:spPr>
        <p:txBody>
          <a:bodyPr>
            <a:normAutofit/>
          </a:bodyPr>
          <a:lstStyle/>
          <a:p>
            <a:r>
              <a:rPr lang="en-IE" dirty="0"/>
              <a:t>3. Advantages</a:t>
            </a:r>
          </a:p>
        </p:txBody>
      </p:sp>
      <p:sp>
        <p:nvSpPr>
          <p:cNvPr id="3" name="Horizontal Scroll 2"/>
          <p:cNvSpPr/>
          <p:nvPr/>
        </p:nvSpPr>
        <p:spPr>
          <a:xfrm>
            <a:off x="827584" y="1700808"/>
            <a:ext cx="7488832" cy="2952328"/>
          </a:xfrm>
          <a:prstGeom prst="horizontalScroll">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7568279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E" dirty="0"/>
              <a:t>Advantages</a:t>
            </a:r>
          </a:p>
        </p:txBody>
      </p:sp>
      <p:sp>
        <p:nvSpPr>
          <p:cNvPr id="2" name="Content Placeholder 1"/>
          <p:cNvSpPr>
            <a:spLocks noGrp="1"/>
          </p:cNvSpPr>
          <p:nvPr>
            <p:ph idx="1"/>
          </p:nvPr>
        </p:nvSpPr>
        <p:spPr/>
        <p:txBody>
          <a:bodyPr>
            <a:normAutofit/>
          </a:bodyPr>
          <a:lstStyle/>
          <a:p>
            <a:r>
              <a:rPr lang="en-IE" dirty="0"/>
              <a:t>Significantly reduces debug time</a:t>
            </a:r>
          </a:p>
        </p:txBody>
      </p:sp>
    </p:spTree>
    <p:extLst>
      <p:ext uri="{BB962C8B-B14F-4D97-AF65-F5344CB8AC3E}">
        <p14:creationId xmlns:p14="http://schemas.microsoft.com/office/powerpoint/2010/main" val="29814151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E" dirty="0"/>
              <a:t>Advantages</a:t>
            </a:r>
          </a:p>
        </p:txBody>
      </p:sp>
      <p:sp>
        <p:nvSpPr>
          <p:cNvPr id="2" name="Content Placeholder 1"/>
          <p:cNvSpPr>
            <a:spLocks noGrp="1"/>
          </p:cNvSpPr>
          <p:nvPr>
            <p:ph idx="1"/>
          </p:nvPr>
        </p:nvSpPr>
        <p:spPr/>
        <p:txBody>
          <a:bodyPr>
            <a:normAutofit/>
          </a:bodyPr>
          <a:lstStyle/>
          <a:p>
            <a:r>
              <a:rPr lang="en-IE" dirty="0"/>
              <a:t>Shorter software development cycles </a:t>
            </a:r>
          </a:p>
        </p:txBody>
      </p:sp>
    </p:spTree>
    <p:extLst>
      <p:ext uri="{BB962C8B-B14F-4D97-AF65-F5344CB8AC3E}">
        <p14:creationId xmlns:p14="http://schemas.microsoft.com/office/powerpoint/2010/main" val="119749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15" name="Title 14"/>
          <p:cNvSpPr>
            <a:spLocks noGrp="1"/>
          </p:cNvSpPr>
          <p:nvPr>
            <p:ph type="title"/>
          </p:nvPr>
        </p:nvSpPr>
        <p:spPr/>
        <p:txBody>
          <a:bodyPr/>
          <a:lstStyle/>
          <a:p>
            <a:r>
              <a:rPr lang="en-IE" dirty="0"/>
              <a:t>Timeline of Methodologies</a:t>
            </a:r>
          </a:p>
        </p:txBody>
      </p:sp>
      <p:sp>
        <p:nvSpPr>
          <p:cNvPr id="6" name="Slide Number Placeholder 3"/>
          <p:cNvSpPr>
            <a:spLocks noGrp="1"/>
          </p:cNvSpPr>
          <p:nvPr>
            <p:ph type="sldNum" sz="quarter" idx="12"/>
          </p:nvPr>
        </p:nvSpPr>
        <p:spPr>
          <a:noFill/>
        </p:spPr>
        <p:txBody>
          <a:bodyPr/>
          <a:lstStyle/>
          <a:p>
            <a:fld id="{59F4929D-CFC7-469A-9A67-0F79E4DFA7E0}" type="slidenum">
              <a:rPr lang="en-US" smtClean="0"/>
              <a:pPr/>
              <a:t>3</a:t>
            </a:fld>
            <a:endParaRPr lang="en-US"/>
          </a:p>
        </p:txBody>
      </p:sp>
      <p:sp>
        <p:nvSpPr>
          <p:cNvPr id="8" name="Rectangle 3"/>
          <p:cNvSpPr>
            <a:spLocks noChangeArrowheads="1"/>
          </p:cNvSpPr>
          <p:nvPr/>
        </p:nvSpPr>
        <p:spPr bwMode="auto">
          <a:xfrm>
            <a:off x="827088" y="1989138"/>
            <a:ext cx="7850187" cy="4114800"/>
          </a:xfrm>
          <a:prstGeom prst="rect">
            <a:avLst/>
          </a:prstGeom>
          <a:noFill/>
          <a:ln w="9525">
            <a:noFill/>
            <a:miter lim="800000"/>
            <a:headEnd/>
            <a:tailEnd/>
          </a:ln>
        </p:spPr>
        <p:txBody>
          <a:bodyPr/>
          <a:lstStyle/>
          <a:p>
            <a:pPr marL="447675" indent="-447675" eaLnBrk="1" hangingPunct="1">
              <a:spcBef>
                <a:spcPct val="20000"/>
              </a:spcBef>
              <a:buClr>
                <a:schemeClr val="accent1"/>
              </a:buClr>
              <a:buSzPct val="70000"/>
              <a:buFont typeface="Wingdings" pitchFamily="2" charset="2"/>
              <a:buNone/>
            </a:pPr>
            <a:endParaRPr lang="en-IE" sz="2800" dirty="0"/>
          </a:p>
          <a:p>
            <a:pPr marL="447675" indent="-447675" eaLnBrk="1" hangingPunct="1">
              <a:spcBef>
                <a:spcPct val="20000"/>
              </a:spcBef>
              <a:buClr>
                <a:schemeClr val="accent1"/>
              </a:buClr>
              <a:buSzPct val="70000"/>
              <a:buFont typeface="Wingdings" pitchFamily="2" charset="2"/>
              <a:buNone/>
            </a:pPr>
            <a:r>
              <a:rPr lang="en-IE" sz="2800" dirty="0"/>
              <a:t>1950s          Code &amp; Fix</a:t>
            </a:r>
          </a:p>
          <a:p>
            <a:pPr marL="447675" indent="-447675" eaLnBrk="1" hangingPunct="1">
              <a:spcBef>
                <a:spcPct val="20000"/>
              </a:spcBef>
              <a:buClr>
                <a:schemeClr val="accent1"/>
              </a:buClr>
              <a:buSzPct val="70000"/>
              <a:buFont typeface="Wingdings" pitchFamily="2" charset="2"/>
              <a:buNone/>
            </a:pPr>
            <a:r>
              <a:rPr lang="en-IE" sz="2800" dirty="0"/>
              <a:t>1960s          Design-Code-Test-Maintain</a:t>
            </a:r>
          </a:p>
          <a:p>
            <a:pPr marL="447675" indent="-447675" eaLnBrk="1" hangingPunct="1">
              <a:spcBef>
                <a:spcPct val="20000"/>
              </a:spcBef>
              <a:buClr>
                <a:schemeClr val="accent1"/>
              </a:buClr>
              <a:buSzPct val="70000"/>
              <a:buFont typeface="Wingdings" pitchFamily="2" charset="2"/>
              <a:buNone/>
            </a:pPr>
            <a:r>
              <a:rPr lang="en-IE" sz="2800" dirty="0"/>
              <a:t>1970s          Waterfall Model</a:t>
            </a:r>
          </a:p>
          <a:p>
            <a:pPr marL="447675" indent="-447675" eaLnBrk="1" hangingPunct="1">
              <a:spcBef>
                <a:spcPct val="20000"/>
              </a:spcBef>
              <a:buClr>
                <a:schemeClr val="accent1"/>
              </a:buClr>
              <a:buSzPct val="70000"/>
              <a:buFont typeface="Wingdings" pitchFamily="2" charset="2"/>
              <a:buNone/>
            </a:pPr>
            <a:r>
              <a:rPr lang="en-IE" sz="2800" dirty="0"/>
              <a:t>1980s          Spiral Model</a:t>
            </a:r>
          </a:p>
          <a:p>
            <a:pPr marL="447675" indent="-447675" eaLnBrk="1" hangingPunct="1">
              <a:spcBef>
                <a:spcPct val="20000"/>
              </a:spcBef>
              <a:buClr>
                <a:schemeClr val="accent1"/>
              </a:buClr>
              <a:buSzPct val="70000"/>
              <a:buFont typeface="Wingdings" pitchFamily="2" charset="2"/>
              <a:buNone/>
            </a:pPr>
            <a:r>
              <a:rPr lang="en-IE" sz="2800" dirty="0"/>
              <a:t>1990s          </a:t>
            </a:r>
            <a:r>
              <a:rPr lang="en-IE" sz="2800" u="sng" dirty="0"/>
              <a:t>R</a:t>
            </a:r>
            <a:r>
              <a:rPr lang="en-IE" sz="2800" dirty="0"/>
              <a:t>apid </a:t>
            </a:r>
            <a:r>
              <a:rPr lang="en-IE" sz="2800" u="sng" dirty="0"/>
              <a:t>A</a:t>
            </a:r>
            <a:r>
              <a:rPr lang="en-IE" sz="2800" dirty="0"/>
              <a:t>pplication </a:t>
            </a:r>
            <a:r>
              <a:rPr lang="en-IE" sz="2800" u="sng" dirty="0"/>
              <a:t>D</a:t>
            </a:r>
            <a:r>
              <a:rPr lang="en-IE" sz="2800" dirty="0"/>
              <a:t>evelopment, V Model</a:t>
            </a:r>
          </a:p>
          <a:p>
            <a:pPr marL="447675" indent="-447675" eaLnBrk="1" hangingPunct="1">
              <a:spcBef>
                <a:spcPct val="20000"/>
              </a:spcBef>
              <a:buClr>
                <a:schemeClr val="accent1"/>
              </a:buClr>
              <a:buSzPct val="70000"/>
              <a:buFont typeface="Wingdings" pitchFamily="2" charset="2"/>
              <a:buNone/>
            </a:pPr>
            <a:r>
              <a:rPr lang="en-IE" sz="2800" dirty="0"/>
              <a:t>2000s          Agile Methods</a:t>
            </a:r>
            <a:endParaRPr lang="en-GB" sz="3200" dirty="0"/>
          </a:p>
        </p:txBody>
      </p:sp>
      <p:sp>
        <p:nvSpPr>
          <p:cNvPr id="9" name="AutoShape 4"/>
          <p:cNvSpPr>
            <a:spLocks noChangeArrowheads="1"/>
          </p:cNvSpPr>
          <p:nvPr/>
        </p:nvSpPr>
        <p:spPr bwMode="auto">
          <a:xfrm>
            <a:off x="1691680" y="2278063"/>
            <a:ext cx="936625" cy="4319587"/>
          </a:xfrm>
          <a:prstGeom prst="downArrow">
            <a:avLst>
              <a:gd name="adj1" fmla="val 50000"/>
              <a:gd name="adj2" fmla="val 115297"/>
            </a:avLst>
          </a:prstGeom>
          <a:solidFill>
            <a:schemeClr val="tx1"/>
          </a:solidFill>
          <a:ln w="9525">
            <a:solidFill>
              <a:schemeClr val="tx1"/>
            </a:solidFill>
            <a:miter lim="800000"/>
            <a:headEnd/>
            <a:tailEnd/>
          </a:ln>
        </p:spPr>
        <p:txBody>
          <a:bodyPr wrap="none" anchor="ctr"/>
          <a:lstStyle/>
          <a:p>
            <a:endParaRPr lang="en-IE"/>
          </a:p>
        </p:txBody>
      </p:sp>
      <p:sp>
        <p:nvSpPr>
          <p:cNvPr id="10" name="Line 5"/>
          <p:cNvSpPr>
            <a:spLocks noChangeShapeType="1"/>
          </p:cNvSpPr>
          <p:nvPr/>
        </p:nvSpPr>
        <p:spPr bwMode="auto">
          <a:xfrm>
            <a:off x="900113" y="2997200"/>
            <a:ext cx="7559675" cy="0"/>
          </a:xfrm>
          <a:prstGeom prst="line">
            <a:avLst/>
          </a:prstGeom>
          <a:noFill/>
          <a:ln w="57150">
            <a:solidFill>
              <a:schemeClr val="tx1"/>
            </a:solidFill>
            <a:round/>
            <a:headEnd/>
            <a:tailEnd/>
          </a:ln>
        </p:spPr>
        <p:txBody>
          <a:bodyPr/>
          <a:lstStyle/>
          <a:p>
            <a:endParaRPr lang="en-IE"/>
          </a:p>
        </p:txBody>
      </p:sp>
      <p:sp>
        <p:nvSpPr>
          <p:cNvPr id="11" name="Line 6"/>
          <p:cNvSpPr>
            <a:spLocks noChangeShapeType="1"/>
          </p:cNvSpPr>
          <p:nvPr/>
        </p:nvSpPr>
        <p:spPr bwMode="auto">
          <a:xfrm>
            <a:off x="900113" y="3500438"/>
            <a:ext cx="7559675" cy="0"/>
          </a:xfrm>
          <a:prstGeom prst="line">
            <a:avLst/>
          </a:prstGeom>
          <a:noFill/>
          <a:ln w="57150">
            <a:solidFill>
              <a:schemeClr val="tx1"/>
            </a:solidFill>
            <a:round/>
            <a:headEnd/>
            <a:tailEnd/>
          </a:ln>
        </p:spPr>
        <p:txBody>
          <a:bodyPr/>
          <a:lstStyle/>
          <a:p>
            <a:endParaRPr lang="en-IE"/>
          </a:p>
        </p:txBody>
      </p:sp>
      <p:sp>
        <p:nvSpPr>
          <p:cNvPr id="12" name="Line 7"/>
          <p:cNvSpPr>
            <a:spLocks noChangeShapeType="1"/>
          </p:cNvSpPr>
          <p:nvPr/>
        </p:nvSpPr>
        <p:spPr bwMode="auto">
          <a:xfrm>
            <a:off x="900757" y="4005263"/>
            <a:ext cx="7559675" cy="0"/>
          </a:xfrm>
          <a:prstGeom prst="line">
            <a:avLst/>
          </a:prstGeom>
          <a:noFill/>
          <a:ln w="57150">
            <a:solidFill>
              <a:schemeClr val="tx1"/>
            </a:solidFill>
            <a:round/>
            <a:headEnd/>
            <a:tailEnd/>
          </a:ln>
        </p:spPr>
        <p:txBody>
          <a:bodyPr/>
          <a:lstStyle/>
          <a:p>
            <a:endParaRPr lang="en-IE"/>
          </a:p>
        </p:txBody>
      </p:sp>
      <p:sp>
        <p:nvSpPr>
          <p:cNvPr id="13" name="Line 8"/>
          <p:cNvSpPr>
            <a:spLocks noChangeShapeType="1"/>
          </p:cNvSpPr>
          <p:nvPr/>
        </p:nvSpPr>
        <p:spPr bwMode="auto">
          <a:xfrm>
            <a:off x="900113" y="4581525"/>
            <a:ext cx="7559675" cy="0"/>
          </a:xfrm>
          <a:prstGeom prst="line">
            <a:avLst/>
          </a:prstGeom>
          <a:noFill/>
          <a:ln w="57150">
            <a:solidFill>
              <a:schemeClr val="tx1"/>
            </a:solidFill>
            <a:round/>
            <a:headEnd/>
            <a:tailEnd/>
          </a:ln>
        </p:spPr>
        <p:txBody>
          <a:bodyPr/>
          <a:lstStyle/>
          <a:p>
            <a:endParaRPr lang="en-IE"/>
          </a:p>
        </p:txBody>
      </p:sp>
      <p:sp>
        <p:nvSpPr>
          <p:cNvPr id="14" name="Line 9"/>
          <p:cNvSpPr>
            <a:spLocks noChangeShapeType="1"/>
          </p:cNvSpPr>
          <p:nvPr/>
        </p:nvSpPr>
        <p:spPr bwMode="auto">
          <a:xfrm>
            <a:off x="900113" y="5084763"/>
            <a:ext cx="7559675" cy="0"/>
          </a:xfrm>
          <a:prstGeom prst="line">
            <a:avLst/>
          </a:prstGeom>
          <a:noFill/>
          <a:ln w="57150">
            <a:solidFill>
              <a:schemeClr val="tx1"/>
            </a:solidFill>
            <a:round/>
            <a:headEnd/>
            <a:tailEnd/>
          </a:ln>
        </p:spPr>
        <p:txBody>
          <a:bodyPr/>
          <a:lstStyle/>
          <a:p>
            <a:endParaRPr lang="en-IE"/>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E" dirty="0"/>
              <a:t>Advantages</a:t>
            </a:r>
          </a:p>
        </p:txBody>
      </p:sp>
      <p:sp>
        <p:nvSpPr>
          <p:cNvPr id="2" name="Content Placeholder 1"/>
          <p:cNvSpPr>
            <a:spLocks noGrp="1"/>
          </p:cNvSpPr>
          <p:nvPr>
            <p:ph idx="1"/>
          </p:nvPr>
        </p:nvSpPr>
        <p:spPr/>
        <p:txBody>
          <a:bodyPr>
            <a:normAutofit/>
          </a:bodyPr>
          <a:lstStyle/>
          <a:p>
            <a:r>
              <a:rPr lang="en-IE" dirty="0"/>
              <a:t>Code being developed is focused on meeting client requirements</a:t>
            </a:r>
          </a:p>
        </p:txBody>
      </p:sp>
    </p:spTree>
    <p:extLst>
      <p:ext uri="{BB962C8B-B14F-4D97-AF65-F5344CB8AC3E}">
        <p14:creationId xmlns:p14="http://schemas.microsoft.com/office/powerpoint/2010/main" val="21519547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E" dirty="0"/>
              <a:t>Advantages</a:t>
            </a:r>
          </a:p>
        </p:txBody>
      </p:sp>
      <p:sp>
        <p:nvSpPr>
          <p:cNvPr id="2" name="Content Placeholder 1"/>
          <p:cNvSpPr>
            <a:spLocks noGrp="1"/>
          </p:cNvSpPr>
          <p:nvPr>
            <p:ph idx="1"/>
          </p:nvPr>
        </p:nvSpPr>
        <p:spPr/>
        <p:txBody>
          <a:bodyPr>
            <a:normAutofit/>
          </a:bodyPr>
          <a:lstStyle/>
          <a:p>
            <a:r>
              <a:rPr lang="en-IE" dirty="0"/>
              <a:t>Accommodates teams of developers with a wide variety of experience</a:t>
            </a:r>
          </a:p>
        </p:txBody>
      </p:sp>
    </p:spTree>
    <p:extLst>
      <p:ext uri="{BB962C8B-B14F-4D97-AF65-F5344CB8AC3E}">
        <p14:creationId xmlns:p14="http://schemas.microsoft.com/office/powerpoint/2010/main" val="29037596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E" dirty="0"/>
              <a:t>Advantages</a:t>
            </a:r>
          </a:p>
        </p:txBody>
      </p:sp>
      <p:sp>
        <p:nvSpPr>
          <p:cNvPr id="2" name="Content Placeholder 1"/>
          <p:cNvSpPr>
            <a:spLocks noGrp="1"/>
          </p:cNvSpPr>
          <p:nvPr>
            <p:ph idx="1"/>
          </p:nvPr>
        </p:nvSpPr>
        <p:spPr/>
        <p:txBody>
          <a:bodyPr>
            <a:normAutofit/>
          </a:bodyPr>
          <a:lstStyle/>
          <a:p>
            <a:r>
              <a:rPr lang="en-IE" dirty="0"/>
              <a:t>Offers well defined progress tracking and reporting capabilities</a:t>
            </a:r>
          </a:p>
        </p:txBody>
      </p:sp>
    </p:spTree>
    <p:extLst>
      <p:ext uri="{BB962C8B-B14F-4D97-AF65-F5344CB8AC3E}">
        <p14:creationId xmlns:p14="http://schemas.microsoft.com/office/powerpoint/2010/main" val="15230131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E" dirty="0"/>
              <a:t>Advantages</a:t>
            </a:r>
          </a:p>
        </p:txBody>
      </p:sp>
      <p:sp>
        <p:nvSpPr>
          <p:cNvPr id="2" name="Content Placeholder 1"/>
          <p:cNvSpPr>
            <a:spLocks noGrp="1"/>
          </p:cNvSpPr>
          <p:nvPr>
            <p:ph idx="1"/>
          </p:nvPr>
        </p:nvSpPr>
        <p:spPr/>
        <p:txBody>
          <a:bodyPr>
            <a:normAutofit/>
          </a:bodyPr>
          <a:lstStyle/>
          <a:p>
            <a:r>
              <a:rPr lang="en-IE" dirty="0"/>
              <a:t>Project costing is done with greater accuracy </a:t>
            </a:r>
          </a:p>
        </p:txBody>
      </p:sp>
    </p:spTree>
    <p:extLst>
      <p:ext uri="{BB962C8B-B14F-4D97-AF65-F5344CB8AC3E}">
        <p14:creationId xmlns:p14="http://schemas.microsoft.com/office/powerpoint/2010/main" val="30974591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420888"/>
            <a:ext cx="7772400" cy="1470025"/>
          </a:xfrm>
        </p:spPr>
        <p:txBody>
          <a:bodyPr>
            <a:normAutofit/>
          </a:bodyPr>
          <a:lstStyle/>
          <a:p>
            <a:r>
              <a:rPr lang="en-IE" dirty="0"/>
              <a:t>4. Disadvantages</a:t>
            </a:r>
          </a:p>
        </p:txBody>
      </p:sp>
      <p:sp>
        <p:nvSpPr>
          <p:cNvPr id="3" name="Horizontal Scroll 2"/>
          <p:cNvSpPr/>
          <p:nvPr/>
        </p:nvSpPr>
        <p:spPr>
          <a:xfrm>
            <a:off x="827584" y="1700808"/>
            <a:ext cx="7488832" cy="2952328"/>
          </a:xfrm>
          <a:prstGeom prst="horizontalScroll">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8455508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E" dirty="0"/>
              <a:t>Disadvantages</a:t>
            </a:r>
          </a:p>
        </p:txBody>
      </p:sp>
      <p:sp>
        <p:nvSpPr>
          <p:cNvPr id="2" name="Content Placeholder 1"/>
          <p:cNvSpPr>
            <a:spLocks noGrp="1"/>
          </p:cNvSpPr>
          <p:nvPr>
            <p:ph idx="1"/>
          </p:nvPr>
        </p:nvSpPr>
        <p:spPr/>
        <p:txBody>
          <a:bodyPr>
            <a:normAutofit/>
          </a:bodyPr>
          <a:lstStyle/>
          <a:p>
            <a:r>
              <a:rPr lang="en-IE" dirty="0"/>
              <a:t>Can often have very little documentation compared to other methodologies</a:t>
            </a:r>
          </a:p>
        </p:txBody>
      </p:sp>
    </p:spTree>
    <p:extLst>
      <p:ext uri="{BB962C8B-B14F-4D97-AF65-F5344CB8AC3E}">
        <p14:creationId xmlns:p14="http://schemas.microsoft.com/office/powerpoint/2010/main" val="5177846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E" dirty="0"/>
              <a:t>Disadvantages</a:t>
            </a:r>
          </a:p>
        </p:txBody>
      </p:sp>
      <p:sp>
        <p:nvSpPr>
          <p:cNvPr id="2" name="Content Placeholder 1"/>
          <p:cNvSpPr>
            <a:spLocks noGrp="1"/>
          </p:cNvSpPr>
          <p:nvPr>
            <p:ph idx="1"/>
          </p:nvPr>
        </p:nvSpPr>
        <p:spPr/>
        <p:txBody>
          <a:bodyPr>
            <a:normAutofit/>
          </a:bodyPr>
          <a:lstStyle/>
          <a:p>
            <a:r>
              <a:rPr lang="en-IE" dirty="0"/>
              <a:t>Can result in over-reliance on Chief Programmer</a:t>
            </a:r>
          </a:p>
        </p:txBody>
      </p:sp>
    </p:spTree>
    <p:extLst>
      <p:ext uri="{BB962C8B-B14F-4D97-AF65-F5344CB8AC3E}">
        <p14:creationId xmlns:p14="http://schemas.microsoft.com/office/powerpoint/2010/main" val="18723914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E" dirty="0"/>
              <a:t>Disadvantages</a:t>
            </a:r>
          </a:p>
        </p:txBody>
      </p:sp>
      <p:sp>
        <p:nvSpPr>
          <p:cNvPr id="2" name="Content Placeholder 1"/>
          <p:cNvSpPr>
            <a:spLocks noGrp="1"/>
          </p:cNvSpPr>
          <p:nvPr>
            <p:ph idx="1"/>
          </p:nvPr>
        </p:nvSpPr>
        <p:spPr/>
        <p:txBody>
          <a:bodyPr>
            <a:normAutofit/>
          </a:bodyPr>
          <a:lstStyle/>
          <a:p>
            <a:r>
              <a:rPr lang="en-IE" dirty="0"/>
              <a:t>Might not be suitable for a very small team or single developer</a:t>
            </a:r>
          </a:p>
        </p:txBody>
      </p:sp>
    </p:spTree>
    <p:extLst>
      <p:ext uri="{BB962C8B-B14F-4D97-AF65-F5344CB8AC3E}">
        <p14:creationId xmlns:p14="http://schemas.microsoft.com/office/powerpoint/2010/main" val="17921902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E" dirty="0"/>
              <a:t>Disadvantages</a:t>
            </a:r>
          </a:p>
        </p:txBody>
      </p:sp>
      <p:sp>
        <p:nvSpPr>
          <p:cNvPr id="2" name="Content Placeholder 1"/>
          <p:cNvSpPr>
            <a:spLocks noGrp="1"/>
          </p:cNvSpPr>
          <p:nvPr>
            <p:ph idx="1"/>
          </p:nvPr>
        </p:nvSpPr>
        <p:spPr/>
        <p:txBody>
          <a:bodyPr>
            <a:normAutofit/>
          </a:bodyPr>
          <a:lstStyle/>
          <a:p>
            <a:r>
              <a:rPr lang="en-IE" dirty="0"/>
              <a:t>If the requirements are changing rapidly, the goals keep moving </a:t>
            </a:r>
          </a:p>
        </p:txBody>
      </p:sp>
    </p:spTree>
    <p:extLst>
      <p:ext uri="{BB962C8B-B14F-4D97-AF65-F5344CB8AC3E}">
        <p14:creationId xmlns:p14="http://schemas.microsoft.com/office/powerpoint/2010/main" val="36988742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CCFFCC"/>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420888"/>
            <a:ext cx="7772400" cy="1470025"/>
          </a:xfrm>
        </p:spPr>
        <p:txBody>
          <a:bodyPr>
            <a:normAutofit/>
          </a:bodyPr>
          <a:lstStyle/>
          <a:p>
            <a:r>
              <a:rPr lang="en-IE" dirty="0"/>
              <a:t>5. Interesting</a:t>
            </a:r>
          </a:p>
        </p:txBody>
      </p:sp>
      <p:sp>
        <p:nvSpPr>
          <p:cNvPr id="3" name="Horizontal Scroll 2"/>
          <p:cNvSpPr/>
          <p:nvPr/>
        </p:nvSpPr>
        <p:spPr>
          <a:xfrm>
            <a:off x="827584" y="1700808"/>
            <a:ext cx="7488832" cy="2952328"/>
          </a:xfrm>
          <a:prstGeom prst="horizontalScroll">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52730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Overview</a:t>
            </a:r>
          </a:p>
        </p:txBody>
      </p:sp>
      <p:sp>
        <p:nvSpPr>
          <p:cNvPr id="3" name="Content Placeholder 2"/>
          <p:cNvSpPr>
            <a:spLocks noGrp="1"/>
          </p:cNvSpPr>
          <p:nvPr>
            <p:ph idx="1"/>
          </p:nvPr>
        </p:nvSpPr>
        <p:spPr/>
        <p:txBody>
          <a:bodyPr>
            <a:normAutofit fontScale="92500" lnSpcReduction="20000"/>
          </a:bodyPr>
          <a:lstStyle/>
          <a:p>
            <a:r>
              <a:rPr lang="en-IE" dirty="0" err="1"/>
              <a:t>xDD</a:t>
            </a:r>
            <a:endParaRPr lang="en-IE" dirty="0"/>
          </a:p>
          <a:p>
            <a:pPr lvl="1"/>
            <a:r>
              <a:rPr lang="en-IE" b="1" dirty="0"/>
              <a:t>FDD (Feature-driven Development)</a:t>
            </a:r>
          </a:p>
          <a:p>
            <a:pPr lvl="1"/>
            <a:r>
              <a:rPr lang="en-IE" b="1" dirty="0"/>
              <a:t>TDD (Test-driven Development)</a:t>
            </a:r>
          </a:p>
          <a:p>
            <a:pPr lvl="1"/>
            <a:r>
              <a:rPr lang="en-IE" b="1" dirty="0"/>
              <a:t>BDD (Behaviour-driven Development)</a:t>
            </a:r>
          </a:p>
          <a:p>
            <a:pPr lvl="1"/>
            <a:r>
              <a:rPr lang="en-IE" dirty="0"/>
              <a:t>MDD (Model-driven Development)</a:t>
            </a:r>
          </a:p>
          <a:p>
            <a:pPr lvl="1"/>
            <a:r>
              <a:rPr lang="en-IE" dirty="0"/>
              <a:t>DDD (Documentation-Driven Development)</a:t>
            </a:r>
          </a:p>
          <a:p>
            <a:pPr lvl="1"/>
            <a:r>
              <a:rPr lang="en-IE" dirty="0"/>
              <a:t>DDD (Domain-Driven Design)</a:t>
            </a:r>
          </a:p>
          <a:p>
            <a:pPr lvl="1"/>
            <a:r>
              <a:rPr lang="en-IE" dirty="0"/>
              <a:t>DDD (Defect-Driven Development)</a:t>
            </a:r>
          </a:p>
          <a:p>
            <a:pPr lvl="1"/>
            <a:r>
              <a:rPr lang="en-IE" dirty="0"/>
              <a:t>RDD (Responsibility-Driven Design)</a:t>
            </a:r>
          </a:p>
          <a:p>
            <a:pPr lvl="1" fontAlgn="base"/>
            <a:r>
              <a:rPr lang="en-IE" dirty="0"/>
              <a:t>UGDD (User Guide-Driven Development)</a:t>
            </a:r>
            <a:br>
              <a:rPr lang="en-IE" dirty="0"/>
            </a:br>
            <a:endParaRPr lang="en-IE" b="1" dirty="0"/>
          </a:p>
          <a:p>
            <a:pPr lvl="1"/>
            <a:endParaRPr lang="en-IE" dirty="0"/>
          </a:p>
          <a:p>
            <a:pPr lvl="1"/>
            <a:endParaRPr lang="en-IE" dirty="0"/>
          </a:p>
        </p:txBody>
      </p:sp>
    </p:spTree>
    <p:extLst>
      <p:ext uri="{BB962C8B-B14F-4D97-AF65-F5344CB8AC3E}">
        <p14:creationId xmlns:p14="http://schemas.microsoft.com/office/powerpoint/2010/main" val="13209829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CCFFCC"/>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E" dirty="0"/>
              <a:t>Interesting</a:t>
            </a:r>
          </a:p>
        </p:txBody>
      </p:sp>
      <p:sp>
        <p:nvSpPr>
          <p:cNvPr id="2" name="Content Placeholder 1"/>
          <p:cNvSpPr>
            <a:spLocks noGrp="1"/>
          </p:cNvSpPr>
          <p:nvPr>
            <p:ph idx="1"/>
          </p:nvPr>
        </p:nvSpPr>
        <p:spPr/>
        <p:txBody>
          <a:bodyPr>
            <a:normAutofit/>
          </a:bodyPr>
          <a:lstStyle/>
          <a:p>
            <a:r>
              <a:rPr lang="en-IE" dirty="0"/>
              <a:t>FDD was initially devised to accomplish specific needs of a 15 month, 50 person project at a large Singapore bank.</a:t>
            </a:r>
          </a:p>
        </p:txBody>
      </p:sp>
    </p:spTree>
    <p:extLst>
      <p:ext uri="{BB962C8B-B14F-4D97-AF65-F5344CB8AC3E}">
        <p14:creationId xmlns:p14="http://schemas.microsoft.com/office/powerpoint/2010/main" val="8951376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420888"/>
            <a:ext cx="7772400" cy="1470025"/>
          </a:xfrm>
        </p:spPr>
        <p:txBody>
          <a:bodyPr>
            <a:normAutofit/>
          </a:bodyPr>
          <a:lstStyle/>
          <a:p>
            <a:r>
              <a:rPr lang="en-IE" dirty="0"/>
              <a:t>6. Reflections</a:t>
            </a:r>
          </a:p>
        </p:txBody>
      </p:sp>
      <p:sp>
        <p:nvSpPr>
          <p:cNvPr id="3" name="Horizontal Scroll 2"/>
          <p:cNvSpPr/>
          <p:nvPr/>
        </p:nvSpPr>
        <p:spPr>
          <a:xfrm>
            <a:off x="827584" y="1700808"/>
            <a:ext cx="7488832" cy="2952328"/>
          </a:xfrm>
          <a:prstGeom prst="horizontalScroll">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4206530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E" dirty="0"/>
              <a:t>Reflections</a:t>
            </a:r>
          </a:p>
        </p:txBody>
      </p:sp>
      <p:sp>
        <p:nvSpPr>
          <p:cNvPr id="2" name="Content Placeholder 1"/>
          <p:cNvSpPr>
            <a:spLocks noGrp="1"/>
          </p:cNvSpPr>
          <p:nvPr>
            <p:ph idx="1"/>
          </p:nvPr>
        </p:nvSpPr>
        <p:spPr/>
        <p:txBody>
          <a:bodyPr/>
          <a:lstStyle/>
          <a:p>
            <a:r>
              <a:rPr lang="en-IE" dirty="0"/>
              <a:t>FDD is designed both for large software development teams and small developments as well.</a:t>
            </a:r>
          </a:p>
          <a:p>
            <a:endParaRPr lang="en-IE" dirty="0"/>
          </a:p>
        </p:txBody>
      </p:sp>
    </p:spTree>
    <p:extLst>
      <p:ext uri="{BB962C8B-B14F-4D97-AF65-F5344CB8AC3E}">
        <p14:creationId xmlns:p14="http://schemas.microsoft.com/office/powerpoint/2010/main" val="5904526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E" dirty="0"/>
              <a:t>Reflections</a:t>
            </a:r>
          </a:p>
        </p:txBody>
      </p:sp>
      <p:sp>
        <p:nvSpPr>
          <p:cNvPr id="2" name="Content Placeholder 1"/>
          <p:cNvSpPr>
            <a:spLocks noGrp="1"/>
          </p:cNvSpPr>
          <p:nvPr>
            <p:ph idx="1"/>
          </p:nvPr>
        </p:nvSpPr>
        <p:spPr/>
        <p:txBody>
          <a:bodyPr/>
          <a:lstStyle/>
          <a:p>
            <a:r>
              <a:rPr lang="en-IE" dirty="0"/>
              <a:t>It has been argued that these approaches are more productive than other methodologies, as those are attempting to code in large steps.</a:t>
            </a:r>
          </a:p>
        </p:txBody>
      </p:sp>
    </p:spTree>
    <p:extLst>
      <p:ext uri="{BB962C8B-B14F-4D97-AF65-F5344CB8AC3E}">
        <p14:creationId xmlns:p14="http://schemas.microsoft.com/office/powerpoint/2010/main" val="5221730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E" dirty="0"/>
              <a:t>Reflections</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4479" y="1421568"/>
            <a:ext cx="5295041" cy="5090401"/>
          </a:xfrm>
          <a:prstGeom prst="rect">
            <a:avLst/>
          </a:prstGeom>
        </p:spPr>
      </p:pic>
    </p:spTree>
    <p:extLst>
      <p:ext uri="{BB962C8B-B14F-4D97-AF65-F5344CB8AC3E}">
        <p14:creationId xmlns:p14="http://schemas.microsoft.com/office/powerpoint/2010/main" val="42049073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420888"/>
            <a:ext cx="7772400" cy="1470025"/>
          </a:xfrm>
        </p:spPr>
        <p:txBody>
          <a:bodyPr>
            <a:normAutofit/>
          </a:bodyPr>
          <a:lstStyle/>
          <a:p>
            <a:r>
              <a:rPr lang="en-IE" dirty="0"/>
              <a:t>8. Summary</a:t>
            </a:r>
          </a:p>
        </p:txBody>
      </p:sp>
      <p:sp>
        <p:nvSpPr>
          <p:cNvPr id="3" name="Horizontal Scroll 2"/>
          <p:cNvSpPr/>
          <p:nvPr/>
        </p:nvSpPr>
        <p:spPr>
          <a:xfrm>
            <a:off x="827584" y="1700808"/>
            <a:ext cx="7488832" cy="2952328"/>
          </a:xfrm>
          <a:prstGeom prst="horizontalScroll">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75971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Overview</a:t>
            </a:r>
          </a:p>
        </p:txBody>
      </p:sp>
      <p:sp>
        <p:nvSpPr>
          <p:cNvPr id="3" name="Content Placeholder 2"/>
          <p:cNvSpPr>
            <a:spLocks noGrp="1"/>
          </p:cNvSpPr>
          <p:nvPr>
            <p:ph idx="1"/>
          </p:nvPr>
        </p:nvSpPr>
        <p:spPr/>
        <p:txBody>
          <a:bodyPr>
            <a:normAutofit/>
          </a:bodyPr>
          <a:lstStyle/>
          <a:p>
            <a:r>
              <a:rPr lang="en-IE" dirty="0" err="1"/>
              <a:t>xDD</a:t>
            </a:r>
            <a:endParaRPr lang="en-IE" dirty="0"/>
          </a:p>
          <a:p>
            <a:pPr lvl="1"/>
            <a:r>
              <a:rPr lang="en-IE" dirty="0"/>
              <a:t>A collection of software development processes that rely on the repetition of very short development cycles</a:t>
            </a:r>
          </a:p>
          <a:p>
            <a:pPr lvl="1"/>
            <a:r>
              <a:rPr lang="en-IE" dirty="0"/>
              <a:t>Requirements are turned into very specific goals, e.g. features or tests or behaviours.</a:t>
            </a:r>
          </a:p>
          <a:p>
            <a:pPr lvl="1"/>
            <a:endParaRPr lang="en-IE" dirty="0"/>
          </a:p>
          <a:p>
            <a:pPr lvl="1"/>
            <a:endParaRPr lang="en-IE" dirty="0"/>
          </a:p>
        </p:txBody>
      </p:sp>
    </p:spTree>
    <p:extLst>
      <p:ext uri="{BB962C8B-B14F-4D97-AF65-F5344CB8AC3E}">
        <p14:creationId xmlns:p14="http://schemas.microsoft.com/office/powerpoint/2010/main" val="1520147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15" name="Title 14"/>
          <p:cNvSpPr>
            <a:spLocks noGrp="1"/>
          </p:cNvSpPr>
          <p:nvPr>
            <p:ph type="title"/>
          </p:nvPr>
        </p:nvSpPr>
        <p:spPr/>
        <p:txBody>
          <a:bodyPr/>
          <a:lstStyle/>
          <a:p>
            <a:r>
              <a:rPr lang="en-IE" dirty="0"/>
              <a:t>Timeline of Methodologies</a:t>
            </a:r>
          </a:p>
        </p:txBody>
      </p:sp>
      <p:sp>
        <p:nvSpPr>
          <p:cNvPr id="6" name="Slide Number Placeholder 3"/>
          <p:cNvSpPr>
            <a:spLocks noGrp="1"/>
          </p:cNvSpPr>
          <p:nvPr>
            <p:ph type="sldNum" sz="quarter" idx="12"/>
          </p:nvPr>
        </p:nvSpPr>
        <p:spPr>
          <a:noFill/>
        </p:spPr>
        <p:txBody>
          <a:bodyPr/>
          <a:lstStyle/>
          <a:p>
            <a:fld id="{59F4929D-CFC7-469A-9A67-0F79E4DFA7E0}" type="slidenum">
              <a:rPr lang="en-US" smtClean="0"/>
              <a:pPr/>
              <a:t>6</a:t>
            </a:fld>
            <a:endParaRPr lang="en-US"/>
          </a:p>
        </p:txBody>
      </p:sp>
      <p:sp>
        <p:nvSpPr>
          <p:cNvPr id="17" name="Rectangle 16"/>
          <p:cNvSpPr/>
          <p:nvPr/>
        </p:nvSpPr>
        <p:spPr>
          <a:xfrm>
            <a:off x="1043608" y="1664804"/>
            <a:ext cx="7056784" cy="352839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
        <p:nvSpPr>
          <p:cNvPr id="18" name="Flowchart: Alternate Process 17"/>
          <p:cNvSpPr/>
          <p:nvPr/>
        </p:nvSpPr>
        <p:spPr>
          <a:xfrm>
            <a:off x="1187624" y="3086541"/>
            <a:ext cx="6696744" cy="360040"/>
          </a:xfrm>
          <a:prstGeom prst="flowChartAlternateProces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
        <p:nvSpPr>
          <p:cNvPr id="19" name="Oval 18"/>
          <p:cNvSpPr/>
          <p:nvPr/>
        </p:nvSpPr>
        <p:spPr>
          <a:xfrm>
            <a:off x="2699792" y="3158549"/>
            <a:ext cx="180000" cy="18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
        <p:nvSpPr>
          <p:cNvPr id="20" name="Oval 19"/>
          <p:cNvSpPr/>
          <p:nvPr/>
        </p:nvSpPr>
        <p:spPr>
          <a:xfrm>
            <a:off x="5400112" y="3158549"/>
            <a:ext cx="180000" cy="18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
        <p:nvSpPr>
          <p:cNvPr id="21" name="Oval 20"/>
          <p:cNvSpPr/>
          <p:nvPr/>
        </p:nvSpPr>
        <p:spPr>
          <a:xfrm>
            <a:off x="6192200" y="3158549"/>
            <a:ext cx="180000" cy="18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
        <p:nvSpPr>
          <p:cNvPr id="22" name="Flowchart: Alternate Process 21"/>
          <p:cNvSpPr/>
          <p:nvPr/>
        </p:nvSpPr>
        <p:spPr>
          <a:xfrm>
            <a:off x="5004048" y="3590598"/>
            <a:ext cx="972128" cy="504056"/>
          </a:xfrm>
          <a:prstGeom prst="flowChartAlternateProcess">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IE" sz="1600" u="sng" dirty="0">
                <a:solidFill>
                  <a:schemeClr val="tx1"/>
                </a:solidFill>
              </a:rPr>
              <a:t>2003</a:t>
            </a:r>
          </a:p>
          <a:p>
            <a:pPr algn="ctr"/>
            <a:r>
              <a:rPr lang="en-IE" sz="1600" dirty="0">
                <a:solidFill>
                  <a:schemeClr val="tx1"/>
                </a:solidFill>
              </a:rPr>
              <a:t>TDD</a:t>
            </a:r>
          </a:p>
        </p:txBody>
      </p:sp>
      <p:sp>
        <p:nvSpPr>
          <p:cNvPr id="23" name="Flowchart: Alternate Process 22"/>
          <p:cNvSpPr/>
          <p:nvPr/>
        </p:nvSpPr>
        <p:spPr>
          <a:xfrm>
            <a:off x="5724128" y="2366461"/>
            <a:ext cx="972128" cy="504056"/>
          </a:xfrm>
          <a:prstGeom prst="flowChartAlternateProcess">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IE" sz="1600" u="sng" dirty="0">
                <a:solidFill>
                  <a:schemeClr val="tx1"/>
                </a:solidFill>
              </a:rPr>
              <a:t>2004</a:t>
            </a:r>
          </a:p>
          <a:p>
            <a:pPr algn="ctr"/>
            <a:r>
              <a:rPr lang="en-IE" sz="1600" dirty="0">
                <a:solidFill>
                  <a:schemeClr val="tx1"/>
                </a:solidFill>
              </a:rPr>
              <a:t>BDD</a:t>
            </a:r>
          </a:p>
        </p:txBody>
      </p:sp>
      <p:sp>
        <p:nvSpPr>
          <p:cNvPr id="24" name="Flowchart: Alternate Process 23"/>
          <p:cNvSpPr/>
          <p:nvPr/>
        </p:nvSpPr>
        <p:spPr>
          <a:xfrm>
            <a:off x="2303728" y="2380523"/>
            <a:ext cx="972128" cy="504056"/>
          </a:xfrm>
          <a:prstGeom prst="flowChartAlternateProcess">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IE" sz="1600" u="sng" dirty="0">
                <a:solidFill>
                  <a:schemeClr val="tx1"/>
                </a:solidFill>
              </a:rPr>
              <a:t>1999</a:t>
            </a:r>
          </a:p>
          <a:p>
            <a:pPr algn="ctr"/>
            <a:r>
              <a:rPr lang="en-IE" sz="1600" dirty="0">
                <a:solidFill>
                  <a:schemeClr val="tx1"/>
                </a:solidFill>
              </a:rPr>
              <a:t>FDD</a:t>
            </a:r>
          </a:p>
        </p:txBody>
      </p:sp>
      <p:cxnSp>
        <p:nvCxnSpPr>
          <p:cNvPr id="25" name="Straight Connector 24"/>
          <p:cNvCxnSpPr/>
          <p:nvPr/>
        </p:nvCxnSpPr>
        <p:spPr>
          <a:xfrm>
            <a:off x="5508102" y="3338550"/>
            <a:ext cx="0" cy="252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2807784" y="2870517"/>
            <a:ext cx="0" cy="252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6272481" y="2884372"/>
            <a:ext cx="0" cy="252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 name="Horizontal Scroll 3"/>
          <p:cNvSpPr/>
          <p:nvPr/>
        </p:nvSpPr>
        <p:spPr>
          <a:xfrm>
            <a:off x="2753307" y="4402564"/>
            <a:ext cx="2520320" cy="767110"/>
          </a:xfrm>
          <a:prstGeom prst="horizontalScroll">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a:solidFill>
                  <a:schemeClr val="tx1"/>
                </a:solidFill>
              </a:rPr>
              <a:t>Manifesto for Agile Software Development</a:t>
            </a:r>
            <a:endParaRPr lang="en-IE" dirty="0">
              <a:solidFill>
                <a:schemeClr val="tx1"/>
              </a:solidFill>
            </a:endParaRPr>
          </a:p>
        </p:txBody>
      </p:sp>
      <p:sp>
        <p:nvSpPr>
          <p:cNvPr id="2" name="Flowchart: Predefined Process 1"/>
          <p:cNvSpPr/>
          <p:nvPr/>
        </p:nvSpPr>
        <p:spPr>
          <a:xfrm>
            <a:off x="3995936" y="1809072"/>
            <a:ext cx="144016" cy="2664000"/>
          </a:xfrm>
          <a:prstGeom prst="flowChartPredefinedProcess">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759915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Feature-Driven Development</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3387" y="2492896"/>
            <a:ext cx="8277225" cy="1885950"/>
          </a:xfrm>
          <a:prstGeom prst="rect">
            <a:avLst/>
          </a:prstGeom>
        </p:spPr>
      </p:pic>
    </p:spTree>
    <p:extLst>
      <p:ext uri="{BB962C8B-B14F-4D97-AF65-F5344CB8AC3E}">
        <p14:creationId xmlns:p14="http://schemas.microsoft.com/office/powerpoint/2010/main" val="3323711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Feature-Driven Development</a:t>
            </a:r>
          </a:p>
        </p:txBody>
      </p:sp>
      <p:sp>
        <p:nvSpPr>
          <p:cNvPr id="3" name="Content Placeholder 2"/>
          <p:cNvSpPr>
            <a:spLocks noGrp="1"/>
          </p:cNvSpPr>
          <p:nvPr>
            <p:ph idx="1"/>
          </p:nvPr>
        </p:nvSpPr>
        <p:spPr/>
        <p:txBody>
          <a:bodyPr/>
          <a:lstStyle/>
          <a:p>
            <a:r>
              <a:rPr lang="en-IE" dirty="0"/>
              <a:t>Coad, P., Lefebvre, E., De Luca, J. (1999) “Java Modelling In </a:t>
            </a:r>
            <a:r>
              <a:rPr lang="en-IE" dirty="0" err="1"/>
              <a:t>Color</a:t>
            </a:r>
            <a:r>
              <a:rPr lang="en-IE" dirty="0"/>
              <a:t> With UML: Enterprise Components and Process”, Prentice Hall International.</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7063" y="3429000"/>
            <a:ext cx="2349873" cy="30600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Jeff De Luca</a:t>
            </a:r>
          </a:p>
        </p:txBody>
      </p:sp>
      <p:sp>
        <p:nvSpPr>
          <p:cNvPr id="5" name="Content Placeholder 4"/>
          <p:cNvSpPr>
            <a:spLocks noGrp="1"/>
          </p:cNvSpPr>
          <p:nvPr>
            <p:ph sz="half" idx="1"/>
          </p:nvPr>
        </p:nvSpPr>
        <p:spPr>
          <a:xfrm>
            <a:off x="457200" y="1196752"/>
            <a:ext cx="4038600" cy="5472608"/>
          </a:xfrm>
        </p:spPr>
        <p:txBody>
          <a:bodyPr>
            <a:normAutofit/>
          </a:bodyPr>
          <a:lstStyle/>
          <a:p>
            <a:r>
              <a:rPr lang="en-IE" dirty="0"/>
              <a:t>Jeff De Luca is a global information technology strategist and an author in the field of software development methodology. </a:t>
            </a:r>
          </a:p>
          <a:p>
            <a:r>
              <a:rPr lang="en-IE" dirty="0"/>
              <a:t>He is considered the primary architect of </a:t>
            </a:r>
            <a:r>
              <a:rPr lang="en-IE" i="1" dirty="0"/>
              <a:t>Feature Driven Developmen</a:t>
            </a:r>
            <a:r>
              <a:rPr lang="en-IE" dirty="0"/>
              <a:t>t (FDD)</a:t>
            </a:r>
          </a:p>
        </p:txBody>
      </p:sp>
      <p:pic>
        <p:nvPicPr>
          <p:cNvPr id="4" name="Content Placeholder 3"/>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170306" y="1600200"/>
            <a:ext cx="2994387" cy="4525963"/>
          </a:xfrm>
        </p:spPr>
      </p:pic>
    </p:spTree>
    <p:extLst>
      <p:ext uri="{BB962C8B-B14F-4D97-AF65-F5344CB8AC3E}">
        <p14:creationId xmlns:p14="http://schemas.microsoft.com/office/powerpoint/2010/main" val="28512222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2090</TotalTime>
  <Words>1227</Words>
  <Application>Microsoft Office PowerPoint</Application>
  <PresentationFormat>On-screen Show (4:3)</PresentationFormat>
  <Paragraphs>159</Paragraphs>
  <Slides>45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45</vt:i4>
      </vt:variant>
    </vt:vector>
  </HeadingPairs>
  <TitlesOfParts>
    <vt:vector size="49" baseType="lpstr">
      <vt:lpstr>Arial</vt:lpstr>
      <vt:lpstr>Calibri</vt:lpstr>
      <vt:lpstr>Wingdings</vt:lpstr>
      <vt:lpstr>Office Theme</vt:lpstr>
      <vt:lpstr>The xDD Models</vt:lpstr>
      <vt:lpstr>1. Overview</vt:lpstr>
      <vt:lpstr>Timeline of Methodologies</vt:lpstr>
      <vt:lpstr>Overview</vt:lpstr>
      <vt:lpstr>Overview</vt:lpstr>
      <vt:lpstr>Timeline of Methodologies</vt:lpstr>
      <vt:lpstr>Feature-Driven Development</vt:lpstr>
      <vt:lpstr>Feature-Driven Development</vt:lpstr>
      <vt:lpstr>Jeff De Luca</vt:lpstr>
      <vt:lpstr>2. Details</vt:lpstr>
      <vt:lpstr>Feature-Driven Development</vt:lpstr>
      <vt:lpstr>Feature-Driven Development</vt:lpstr>
      <vt:lpstr>Feature-Driven Development</vt:lpstr>
      <vt:lpstr>Feature-Driven Development</vt:lpstr>
      <vt:lpstr>Feature-Driven Development</vt:lpstr>
      <vt:lpstr>Feature-Driven Development</vt:lpstr>
      <vt:lpstr>Feature-Driven Development</vt:lpstr>
      <vt:lpstr>Feature-Driven Development</vt:lpstr>
      <vt:lpstr>Feature-Driven Development</vt:lpstr>
      <vt:lpstr>Feature-Driven Development</vt:lpstr>
      <vt:lpstr>Feature-Driven Development</vt:lpstr>
      <vt:lpstr>Feature-Driven Development</vt:lpstr>
      <vt:lpstr>Feature-Driven Development</vt:lpstr>
      <vt:lpstr>Feature-Driven Development</vt:lpstr>
      <vt:lpstr>Feature-Driven Development</vt:lpstr>
      <vt:lpstr>Feature-Driven Development</vt:lpstr>
      <vt:lpstr>3. Advantages</vt:lpstr>
      <vt:lpstr>Advantages</vt:lpstr>
      <vt:lpstr>Advantages</vt:lpstr>
      <vt:lpstr>Advantages</vt:lpstr>
      <vt:lpstr>Advantages</vt:lpstr>
      <vt:lpstr>Advantages</vt:lpstr>
      <vt:lpstr>Advantages</vt:lpstr>
      <vt:lpstr>4. Disadvantages</vt:lpstr>
      <vt:lpstr>Disadvantages</vt:lpstr>
      <vt:lpstr>Disadvantages</vt:lpstr>
      <vt:lpstr>Disadvantages</vt:lpstr>
      <vt:lpstr>Disadvantages</vt:lpstr>
      <vt:lpstr>5. Interesting</vt:lpstr>
      <vt:lpstr>Interesting</vt:lpstr>
      <vt:lpstr>6. Reflections</vt:lpstr>
      <vt:lpstr>Reflections</vt:lpstr>
      <vt:lpstr>Reflections</vt:lpstr>
      <vt:lpstr>Reflections</vt:lpstr>
      <vt:lpstr>8. Summary</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Little-Man Computer</dc:title>
  <dc:creator>dgordon</dc:creator>
  <cp:lastModifiedBy>Damian Gordon</cp:lastModifiedBy>
  <cp:revision>189</cp:revision>
  <dcterms:created xsi:type="dcterms:W3CDTF">2011-09-15T13:34:26Z</dcterms:created>
  <dcterms:modified xsi:type="dcterms:W3CDTF">2024-11-20T13:48:14Z</dcterms:modified>
</cp:coreProperties>
</file>