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8" r:id="rId2"/>
    <p:sldId id="705" r:id="rId3"/>
    <p:sldId id="729" r:id="rId4"/>
    <p:sldId id="730" r:id="rId5"/>
    <p:sldId id="731" r:id="rId6"/>
    <p:sldId id="732" r:id="rId7"/>
    <p:sldId id="767" r:id="rId8"/>
    <p:sldId id="763" r:id="rId9"/>
    <p:sldId id="745" r:id="rId10"/>
    <p:sldId id="739" r:id="rId11"/>
    <p:sldId id="740" r:id="rId12"/>
    <p:sldId id="733" r:id="rId13"/>
    <p:sldId id="735" r:id="rId14"/>
    <p:sldId id="725" r:id="rId15"/>
    <p:sldId id="736" r:id="rId16"/>
    <p:sldId id="734" r:id="rId17"/>
    <p:sldId id="737" r:id="rId18"/>
    <p:sldId id="747" r:id="rId19"/>
    <p:sldId id="746" r:id="rId20"/>
    <p:sldId id="743" r:id="rId21"/>
    <p:sldId id="744" r:id="rId22"/>
    <p:sldId id="741" r:id="rId23"/>
    <p:sldId id="742" r:id="rId24"/>
    <p:sldId id="748" r:id="rId25"/>
    <p:sldId id="749" r:id="rId26"/>
    <p:sldId id="764" r:id="rId27"/>
    <p:sldId id="750" r:id="rId28"/>
    <p:sldId id="751" r:id="rId29"/>
    <p:sldId id="752" r:id="rId30"/>
    <p:sldId id="753" r:id="rId31"/>
    <p:sldId id="754" r:id="rId32"/>
    <p:sldId id="755" r:id="rId33"/>
    <p:sldId id="756" r:id="rId34"/>
    <p:sldId id="757" r:id="rId35"/>
    <p:sldId id="758" r:id="rId36"/>
    <p:sldId id="759" r:id="rId37"/>
    <p:sldId id="760" r:id="rId38"/>
    <p:sldId id="765" r:id="rId39"/>
    <p:sldId id="761" r:id="rId40"/>
    <p:sldId id="762" r:id="rId41"/>
    <p:sldId id="766" r:id="rId42"/>
    <p:sldId id="557" r:id="rId43"/>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07/03/2016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07/03/2016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File Management</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3332834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whole file.</a:t>
            </a:r>
            <a:endParaRPr lang="en-IE" sz="2400" dirty="0"/>
          </a:p>
        </p:txBody>
      </p:sp>
    </p:spTree>
    <p:extLst>
      <p:ext uri="{BB962C8B-B14F-4D97-AF65-F5344CB8AC3E}">
        <p14:creationId xmlns:p14="http://schemas.microsoft.com/office/powerpoint/2010/main" val="1893693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01019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20 characters from the file.</a:t>
            </a:r>
            <a:endParaRPr lang="en-IE" sz="2400" dirty="0"/>
          </a:p>
        </p:txBody>
      </p:sp>
    </p:spTree>
    <p:extLst>
      <p:ext uri="{BB962C8B-B14F-4D97-AF65-F5344CB8AC3E}">
        <p14:creationId xmlns:p14="http://schemas.microsoft.com/office/powerpoint/2010/main" val="150373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965352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20 characters from the file, and then it prints out the next 20 characters.</a:t>
            </a:r>
            <a:endParaRPr lang="en-IE" sz="2400" dirty="0"/>
          </a:p>
        </p:txBody>
      </p:sp>
    </p:spTree>
    <p:extLst>
      <p:ext uri="{BB962C8B-B14F-4D97-AF65-F5344CB8AC3E}">
        <p14:creationId xmlns:p14="http://schemas.microsoft.com/office/powerpoint/2010/main" val="1172135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NameOfFile</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Extension </a:t>
            </a:r>
            <a:r>
              <a:rPr lang="en-IE" sz="2400" dirty="0">
                <a:solidFill>
                  <a:schemeClr val="bg1"/>
                </a:solidFill>
                <a:latin typeface="Courier New" panose="02070309020205020404" pitchFamily="49" charset="0"/>
                <a:cs typeface="Courier New" panose="02070309020205020404" pitchFamily="49" charset="0"/>
              </a:rPr>
              <a:t>=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Extension</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NumberOfChars</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(input("How many </a:t>
            </a:r>
            <a:r>
              <a:rPr lang="en-IE" sz="2400" dirty="0" smtClean="0">
                <a:solidFill>
                  <a:schemeClr val="bg1"/>
                </a:solidFill>
                <a:latin typeface="Courier New" panose="02070309020205020404" pitchFamily="49" charset="0"/>
                <a:cs typeface="Courier New" panose="02070309020205020404" pitchFamily="49" charset="0"/>
              </a:rPr>
              <a:t>characters:  </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2407712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(input("How many characters: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445224"/>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asks the user for a filename and a number of characters, and it opens  the specified file for </a:t>
            </a:r>
            <a:r>
              <a:rPr lang="en-IE" sz="2400" dirty="0" err="1" smtClean="0"/>
              <a:t>READing</a:t>
            </a:r>
            <a:r>
              <a:rPr lang="en-IE" sz="2400" dirty="0" smtClean="0"/>
              <a:t>, and prints out the specified number of characters from the file.</a:t>
            </a:r>
            <a:endParaRPr lang="en-IE" sz="2400" dirty="0"/>
          </a:p>
        </p:txBody>
      </p:sp>
    </p:spTree>
    <p:extLst>
      <p:ext uri="{BB962C8B-B14F-4D97-AF65-F5344CB8AC3E}">
        <p14:creationId xmlns:p14="http://schemas.microsoft.com/office/powerpoint/2010/main" val="2436554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(input("How many characters: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445224"/>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asks the user for a filename and a number of characters, and it opens  the specified file for </a:t>
            </a:r>
            <a:r>
              <a:rPr lang="en-IE" sz="2400" dirty="0" err="1" smtClean="0"/>
              <a:t>READing</a:t>
            </a:r>
            <a:r>
              <a:rPr lang="en-IE" sz="2400" dirty="0" smtClean="0"/>
              <a:t>, and prints out the specified number of characters from the file.</a:t>
            </a:r>
            <a:endParaRPr lang="en-IE" sz="2400" dirty="0"/>
          </a:p>
        </p:txBody>
      </p:sp>
      <p:sp>
        <p:nvSpPr>
          <p:cNvPr id="5" name="Rounded Rectangle 4"/>
          <p:cNvSpPr/>
          <p:nvPr/>
        </p:nvSpPr>
        <p:spPr>
          <a:xfrm>
            <a:off x="694606" y="1556792"/>
            <a:ext cx="10801200" cy="37444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800" b="1" dirty="0" smtClean="0">
                <a:solidFill>
                  <a:schemeClr val="tx1"/>
                </a:solidFill>
                <a:latin typeface="Courier New" panose="02070309020205020404" pitchFamily="49" charset="0"/>
                <a:cs typeface="Courier New" panose="02070309020205020404" pitchFamily="49" charset="0"/>
              </a:rPr>
              <a:t>&gt;&gt;&gt;</a:t>
            </a:r>
          </a:p>
          <a:p>
            <a:r>
              <a:rPr lang="en-IE" sz="2800" b="1" dirty="0" smtClean="0">
                <a:solidFill>
                  <a:srgbClr val="0070C0"/>
                </a:solidFill>
                <a:latin typeface="Courier New" panose="02070309020205020404" pitchFamily="49" charset="0"/>
                <a:cs typeface="Courier New" panose="02070309020205020404" pitchFamily="49" charset="0"/>
              </a:rPr>
              <a:t>What </a:t>
            </a:r>
            <a:r>
              <a:rPr lang="en-IE" sz="2800" b="1" dirty="0">
                <a:solidFill>
                  <a:srgbClr val="0070C0"/>
                </a:solidFill>
                <a:latin typeface="Courier New" panose="02070309020205020404" pitchFamily="49" charset="0"/>
                <a:cs typeface="Courier New" panose="02070309020205020404" pitchFamily="49" charset="0"/>
              </a:rPr>
              <a:t>File would you like to read:  </a:t>
            </a:r>
            <a:r>
              <a:rPr lang="en-IE" sz="2800" b="1" dirty="0" err="1">
                <a:solidFill>
                  <a:schemeClr val="tx1"/>
                </a:solidFill>
                <a:latin typeface="Courier New" panose="02070309020205020404" pitchFamily="49" charset="0"/>
                <a:cs typeface="Courier New" panose="02070309020205020404" pitchFamily="49" charset="0"/>
              </a:rPr>
              <a:t>MyData</a:t>
            </a:r>
            <a:endParaRPr lang="en-IE" sz="2800" b="1" dirty="0">
              <a:solidFill>
                <a:schemeClr val="tx1"/>
              </a:solidFill>
              <a:latin typeface="Courier New" panose="02070309020205020404" pitchFamily="49" charset="0"/>
              <a:cs typeface="Courier New" panose="02070309020205020404" pitchFamily="49" charset="0"/>
            </a:endParaRPr>
          </a:p>
          <a:p>
            <a:r>
              <a:rPr lang="en-IE" sz="2800" b="1" dirty="0">
                <a:solidFill>
                  <a:srgbClr val="0070C0"/>
                </a:solidFill>
                <a:latin typeface="Courier New" panose="02070309020205020404" pitchFamily="49" charset="0"/>
                <a:cs typeface="Courier New" panose="02070309020205020404" pitchFamily="49" charset="0"/>
              </a:rPr>
              <a:t>How many characters do you want to </a:t>
            </a:r>
            <a:r>
              <a:rPr lang="en-IE" sz="2800" b="1" dirty="0" smtClean="0">
                <a:solidFill>
                  <a:srgbClr val="0070C0"/>
                </a:solidFill>
                <a:latin typeface="Courier New" panose="02070309020205020404" pitchFamily="49" charset="0"/>
                <a:cs typeface="Courier New" panose="02070309020205020404" pitchFamily="49" charset="0"/>
              </a:rPr>
              <a:t>print:  </a:t>
            </a:r>
            <a:r>
              <a:rPr lang="en-IE" sz="2800" b="1" dirty="0" smtClean="0">
                <a:solidFill>
                  <a:schemeClr val="tx1"/>
                </a:solidFill>
                <a:latin typeface="Courier New" panose="02070309020205020404" pitchFamily="49" charset="0"/>
                <a:cs typeface="Courier New" panose="02070309020205020404" pitchFamily="49" charset="0"/>
              </a:rPr>
              <a:t>43</a:t>
            </a:r>
            <a:endParaRPr lang="en-IE" sz="2800" b="1" dirty="0">
              <a:solidFill>
                <a:schemeClr val="tx1"/>
              </a:solidFill>
              <a:latin typeface="Courier New" panose="02070309020205020404" pitchFamily="49" charset="0"/>
              <a:cs typeface="Courier New" panose="02070309020205020404" pitchFamily="49" charset="0"/>
            </a:endParaRPr>
          </a:p>
          <a:p>
            <a:endParaRPr lang="en-IE" sz="2800" b="1" dirty="0" smtClean="0">
              <a:solidFill>
                <a:srgbClr val="0070C0"/>
              </a:solidFill>
              <a:latin typeface="Courier New" panose="02070309020205020404" pitchFamily="49" charset="0"/>
              <a:cs typeface="Courier New" panose="02070309020205020404" pitchFamily="49" charset="0"/>
            </a:endParaRPr>
          </a:p>
          <a:p>
            <a:r>
              <a:rPr lang="en-IE" sz="2800" b="1" i="1" dirty="0" smtClean="0">
                <a:solidFill>
                  <a:srgbClr val="0070C0"/>
                </a:solidFill>
                <a:latin typeface="Courier New" panose="02070309020205020404" pitchFamily="49" charset="0"/>
                <a:cs typeface="Courier New" panose="02070309020205020404" pitchFamily="49" charset="0"/>
              </a:rPr>
              <a:t>Python </a:t>
            </a:r>
            <a:r>
              <a:rPr lang="en-IE" sz="2800" b="1" i="1" dirty="0">
                <a:solidFill>
                  <a:srgbClr val="0070C0"/>
                </a:solidFill>
                <a:latin typeface="Courier New" panose="02070309020205020404" pitchFamily="49" charset="0"/>
                <a:cs typeface="Courier New" panose="02070309020205020404" pitchFamily="49" charset="0"/>
              </a:rPr>
              <a:t>is a widely used high-level, </a:t>
            </a:r>
            <a:r>
              <a:rPr lang="en-IE" sz="2800" b="1" i="1" dirty="0" smtClean="0">
                <a:solidFill>
                  <a:srgbClr val="0070C0"/>
                </a:solidFill>
                <a:latin typeface="Courier New" panose="02070309020205020404" pitchFamily="49" charset="0"/>
                <a:cs typeface="Courier New" panose="02070309020205020404" pitchFamily="49" charset="0"/>
              </a:rPr>
              <a:t>general</a:t>
            </a:r>
            <a:endParaRPr lang="en-IE" sz="2800" b="1" i="1" dirty="0">
              <a:solidFill>
                <a:srgbClr val="0070C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03690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sz="4000" dirty="0" smtClean="0">
                <a:solidFill>
                  <a:schemeClr val="bg1"/>
                </a:solidFill>
              </a:rPr>
              <a:t>Now let’s look at the </a:t>
            </a:r>
            <a:r>
              <a:rPr lang="en-IE" sz="4000" dirty="0" smtClean="0">
                <a:solidFill>
                  <a:schemeClr val="bg1"/>
                </a:solidFill>
                <a:latin typeface="Courier New" panose="02070309020205020404" pitchFamily="49" charset="0"/>
                <a:cs typeface="Courier New" panose="02070309020205020404" pitchFamily="49" charset="0"/>
              </a:rPr>
              <a:t>open()</a:t>
            </a:r>
            <a:r>
              <a:rPr lang="en-IE" sz="4000" dirty="0" smtClean="0">
                <a:solidFill>
                  <a:schemeClr val="bg1"/>
                </a:solidFill>
              </a:rPr>
              <a:t> command used in conjunction with the </a:t>
            </a:r>
            <a:r>
              <a:rPr lang="en-IE" sz="4000" dirty="0" err="1" smtClean="0">
                <a:solidFill>
                  <a:schemeClr val="bg1"/>
                </a:solidFill>
                <a:latin typeface="Courier New" panose="02070309020205020404" pitchFamily="49" charset="0"/>
                <a:cs typeface="Courier New" panose="02070309020205020404" pitchFamily="49" charset="0"/>
              </a:rPr>
              <a:t>readline</a:t>
            </a:r>
            <a:r>
              <a:rPr lang="en-IE" sz="4000" dirty="0" smtClean="0">
                <a:solidFill>
                  <a:schemeClr val="bg1"/>
                </a:solidFill>
                <a:latin typeface="Courier New" panose="02070309020205020404" pitchFamily="49" charset="0"/>
                <a:cs typeface="Courier New" panose="02070309020205020404" pitchFamily="49" charset="0"/>
              </a:rPr>
              <a:t>()</a:t>
            </a:r>
            <a:r>
              <a:rPr lang="en-IE" sz="4000" dirty="0" smtClean="0">
                <a:solidFill>
                  <a:schemeClr val="bg1"/>
                </a:solidFill>
                <a:latin typeface="Arial" panose="020B0604020202020204" pitchFamily="34" charset="0"/>
                <a:cs typeface="Arial" panose="020B0604020202020204" pitchFamily="34" charset="0"/>
              </a:rPr>
              <a:t> </a:t>
            </a:r>
            <a:r>
              <a:rPr lang="en-IE" sz="4000" dirty="0" smtClean="0">
                <a:solidFill>
                  <a:schemeClr val="bg1"/>
                </a:solidFill>
              </a:rPr>
              <a:t>command:</a:t>
            </a:r>
            <a:endParaRPr lang="en-IE" sz="4000" dirty="0">
              <a:solidFill>
                <a:schemeClr val="bg1"/>
              </a:solidFill>
            </a:endParaRPr>
          </a:p>
        </p:txBody>
      </p:sp>
    </p:spTree>
    <p:extLst>
      <p:ext uri="{BB962C8B-B14F-4D97-AF65-F5344CB8AC3E}">
        <p14:creationId xmlns:p14="http://schemas.microsoft.com/office/powerpoint/2010/main" val="297054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We’ve seen a range of variable types:</a:t>
            </a:r>
          </a:p>
          <a:p>
            <a:pPr lvl="1"/>
            <a:r>
              <a:rPr lang="en-IE" dirty="0" smtClean="0">
                <a:solidFill>
                  <a:schemeClr val="bg1"/>
                </a:solidFill>
              </a:rPr>
              <a:t>Integer Variables</a:t>
            </a:r>
          </a:p>
          <a:p>
            <a:pPr lvl="1"/>
            <a:r>
              <a:rPr lang="en-IE" dirty="0" smtClean="0">
                <a:solidFill>
                  <a:schemeClr val="bg1"/>
                </a:solidFill>
              </a:rPr>
              <a:t>Real Variables</a:t>
            </a:r>
          </a:p>
          <a:p>
            <a:pPr lvl="1"/>
            <a:r>
              <a:rPr lang="en-IE" dirty="0" smtClean="0">
                <a:solidFill>
                  <a:schemeClr val="bg1"/>
                </a:solidFill>
              </a:rPr>
              <a:t>Character Variables </a:t>
            </a:r>
          </a:p>
          <a:p>
            <a:pPr lvl="1"/>
            <a:r>
              <a:rPr lang="en-IE" dirty="0" smtClean="0">
                <a:solidFill>
                  <a:schemeClr val="bg1"/>
                </a:solidFill>
              </a:rPr>
              <a:t>String Variables</a:t>
            </a:r>
          </a:p>
          <a:p>
            <a:pPr lvl="1"/>
            <a:r>
              <a:rPr lang="en-IE" dirty="0" smtClean="0">
                <a:solidFill>
                  <a:schemeClr val="bg1"/>
                </a:solidFill>
              </a:rPr>
              <a:t>Arrays</a:t>
            </a:r>
          </a:p>
          <a:p>
            <a:pPr lvl="1"/>
            <a:r>
              <a:rPr lang="en-IE" dirty="0" smtClean="0">
                <a:solidFill>
                  <a:schemeClr val="bg1"/>
                </a:solidFill>
              </a:rPr>
              <a:t>Linked Lists</a:t>
            </a:r>
            <a:endParaRPr lang="en-IE" dirty="0">
              <a:solidFill>
                <a:schemeClr val="bg1"/>
              </a:solidFill>
            </a:endParaRPr>
          </a:p>
        </p:txBody>
      </p:sp>
      <p:sp>
        <p:nvSpPr>
          <p:cNvPr id="4" name="Flowchart: Magnetic Disk 3"/>
          <p:cNvSpPr/>
          <p:nvPr/>
        </p:nvSpPr>
        <p:spPr>
          <a:xfrm>
            <a:off x="8015170" y="3429000"/>
            <a:ext cx="1247976" cy="1224136"/>
          </a:xfrm>
          <a:prstGeom prst="flowChartMagneticDisk">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bg1"/>
                </a:solidFill>
              </a:rPr>
              <a:t>X</a:t>
            </a:r>
            <a:endParaRPr lang="en-IE" sz="4000" dirty="0">
              <a:solidFill>
                <a:schemeClr val="bg1"/>
              </a:solidFill>
            </a:endParaRPr>
          </a:p>
        </p:txBody>
      </p:sp>
      <p:sp>
        <p:nvSpPr>
          <p:cNvPr id="5" name="Flowchart: Magnetic Disk 4"/>
          <p:cNvSpPr/>
          <p:nvPr/>
        </p:nvSpPr>
        <p:spPr>
          <a:xfrm>
            <a:off x="9839135" y="2348880"/>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bg1"/>
                </a:solidFill>
              </a:rPr>
              <a:t>5</a:t>
            </a:r>
            <a:endParaRPr lang="en-IE" sz="4000" dirty="0">
              <a:solidFill>
                <a:schemeClr val="bg1"/>
              </a:solidFill>
            </a:endParaRPr>
          </a:p>
        </p:txBody>
      </p:sp>
      <p:sp>
        <p:nvSpPr>
          <p:cNvPr id="6" name="Bent Arrow 5"/>
          <p:cNvSpPr/>
          <p:nvPr/>
        </p:nvSpPr>
        <p:spPr>
          <a:xfrm rot="5400000" flipV="1">
            <a:off x="8879107" y="2517008"/>
            <a:ext cx="720080" cy="1679968"/>
          </a:xfrm>
          <a:prstGeom prst="ben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Tree>
    <p:extLst>
      <p:ext uri="{BB962C8B-B14F-4D97-AF65-F5344CB8AC3E}">
        <p14:creationId xmlns:p14="http://schemas.microsoft.com/office/powerpoint/2010/main" val="3358192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158915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line only of the file.</a:t>
            </a:r>
            <a:endParaRPr lang="en-IE" sz="2400" dirty="0"/>
          </a:p>
        </p:txBody>
      </p:sp>
    </p:spTree>
    <p:extLst>
      <p:ext uri="{BB962C8B-B14F-4D97-AF65-F5344CB8AC3E}">
        <p14:creationId xmlns:p14="http://schemas.microsoft.com/office/powerpoint/2010/main" val="3296016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(100</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657062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(100</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100 characters from the first line only of the file (if there is less than 100 characters, it keeps on printing until it reaches the end of the line).</a:t>
            </a:r>
            <a:endParaRPr lang="en-IE" sz="2400" dirty="0"/>
          </a:p>
        </p:txBody>
      </p:sp>
    </p:spTree>
    <p:extLst>
      <p:ext uri="{BB962C8B-B14F-4D97-AF65-F5344CB8AC3E}">
        <p14:creationId xmlns:p14="http://schemas.microsoft.com/office/powerpoint/2010/main" val="1352711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open("C:\Python34\MyData.txt", "r")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line in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print(line)</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1630675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line in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print(line)</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prints out the whole file line by line.</a:t>
            </a:r>
            <a:endParaRPr lang="en-IE" sz="2400" dirty="0"/>
          </a:p>
        </p:txBody>
      </p:sp>
    </p:spTree>
    <p:extLst>
      <p:ext uri="{BB962C8B-B14F-4D97-AF65-F5344CB8AC3E}">
        <p14:creationId xmlns:p14="http://schemas.microsoft.com/office/powerpoint/2010/main" val="323813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Writing Text Files</a:t>
            </a:r>
            <a:endParaRPr lang="en-IE" sz="6600" dirty="0">
              <a:solidFill>
                <a:schemeClr val="bg1"/>
              </a:solidFill>
            </a:endParaRPr>
          </a:p>
        </p:txBody>
      </p:sp>
    </p:spTree>
    <p:extLst>
      <p:ext uri="{BB962C8B-B14F-4D97-AF65-F5344CB8AC3E}">
        <p14:creationId xmlns:p14="http://schemas.microsoft.com/office/powerpoint/2010/main" val="3883620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sz="4000" dirty="0" smtClean="0">
                <a:solidFill>
                  <a:schemeClr val="bg1"/>
                </a:solidFill>
              </a:rPr>
              <a:t>To WRITE to a file we use the </a:t>
            </a:r>
            <a:r>
              <a:rPr lang="en-IE" sz="4000" dirty="0" smtClean="0">
                <a:solidFill>
                  <a:schemeClr val="bg1"/>
                </a:solidFill>
                <a:latin typeface="Courier New" panose="02070309020205020404" pitchFamily="49" charset="0"/>
                <a:cs typeface="Courier New" panose="02070309020205020404" pitchFamily="49" charset="0"/>
              </a:rPr>
              <a:t>open()</a:t>
            </a:r>
            <a:r>
              <a:rPr lang="en-IE" sz="4000" dirty="0" smtClean="0">
                <a:solidFill>
                  <a:schemeClr val="bg1"/>
                </a:solidFill>
              </a:rPr>
              <a:t> and the </a:t>
            </a:r>
            <a:r>
              <a:rPr lang="en-IE" sz="4000" dirty="0" smtClean="0">
                <a:solidFill>
                  <a:schemeClr val="bg1"/>
                </a:solidFill>
                <a:latin typeface="Courier New" panose="02070309020205020404" pitchFamily="49" charset="0"/>
                <a:cs typeface="Courier New" panose="02070309020205020404" pitchFamily="49" charset="0"/>
              </a:rPr>
              <a:t>write()</a:t>
            </a:r>
            <a:r>
              <a:rPr lang="en-IE" sz="4000" dirty="0" smtClean="0">
                <a:solidFill>
                  <a:schemeClr val="bg1"/>
                </a:solidFill>
                <a:latin typeface="Arial" panose="020B0604020202020204" pitchFamily="34" charset="0"/>
                <a:cs typeface="Arial" panose="020B0604020202020204" pitchFamily="34" charset="0"/>
              </a:rPr>
              <a:t> </a:t>
            </a:r>
            <a:r>
              <a:rPr lang="en-IE" sz="4000" dirty="0" smtClean="0">
                <a:solidFill>
                  <a:schemeClr val="bg1"/>
                </a:solidFill>
              </a:rPr>
              <a:t>commands:</a:t>
            </a:r>
            <a:endParaRPr lang="en-IE" sz="4000" dirty="0">
              <a:solidFill>
                <a:schemeClr val="bg1"/>
              </a:solidFill>
            </a:endParaRPr>
          </a:p>
        </p:txBody>
      </p:sp>
    </p:spTree>
    <p:extLst>
      <p:ext uri="{BB962C8B-B14F-4D97-AF65-F5344CB8AC3E}">
        <p14:creationId xmlns:p14="http://schemas.microsoft.com/office/powerpoint/2010/main" val="3765557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584574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MyData2.txt</a:t>
            </a:r>
            <a:r>
              <a:rPr lang="en-IE" sz="2400" dirty="0" smtClean="0"/>
              <a:t> for </a:t>
            </a:r>
            <a:r>
              <a:rPr lang="en-IE" sz="2400" dirty="0" err="1" smtClean="0"/>
              <a:t>WRITing</a:t>
            </a:r>
            <a:r>
              <a:rPr lang="en-IE" sz="2400" dirty="0" smtClean="0"/>
              <a:t>, and creates a new file if there isn’t one there, or overwrites the text in the file if it exists.</a:t>
            </a:r>
            <a:endParaRPr lang="en-IE" sz="2400" dirty="0"/>
          </a:p>
        </p:txBody>
      </p:sp>
    </p:spTree>
    <p:extLst>
      <p:ext uri="{BB962C8B-B14F-4D97-AF65-F5344CB8AC3E}">
        <p14:creationId xmlns:p14="http://schemas.microsoft.com/office/powerpoint/2010/main" val="176524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The only problem with variables is that once the program has finished running, they cease to exist and all the values they had are forgotten. </a:t>
            </a:r>
          </a:p>
          <a:p>
            <a:endParaRPr lang="en-IE" dirty="0" smtClean="0">
              <a:solidFill>
                <a:schemeClr val="bg1"/>
              </a:solidFill>
            </a:endParaRPr>
          </a:p>
          <a:p>
            <a:r>
              <a:rPr lang="en-IE" dirty="0" smtClean="0">
                <a:solidFill>
                  <a:schemeClr val="bg1"/>
                </a:solidFill>
              </a:rPr>
              <a:t>In formal terms “</a:t>
            </a:r>
            <a:r>
              <a:rPr lang="en-IE" i="1" dirty="0" smtClean="0">
                <a:solidFill>
                  <a:schemeClr val="bg1"/>
                </a:solidFill>
              </a:rPr>
              <a:t>variables only persist while the program is running</a:t>
            </a:r>
            <a:r>
              <a:rPr lang="en-IE" dirty="0" smtClean="0">
                <a:solidFill>
                  <a:schemeClr val="bg1"/>
                </a:solidFill>
              </a:rPr>
              <a:t>”.</a:t>
            </a:r>
            <a:endParaRPr lang="en-IE" dirty="0">
              <a:solidFill>
                <a:schemeClr val="bg1"/>
              </a:solidFill>
            </a:endParaRPr>
          </a:p>
        </p:txBody>
      </p:sp>
    </p:spTree>
    <p:extLst>
      <p:ext uri="{BB962C8B-B14F-4D97-AF65-F5344CB8AC3E}">
        <p14:creationId xmlns:p14="http://schemas.microsoft.com/office/powerpoint/2010/main" val="2411739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message\n"))</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second message\n"))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83739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message\n"))</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second message\n"))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a:t>
            </a:r>
            <a:r>
              <a:rPr lang="en-IE" sz="2400" dirty="0" smtClean="0"/>
              <a:t>exists with the two lines specified in the program.</a:t>
            </a:r>
            <a:endParaRPr lang="en-IE" sz="2400" dirty="0"/>
          </a:p>
        </p:txBody>
      </p:sp>
    </p:spTree>
    <p:extLst>
      <p:ext uri="{BB962C8B-B14F-4D97-AF65-F5344CB8AC3E}">
        <p14:creationId xmlns:p14="http://schemas.microsoft.com/office/powerpoint/2010/main" val="3250517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FileWriter3</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629456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FileWriter3</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a:t>
            </a:r>
            <a:r>
              <a:rPr lang="en-IE" sz="2400" dirty="0" smtClean="0"/>
              <a:t>exists with the three lines specified in the program.</a:t>
            </a:r>
            <a:endParaRPr lang="en-IE" sz="2400" dirty="0"/>
          </a:p>
        </p:txBody>
      </p:sp>
    </p:spTree>
    <p:extLst>
      <p:ext uri="{BB962C8B-B14F-4D97-AF65-F5344CB8AC3E}">
        <p14:creationId xmlns:p14="http://schemas.microsoft.com/office/powerpoint/2010/main" val="784162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a:t>
            </a:r>
            <a:r>
              <a:rPr lang="en-IE" sz="2400" dirty="0" smtClean="0">
                <a:solidFill>
                  <a:schemeClr val="bg1"/>
                </a:solidFill>
                <a:latin typeface="Courier New" panose="02070309020205020404" pitchFamily="49" charset="0"/>
                <a:cs typeface="Courier New" panose="02070309020205020404" pitchFamily="49" charset="0"/>
              </a:rPr>
              <a:t>“a")</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ectangle 3"/>
          <p:cNvSpPr/>
          <p:nvPr/>
        </p:nvSpPr>
        <p:spPr>
          <a:xfrm>
            <a:off x="9294001" y="3356992"/>
            <a:ext cx="504056"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42925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a:t>
            </a:r>
            <a:r>
              <a:rPr lang="en-IE" sz="2400" dirty="0" smtClean="0">
                <a:solidFill>
                  <a:schemeClr val="bg1"/>
                </a:solidFill>
                <a:latin typeface="Courier New" panose="02070309020205020404" pitchFamily="49" charset="0"/>
                <a:cs typeface="Courier New" panose="02070309020205020404" pitchFamily="49" charset="0"/>
              </a:rPr>
              <a:t>“a")</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Does the same as the previous program, except instead of overwriting the existing text in the file, it appends the new three lines into the file.</a:t>
            </a:r>
            <a:endParaRPr lang="en-IE" sz="2400" dirty="0"/>
          </a:p>
        </p:txBody>
      </p:sp>
      <p:sp>
        <p:nvSpPr>
          <p:cNvPr id="5" name="Rectangle 4"/>
          <p:cNvSpPr/>
          <p:nvPr/>
        </p:nvSpPr>
        <p:spPr>
          <a:xfrm>
            <a:off x="10199662" y="620688"/>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Current File</a:t>
            </a:r>
            <a:endParaRPr lang="en-IE" dirty="0">
              <a:solidFill>
                <a:schemeClr val="tx1"/>
              </a:solidFill>
            </a:endParaRPr>
          </a:p>
        </p:txBody>
      </p:sp>
      <p:sp>
        <p:nvSpPr>
          <p:cNvPr id="6" name="Rectangle 5"/>
          <p:cNvSpPr/>
          <p:nvPr/>
        </p:nvSpPr>
        <p:spPr>
          <a:xfrm>
            <a:off x="10199662" y="184482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Message</a:t>
            </a:r>
            <a:endParaRPr lang="en-IE" dirty="0">
              <a:solidFill>
                <a:schemeClr val="tx1"/>
              </a:solidFill>
            </a:endParaRPr>
          </a:p>
        </p:txBody>
      </p:sp>
      <p:sp>
        <p:nvSpPr>
          <p:cNvPr id="7" name="Rectangle 6"/>
          <p:cNvSpPr/>
          <p:nvPr/>
        </p:nvSpPr>
        <p:spPr>
          <a:xfrm>
            <a:off x="9294001" y="3356992"/>
            <a:ext cx="504056"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364407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a:bodyPr>
          <a:lstStyle/>
          <a:p>
            <a:pPr marL="0" indent="0">
              <a:buNone/>
            </a:pPr>
            <a:r>
              <a:rPr lang="en-IE" sz="2400" dirty="0" smtClean="0">
                <a:solidFill>
                  <a:schemeClr val="bg1"/>
                </a:solidFill>
                <a:latin typeface="Courier New" panose="02070309020205020404" pitchFamily="49" charset="0"/>
                <a:cs typeface="Courier New" panose="02070309020205020404" pitchFamily="49" charset="0"/>
              </a:rPr>
              <a:t># PROGRAM FileWriter5</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a:t>
            </a:r>
            <a:r>
              <a:rPr lang="en-IE" sz="2400" dirty="0" smtClean="0">
                <a:solidFill>
                  <a:schemeClr val="bg1"/>
                </a:solidFill>
                <a:latin typeface="Courier New" panose="02070309020205020404" pitchFamily="49" charset="0"/>
                <a:cs typeface="Courier New" panose="02070309020205020404" pitchFamily="49" charset="0"/>
              </a:rPr>
              <a:t> = open("C:\Python34\MyData2.txt", "r+")</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Current_file</a:t>
            </a:r>
            <a:r>
              <a:rPr lang="en-IE" sz="2400" dirty="0" smtClean="0">
                <a:solidFill>
                  <a:schemeClr val="bg1"/>
                </a:solidFill>
                <a:latin typeface="Courier New" panose="02070309020205020404" pitchFamily="49" charset="0"/>
                <a:cs typeface="Courier New" panose="02070309020205020404" pitchFamily="49" charset="0"/>
              </a:rPr>
              <a:t> = </a:t>
            </a:r>
            <a:r>
              <a:rPr lang="en-IE" sz="2400" dirty="0" err="1" smtClean="0">
                <a:solidFill>
                  <a:schemeClr val="bg1"/>
                </a:solidFill>
                <a:latin typeface="Courier New" panose="02070309020205020404" pitchFamily="49" charset="0"/>
                <a:cs typeface="Courier New" panose="02070309020205020404" pitchFamily="49" charset="0"/>
              </a:rPr>
              <a:t>file_pointer.read</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New_file</a:t>
            </a:r>
            <a:r>
              <a:rPr lang="en-IE" sz="2400" dirty="0" smtClean="0">
                <a:solidFill>
                  <a:schemeClr val="bg1"/>
                </a:solidFill>
                <a:latin typeface="Courier New" panose="02070309020205020404" pitchFamily="49" charset="0"/>
                <a:cs typeface="Courier New" panose="02070309020205020404" pitchFamily="49" charset="0"/>
              </a:rPr>
              <a:t> = "Start of file\n" + </a:t>
            </a:r>
            <a:r>
              <a:rPr lang="en-IE" sz="2400" dirty="0" err="1" smtClean="0">
                <a:solidFill>
                  <a:schemeClr val="bg1"/>
                </a:solidFill>
                <a:latin typeface="Courier New" panose="02070309020205020404" pitchFamily="49" charset="0"/>
                <a:cs typeface="Courier New" panose="02070309020205020404" pitchFamily="49" charset="0"/>
              </a:rPr>
              <a:t>Current_file</a:t>
            </a: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file_pointer.seek</a:t>
            </a:r>
            <a:r>
              <a:rPr lang="en-IE" sz="2400" dirty="0" smtClean="0">
                <a:solidFill>
                  <a:schemeClr val="bg1"/>
                </a:solidFill>
                <a:latin typeface="Courier New" panose="02070309020205020404" pitchFamily="49" charset="0"/>
                <a:cs typeface="Courier New" panose="02070309020205020404" pitchFamily="49" charset="0"/>
              </a:rPr>
              <a:t>(0) # This resets the pointer to the start</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file_pointer.write</a:t>
            </a:r>
            <a:r>
              <a:rPr lang="en-IE" sz="2400" dirty="0" smtClean="0">
                <a:solidFill>
                  <a:schemeClr val="bg1"/>
                </a:solidFill>
                <a:latin typeface="Courier New" panose="02070309020205020404" pitchFamily="49" charset="0"/>
                <a:cs typeface="Courier New" panose="02070309020205020404" pitchFamily="49" charset="0"/>
              </a:rPr>
              <a:t>(</a:t>
            </a:r>
            <a:r>
              <a:rPr lang="en-IE" sz="2400" dirty="0" err="1" smtClean="0">
                <a:solidFill>
                  <a:schemeClr val="bg1"/>
                </a:solidFill>
                <a:latin typeface="Courier New" panose="02070309020205020404" pitchFamily="49" charset="0"/>
                <a:cs typeface="Courier New" panose="02070309020205020404" pitchFamily="49" charset="0"/>
              </a:rPr>
              <a:t>New_file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157874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FileWriter5</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"r+")</a:t>
            </a:r>
          </a:p>
          <a:p>
            <a:pPr marL="0" indent="0">
              <a:buNone/>
            </a:pPr>
            <a:r>
              <a:rPr lang="en-IE" sz="2400" dirty="0" err="1">
                <a:solidFill>
                  <a:schemeClr val="bg1"/>
                </a:solidFill>
                <a:latin typeface="Courier New" panose="02070309020205020404" pitchFamily="49" charset="0"/>
                <a:cs typeface="Courier New" panose="02070309020205020404" pitchFamily="49" charset="0"/>
              </a:rPr>
              <a:t>Current_file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 = "Start of file\n" + </a:t>
            </a:r>
            <a:r>
              <a:rPr lang="en-IE" sz="2400" dirty="0" err="1">
                <a:solidFill>
                  <a:schemeClr val="bg1"/>
                </a:solidFill>
                <a:latin typeface="Courier New" panose="02070309020205020404" pitchFamily="49" charset="0"/>
                <a:cs typeface="Courier New" panose="02070309020205020404" pitchFamily="49" charset="0"/>
              </a:rPr>
              <a:t>Current_file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file_pointer.seek</a:t>
            </a:r>
            <a:r>
              <a:rPr lang="en-IE" sz="2400" dirty="0">
                <a:solidFill>
                  <a:schemeClr val="bg1"/>
                </a:solidFill>
                <a:latin typeface="Courier New" panose="02070309020205020404" pitchFamily="49" charset="0"/>
                <a:cs typeface="Courier New" panose="02070309020205020404" pitchFamily="49" charset="0"/>
              </a:rPr>
              <a:t>(0) # This resets the pointer to the start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adds the line “Start of file” to the start of the file.</a:t>
            </a:r>
            <a:endParaRPr lang="en-IE" sz="2400" dirty="0"/>
          </a:p>
        </p:txBody>
      </p:sp>
      <p:sp>
        <p:nvSpPr>
          <p:cNvPr id="7" name="Rectangle 6"/>
          <p:cNvSpPr/>
          <p:nvPr/>
        </p:nvSpPr>
        <p:spPr>
          <a:xfrm>
            <a:off x="10199662" y="1196752"/>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Current File</a:t>
            </a:r>
            <a:endParaRPr lang="en-IE" dirty="0">
              <a:solidFill>
                <a:schemeClr val="tx1"/>
              </a:solidFill>
            </a:endParaRPr>
          </a:p>
        </p:txBody>
      </p:sp>
      <p:sp>
        <p:nvSpPr>
          <p:cNvPr id="8" name="Rectangle 7"/>
          <p:cNvSpPr/>
          <p:nvPr/>
        </p:nvSpPr>
        <p:spPr>
          <a:xfrm>
            <a:off x="10199662" y="58468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Message</a:t>
            </a:r>
            <a:endParaRPr lang="en-IE" dirty="0">
              <a:solidFill>
                <a:schemeClr val="tx1"/>
              </a:solidFill>
            </a:endParaRPr>
          </a:p>
        </p:txBody>
      </p:sp>
    </p:spTree>
    <p:extLst>
      <p:ext uri="{BB962C8B-B14F-4D97-AF65-F5344CB8AC3E}">
        <p14:creationId xmlns:p14="http://schemas.microsoft.com/office/powerpoint/2010/main" val="5858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Reading Binary Files</a:t>
            </a:r>
            <a:endParaRPr lang="en-IE" sz="6600" dirty="0">
              <a:solidFill>
                <a:schemeClr val="bg1"/>
              </a:solidFill>
            </a:endParaRPr>
          </a:p>
        </p:txBody>
      </p:sp>
    </p:spTree>
    <p:extLst>
      <p:ext uri="{BB962C8B-B14F-4D97-AF65-F5344CB8AC3E}">
        <p14:creationId xmlns:p14="http://schemas.microsoft.com/office/powerpoint/2010/main" val="1244139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sz="4000" dirty="0" smtClean="0">
                <a:solidFill>
                  <a:schemeClr val="bg1"/>
                </a:solidFill>
              </a:rPr>
              <a:t>Let’s look at </a:t>
            </a:r>
            <a:r>
              <a:rPr lang="en-IE" sz="4000" dirty="0" err="1" smtClean="0">
                <a:solidFill>
                  <a:schemeClr val="bg1"/>
                </a:solidFill>
              </a:rPr>
              <a:t>READing</a:t>
            </a:r>
            <a:r>
              <a:rPr lang="en-IE" sz="4000" dirty="0" smtClean="0">
                <a:solidFill>
                  <a:schemeClr val="bg1"/>
                </a:solidFill>
              </a:rPr>
              <a:t> a BINARY file using the </a:t>
            </a:r>
            <a:r>
              <a:rPr lang="en-IE" sz="4000" dirty="0" smtClean="0">
                <a:solidFill>
                  <a:schemeClr val="bg1"/>
                </a:solidFill>
                <a:latin typeface="Courier New" panose="02070309020205020404" pitchFamily="49" charset="0"/>
                <a:cs typeface="Courier New" panose="02070309020205020404" pitchFamily="49" charset="0"/>
              </a:rPr>
              <a:t>open()</a:t>
            </a:r>
            <a:r>
              <a:rPr lang="en-IE" sz="4000" dirty="0" smtClean="0">
                <a:solidFill>
                  <a:schemeClr val="bg1"/>
                </a:solidFill>
              </a:rPr>
              <a:t> and the </a:t>
            </a:r>
            <a:r>
              <a:rPr lang="en-IE" sz="4000" dirty="0" smtClean="0">
                <a:solidFill>
                  <a:schemeClr val="bg1"/>
                </a:solidFill>
                <a:latin typeface="Courier New" panose="02070309020205020404" pitchFamily="49" charset="0"/>
                <a:cs typeface="Courier New" panose="02070309020205020404" pitchFamily="49" charset="0"/>
              </a:rPr>
              <a:t>read()</a:t>
            </a:r>
            <a:r>
              <a:rPr lang="en-IE" sz="4000" dirty="0" smtClean="0">
                <a:solidFill>
                  <a:schemeClr val="bg1"/>
                </a:solidFill>
                <a:latin typeface="Arial" panose="020B0604020202020204" pitchFamily="34" charset="0"/>
                <a:cs typeface="Arial" panose="020B0604020202020204" pitchFamily="34" charset="0"/>
              </a:rPr>
              <a:t> </a:t>
            </a:r>
            <a:r>
              <a:rPr lang="en-IE" sz="4000" dirty="0" smtClean="0">
                <a:solidFill>
                  <a:schemeClr val="bg1"/>
                </a:solidFill>
              </a:rPr>
              <a:t>commands:</a:t>
            </a:r>
            <a:endParaRPr lang="en-IE" sz="4000" dirty="0">
              <a:solidFill>
                <a:schemeClr val="bg1"/>
              </a:solidFill>
            </a:endParaRPr>
          </a:p>
        </p:txBody>
      </p:sp>
    </p:spTree>
    <p:extLst>
      <p:ext uri="{BB962C8B-B14F-4D97-AF65-F5344CB8AC3E}">
        <p14:creationId xmlns:p14="http://schemas.microsoft.com/office/powerpoint/2010/main" val="1768369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It would be good if there were some way to recall some values beyond the persistence of the programs.</a:t>
            </a:r>
          </a:p>
          <a:p>
            <a:endParaRPr lang="en-IE" dirty="0">
              <a:solidFill>
                <a:schemeClr val="bg1"/>
              </a:solidFill>
            </a:endParaRPr>
          </a:p>
          <a:p>
            <a:r>
              <a:rPr lang="en-IE" dirty="0" smtClean="0">
                <a:solidFill>
                  <a:schemeClr val="bg1"/>
                </a:solidFill>
              </a:rPr>
              <a:t>We can do this with FILES.</a:t>
            </a:r>
            <a:endParaRPr lang="en-IE" dirty="0">
              <a:solidFill>
                <a:schemeClr val="bg1"/>
              </a:solidFill>
            </a:endParaRPr>
          </a:p>
        </p:txBody>
      </p:sp>
    </p:spTree>
    <p:extLst>
      <p:ext uri="{BB962C8B-B14F-4D97-AF65-F5344CB8AC3E}">
        <p14:creationId xmlns:p14="http://schemas.microsoft.com/office/powerpoint/2010/main" val="109062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smtClean="0">
                <a:solidFill>
                  <a:schemeClr val="bg1"/>
                </a:solidFill>
                <a:latin typeface="Courier New" panose="02070309020205020404" pitchFamily="49" charset="0"/>
                <a:cs typeface="Courier New" panose="02070309020205020404" pitchFamily="49" charset="0"/>
              </a:rPr>
              <a:t>FileBinReader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open("C:\Python34\Python.gif", "</a:t>
            </a:r>
            <a:r>
              <a:rPr lang="en-IE" sz="2400" dirty="0" err="1">
                <a:solidFill>
                  <a:schemeClr val="bg1"/>
                </a:solidFill>
                <a:latin typeface="Courier New" panose="02070309020205020404" pitchFamily="49" charset="0"/>
                <a:cs typeface="Courier New" panose="02070309020205020404" pitchFamily="49" charset="0"/>
              </a:rPr>
              <a:t>br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first4 = tuple(</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(4</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if </a:t>
            </a:r>
            <a:r>
              <a:rPr lang="en-IE" sz="2400" dirty="0">
                <a:solidFill>
                  <a:schemeClr val="bg1"/>
                </a:solidFill>
                <a:latin typeface="Courier New" panose="02070309020205020404" pitchFamily="49" charset="0"/>
                <a:cs typeface="Courier New" panose="02070309020205020404" pitchFamily="49" charset="0"/>
              </a:rPr>
              <a:t>first4 == (0x47, 0x49, 0x46, 0x38):</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not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ENDIF</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2429233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smtClean="0">
                <a:solidFill>
                  <a:schemeClr val="bg1"/>
                </a:solidFill>
                <a:latin typeface="Courier New" panose="02070309020205020404" pitchFamily="49" charset="0"/>
                <a:cs typeface="Courier New" panose="02070309020205020404" pitchFamily="49" charset="0"/>
              </a:rPr>
              <a:t>FileBinReader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open("C:\Python34\Python.gif", "</a:t>
            </a:r>
            <a:r>
              <a:rPr lang="en-IE" sz="2400" dirty="0" err="1">
                <a:solidFill>
                  <a:schemeClr val="bg1"/>
                </a:solidFill>
                <a:latin typeface="Courier New" panose="02070309020205020404" pitchFamily="49" charset="0"/>
                <a:cs typeface="Courier New" panose="02070309020205020404" pitchFamily="49" charset="0"/>
              </a:rPr>
              <a:t>br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first4 = tuple(</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(4</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if </a:t>
            </a:r>
            <a:r>
              <a:rPr lang="en-IE" sz="2400" dirty="0">
                <a:solidFill>
                  <a:schemeClr val="bg1"/>
                </a:solidFill>
                <a:latin typeface="Courier New" panose="02070309020205020404" pitchFamily="49" charset="0"/>
                <a:cs typeface="Courier New" panose="02070309020205020404" pitchFamily="49" charset="0"/>
              </a:rPr>
              <a:t>first4 == (0x47, 0x49, 0x46, 0x38):</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not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ENDIF</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checks if the file specified is a GIF file or not. If it is a GIF it will start with </a:t>
            </a:r>
            <a:r>
              <a:rPr lang="en-IE" sz="2400" dirty="0"/>
              <a:t>HEX values 0x47, 0x49, 0x46, </a:t>
            </a:r>
            <a:r>
              <a:rPr lang="en-IE" sz="2400" dirty="0" smtClean="0"/>
              <a:t>0x38. </a:t>
            </a:r>
            <a:endParaRPr lang="en-IE" sz="2400" dirty="0"/>
          </a:p>
        </p:txBody>
      </p:sp>
    </p:spTree>
    <p:extLst>
      <p:ext uri="{BB962C8B-B14F-4D97-AF65-F5344CB8AC3E}">
        <p14:creationId xmlns:p14="http://schemas.microsoft.com/office/powerpoint/2010/main" val="27976265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We can WRITE data (and variables) to a file to permanently store them, and we can READ the data into other programs.</a:t>
            </a:r>
          </a:p>
          <a:p>
            <a:endParaRPr lang="en-IE" dirty="0">
              <a:solidFill>
                <a:schemeClr val="bg1"/>
              </a:solidFill>
            </a:endParaRPr>
          </a:p>
          <a:p>
            <a:r>
              <a:rPr lang="en-IE" dirty="0" smtClean="0">
                <a:solidFill>
                  <a:schemeClr val="bg1"/>
                </a:solidFill>
              </a:rPr>
              <a:t>Imagine opening a Notepad file and typing the values of the variables you wish to store into the file, that’s what we can do in Python.</a:t>
            </a:r>
            <a:endParaRPr lang="en-IE" dirty="0">
              <a:solidFill>
                <a:schemeClr val="bg1"/>
              </a:solidFill>
            </a:endParaRPr>
          </a:p>
        </p:txBody>
      </p:sp>
    </p:spTree>
    <p:extLst>
      <p:ext uri="{BB962C8B-B14F-4D97-AF65-F5344CB8AC3E}">
        <p14:creationId xmlns:p14="http://schemas.microsoft.com/office/powerpoint/2010/main" val="190294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We’ll start off with </a:t>
            </a:r>
            <a:r>
              <a:rPr lang="en-IE" dirty="0" err="1" smtClean="0">
                <a:solidFill>
                  <a:schemeClr val="bg1"/>
                </a:solidFill>
              </a:rPr>
              <a:t>READing</a:t>
            </a:r>
            <a:r>
              <a:rPr lang="en-IE" dirty="0" smtClean="0">
                <a:solidFill>
                  <a:schemeClr val="bg1"/>
                </a:solidFill>
              </a:rPr>
              <a:t> from a file, so let’s assume we’ve created a file already in Notepad, and we are using Python to read the values out of it.</a:t>
            </a:r>
          </a:p>
          <a:p>
            <a:endParaRPr lang="en-IE" dirty="0">
              <a:solidFill>
                <a:schemeClr val="bg1"/>
              </a:solidFill>
            </a:endParaRPr>
          </a:p>
          <a:p>
            <a:r>
              <a:rPr lang="en-IE" dirty="0" smtClean="0">
                <a:solidFill>
                  <a:schemeClr val="bg1"/>
                </a:solidFill>
              </a:rPr>
              <a:t>We’ll call the file </a:t>
            </a:r>
            <a:r>
              <a:rPr lang="en-IE" dirty="0" smtClean="0">
                <a:solidFill>
                  <a:schemeClr val="bg1"/>
                </a:solidFill>
                <a:latin typeface="Courier New" panose="02070309020205020404" pitchFamily="49" charset="0"/>
                <a:cs typeface="Courier New" panose="02070309020205020404" pitchFamily="49" charset="0"/>
              </a:rPr>
              <a:t>MyData.txt</a:t>
            </a:r>
            <a:r>
              <a:rPr lang="en-IE" dirty="0" smtClean="0">
                <a:solidFill>
                  <a:schemeClr val="bg1"/>
                </a:solidFill>
              </a:rPr>
              <a:t>.</a:t>
            </a:r>
            <a:endParaRPr lang="en-IE" dirty="0">
              <a:solidFill>
                <a:schemeClr val="bg1"/>
              </a:solidFill>
            </a:endParaRPr>
          </a:p>
        </p:txBody>
      </p:sp>
    </p:spTree>
    <p:extLst>
      <p:ext uri="{BB962C8B-B14F-4D97-AF65-F5344CB8AC3E}">
        <p14:creationId xmlns:p14="http://schemas.microsoft.com/office/powerpoint/2010/main" val="1425770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5" name="Folded Corner 4"/>
          <p:cNvSpPr/>
          <p:nvPr/>
        </p:nvSpPr>
        <p:spPr>
          <a:xfrm>
            <a:off x="694606" y="1844824"/>
            <a:ext cx="11017224" cy="432048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400" dirty="0">
                <a:solidFill>
                  <a:schemeClr val="tx1"/>
                </a:solidFill>
              </a:rPr>
              <a:t>Python is a widely used high-level, general-purpose, interpreted, </a:t>
            </a:r>
            <a:endParaRPr lang="en-IE" sz="2400" dirty="0" smtClean="0">
              <a:solidFill>
                <a:schemeClr val="tx1"/>
              </a:solidFill>
            </a:endParaRPr>
          </a:p>
          <a:p>
            <a:pPr algn="ctr"/>
            <a:r>
              <a:rPr lang="en-IE" sz="2400" dirty="0" smtClean="0">
                <a:solidFill>
                  <a:schemeClr val="tx1"/>
                </a:solidFill>
              </a:rPr>
              <a:t>dynamic </a:t>
            </a:r>
            <a:r>
              <a:rPr lang="en-IE" sz="2400" dirty="0">
                <a:solidFill>
                  <a:schemeClr val="tx1"/>
                </a:solidFill>
              </a:rPr>
              <a:t>programming language. Its design philosophy emphasizes </a:t>
            </a:r>
            <a:endParaRPr lang="en-IE" sz="2400" dirty="0" smtClean="0">
              <a:solidFill>
                <a:schemeClr val="tx1"/>
              </a:solidFill>
            </a:endParaRPr>
          </a:p>
          <a:p>
            <a:pPr algn="ctr"/>
            <a:r>
              <a:rPr lang="en-IE" sz="2400" dirty="0" smtClean="0">
                <a:solidFill>
                  <a:schemeClr val="tx1"/>
                </a:solidFill>
              </a:rPr>
              <a:t>code </a:t>
            </a:r>
            <a:r>
              <a:rPr lang="en-IE" sz="2400" dirty="0">
                <a:solidFill>
                  <a:schemeClr val="tx1"/>
                </a:solidFill>
              </a:rPr>
              <a:t>readability, and its syntax allows programmers to express </a:t>
            </a:r>
            <a:endParaRPr lang="en-IE" sz="2400" dirty="0" smtClean="0">
              <a:solidFill>
                <a:schemeClr val="tx1"/>
              </a:solidFill>
            </a:endParaRPr>
          </a:p>
          <a:p>
            <a:pPr algn="ctr"/>
            <a:r>
              <a:rPr lang="en-IE" sz="2400" dirty="0" smtClean="0">
                <a:solidFill>
                  <a:schemeClr val="tx1"/>
                </a:solidFill>
              </a:rPr>
              <a:t>concepts </a:t>
            </a:r>
            <a:r>
              <a:rPr lang="en-IE" sz="2400" dirty="0">
                <a:solidFill>
                  <a:schemeClr val="tx1"/>
                </a:solidFill>
              </a:rPr>
              <a:t>in fewer lines of code than would be possible in languages </a:t>
            </a:r>
            <a:endParaRPr lang="en-IE" sz="2400" dirty="0" smtClean="0">
              <a:solidFill>
                <a:schemeClr val="tx1"/>
              </a:solidFill>
            </a:endParaRPr>
          </a:p>
          <a:p>
            <a:pPr algn="ctr"/>
            <a:r>
              <a:rPr lang="en-IE" sz="2400" dirty="0" smtClean="0">
                <a:solidFill>
                  <a:schemeClr val="tx1"/>
                </a:solidFill>
              </a:rPr>
              <a:t>such </a:t>
            </a:r>
            <a:r>
              <a:rPr lang="en-IE" sz="2400" dirty="0">
                <a:solidFill>
                  <a:schemeClr val="tx1"/>
                </a:solidFill>
              </a:rPr>
              <a:t>as C++ or Java. The language provides constructs intended to </a:t>
            </a:r>
            <a:endParaRPr lang="en-IE" sz="2400" dirty="0" smtClean="0">
              <a:solidFill>
                <a:schemeClr val="tx1"/>
              </a:solidFill>
            </a:endParaRPr>
          </a:p>
          <a:p>
            <a:pPr algn="ctr"/>
            <a:r>
              <a:rPr lang="en-IE" sz="2400" dirty="0" smtClean="0">
                <a:solidFill>
                  <a:schemeClr val="tx1"/>
                </a:solidFill>
              </a:rPr>
              <a:t>enable </a:t>
            </a:r>
            <a:r>
              <a:rPr lang="en-IE" sz="2400" dirty="0">
                <a:solidFill>
                  <a:schemeClr val="tx1"/>
                </a:solidFill>
              </a:rPr>
              <a:t>clear programs on both a small and large scale</a:t>
            </a:r>
            <a:r>
              <a:rPr lang="en-IE" sz="2400" dirty="0" smtClean="0">
                <a:solidFill>
                  <a:schemeClr val="tx1"/>
                </a:solidFill>
              </a:rPr>
              <a:t>.</a:t>
            </a:r>
            <a:endParaRPr lang="en-IE" sz="2400" dirty="0">
              <a:solidFill>
                <a:schemeClr val="tx1"/>
              </a:solidFill>
            </a:endParaRPr>
          </a:p>
        </p:txBody>
      </p:sp>
      <p:sp>
        <p:nvSpPr>
          <p:cNvPr id="6" name="Down Ribbon 5"/>
          <p:cNvSpPr/>
          <p:nvPr/>
        </p:nvSpPr>
        <p:spPr>
          <a:xfrm>
            <a:off x="679004" y="1268760"/>
            <a:ext cx="4104456" cy="72008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MyData.txt</a:t>
            </a:r>
            <a:endParaRPr lang="en-IE" dirty="0"/>
          </a:p>
        </p:txBody>
      </p:sp>
    </p:spTree>
    <p:extLst>
      <p:ext uri="{BB962C8B-B14F-4D97-AF65-F5344CB8AC3E}">
        <p14:creationId xmlns:p14="http://schemas.microsoft.com/office/powerpoint/2010/main" val="364879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Reading Text Files</a:t>
            </a:r>
            <a:endParaRPr lang="en-IE" sz="6600" dirty="0">
              <a:solidFill>
                <a:schemeClr val="bg1"/>
              </a:solidFill>
            </a:endParaRPr>
          </a:p>
        </p:txBody>
      </p:sp>
    </p:spTree>
    <p:extLst>
      <p:ext uri="{BB962C8B-B14F-4D97-AF65-F5344CB8AC3E}">
        <p14:creationId xmlns:p14="http://schemas.microsoft.com/office/powerpoint/2010/main" val="1062806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sz="4000" dirty="0" smtClean="0">
                <a:solidFill>
                  <a:schemeClr val="bg1"/>
                </a:solidFill>
              </a:rPr>
              <a:t>We use the </a:t>
            </a:r>
            <a:r>
              <a:rPr lang="en-IE" sz="4000" dirty="0" smtClean="0">
                <a:solidFill>
                  <a:schemeClr val="bg1"/>
                </a:solidFill>
                <a:latin typeface="Courier New" panose="02070309020205020404" pitchFamily="49" charset="0"/>
                <a:cs typeface="Courier New" panose="02070309020205020404" pitchFamily="49" charset="0"/>
              </a:rPr>
              <a:t>open()</a:t>
            </a:r>
            <a:r>
              <a:rPr lang="en-IE" sz="4000" dirty="0" smtClean="0">
                <a:solidFill>
                  <a:schemeClr val="bg1"/>
                </a:solidFill>
              </a:rPr>
              <a:t> and the </a:t>
            </a:r>
            <a:r>
              <a:rPr lang="en-IE" sz="4000" dirty="0" smtClean="0">
                <a:solidFill>
                  <a:schemeClr val="bg1"/>
                </a:solidFill>
                <a:latin typeface="Courier New" panose="02070309020205020404" pitchFamily="49" charset="0"/>
                <a:cs typeface="Courier New" panose="02070309020205020404" pitchFamily="49" charset="0"/>
              </a:rPr>
              <a:t>read()</a:t>
            </a:r>
            <a:r>
              <a:rPr lang="en-IE" sz="4000" dirty="0" smtClean="0">
                <a:solidFill>
                  <a:schemeClr val="bg1"/>
                </a:solidFill>
                <a:latin typeface="Arial" panose="020B0604020202020204" pitchFamily="34" charset="0"/>
                <a:cs typeface="Arial" panose="020B0604020202020204" pitchFamily="34" charset="0"/>
              </a:rPr>
              <a:t> </a:t>
            </a:r>
            <a:r>
              <a:rPr lang="en-IE" sz="4000" dirty="0" smtClean="0">
                <a:solidFill>
                  <a:schemeClr val="bg1"/>
                </a:solidFill>
              </a:rPr>
              <a:t>commands:</a:t>
            </a:r>
            <a:endParaRPr lang="en-IE" sz="4000" dirty="0">
              <a:solidFill>
                <a:schemeClr val="bg1"/>
              </a:solidFill>
            </a:endParaRPr>
          </a:p>
        </p:txBody>
      </p:sp>
    </p:spTree>
    <p:extLst>
      <p:ext uri="{BB962C8B-B14F-4D97-AF65-F5344CB8AC3E}">
        <p14:creationId xmlns:p14="http://schemas.microsoft.com/office/powerpoint/2010/main" val="1210813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1774</Words>
  <Application>Microsoft Office PowerPoint</Application>
  <PresentationFormat>Custom</PresentationFormat>
  <Paragraphs>339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Python: File Management</vt:lpstr>
      <vt:lpstr>File Management</vt:lpstr>
      <vt:lpstr>File Management</vt:lpstr>
      <vt:lpstr>File Management</vt:lpstr>
      <vt:lpstr>File Management</vt:lpstr>
      <vt:lpstr>File Management</vt:lpstr>
      <vt:lpstr>File Management</vt:lpstr>
      <vt:lpstr>Reading Text Files</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Writing Text Files</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Reading Binary Files</vt:lpstr>
      <vt:lpstr>File Management</vt:lpstr>
      <vt:lpstr>File Management</vt:lpstr>
      <vt:lpstr>File Management</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198</cp:revision>
  <dcterms:created xsi:type="dcterms:W3CDTF">2011-10-08T11:06:39Z</dcterms:created>
  <dcterms:modified xsi:type="dcterms:W3CDTF">2016-03-07T18:50:49Z</dcterms:modified>
</cp:coreProperties>
</file>