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1035" r:id="rId2"/>
    <p:sldId id="988" r:id="rId3"/>
    <p:sldId id="990" r:id="rId4"/>
    <p:sldId id="1019" r:id="rId5"/>
    <p:sldId id="1020" r:id="rId6"/>
    <p:sldId id="1022" r:id="rId7"/>
    <p:sldId id="1021" r:id="rId8"/>
    <p:sldId id="1023" r:id="rId9"/>
    <p:sldId id="1024" r:id="rId10"/>
    <p:sldId id="1025" r:id="rId11"/>
    <p:sldId id="1030" r:id="rId12"/>
    <p:sldId id="1026" r:id="rId13"/>
    <p:sldId id="1027" r:id="rId14"/>
    <p:sldId id="1029" r:id="rId15"/>
    <p:sldId id="1028" r:id="rId16"/>
    <p:sldId id="1031" r:id="rId17"/>
    <p:sldId id="994" r:id="rId18"/>
    <p:sldId id="1032" r:id="rId19"/>
    <p:sldId id="557" r:id="rId20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15/11/2020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>
                <a:solidFill>
                  <a:schemeClr val="bg1"/>
                </a:solidFill>
              </a:rPr>
              <a:t>Object Serialization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1058741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sz="4000" dirty="0">
                <a:solidFill>
                  <a:schemeClr val="bg1"/>
                </a:solidFill>
              </a:rPr>
              <a:t>Here’s the code: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pickle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["a list", "containing", 5, "values including another list", ["inner", "list"]]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pickle.dump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MyNewObject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pickle.load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183438" y="1988840"/>
            <a:ext cx="37444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We have to import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IE" dirty="0"/>
              <a:t> function into the program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2998862" y="2456892"/>
            <a:ext cx="5184576" cy="3600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982638" y="4634522"/>
            <a:ext cx="7200000" cy="90622"/>
          </a:xfrm>
          <a:prstGeom prst="straightConnector1">
            <a:avLst/>
          </a:prstGeom>
          <a:ln w="762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8183438" y="4149080"/>
            <a:ext cx="37444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Using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IE" dirty="0"/>
              <a:t> statement the file is automatically closed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74254" y="4221176"/>
            <a:ext cx="8384" cy="79200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681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>
                <a:solidFill>
                  <a:schemeClr val="bg1"/>
                </a:solidFill>
                <a:cs typeface="Times New Roman" panose="02020603050405020304" pitchFamily="18" charset="0"/>
              </a:rPr>
              <a:t>There is also the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dumps</a:t>
            </a:r>
            <a:r>
              <a:rPr lang="en-IE" sz="2800" dirty="0">
                <a:solidFill>
                  <a:schemeClr val="bg1"/>
                </a:solidFill>
                <a:cs typeface="Times New Roman" panose="02020603050405020304" pitchFamily="18" charset="0"/>
              </a:rPr>
              <a:t> and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loads</a:t>
            </a:r>
            <a:r>
              <a:rPr lang="en-IE" sz="2800" dirty="0">
                <a:solidFill>
                  <a:schemeClr val="bg1"/>
                </a:solidFill>
                <a:cs typeface="Times New Roman" panose="02020603050405020304" pitchFamily="18" charset="0"/>
              </a:rPr>
              <a:t> methods.</a:t>
            </a:r>
          </a:p>
          <a:p>
            <a:endParaRPr lang="en-IE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en-IE" sz="2800" dirty="0">
                <a:solidFill>
                  <a:schemeClr val="bg1"/>
                </a:solidFill>
                <a:cs typeface="Times New Roman" panose="02020603050405020304" pitchFamily="18" charset="0"/>
              </a:rPr>
              <a:t>They behave much like their file-like counterparts, except they return or accept byte strings instead of file-like objects. </a:t>
            </a:r>
          </a:p>
          <a:p>
            <a:endParaRPr lang="en-IE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lvl="1"/>
            <a:r>
              <a:rPr lang="en-IE" sz="2400" dirty="0">
                <a:solidFill>
                  <a:schemeClr val="bg1"/>
                </a:solidFill>
                <a:cs typeface="Times New Roman" panose="02020603050405020304" pitchFamily="18" charset="0"/>
              </a:rPr>
              <a:t>The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dumps</a:t>
            </a:r>
            <a:r>
              <a:rPr lang="en-IE" sz="2400" dirty="0">
                <a:solidFill>
                  <a:schemeClr val="bg1"/>
                </a:solidFill>
                <a:cs typeface="Times New Roman" panose="02020603050405020304" pitchFamily="18" charset="0"/>
              </a:rPr>
              <a:t> method requires only one argument, the object to be stored, and it returns a serialized byte string object.</a:t>
            </a:r>
          </a:p>
          <a:p>
            <a:pPr lvl="1"/>
            <a:endParaRPr lang="en-IE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lvl="1"/>
            <a:r>
              <a:rPr lang="en-IE" sz="2400" dirty="0">
                <a:solidFill>
                  <a:schemeClr val="bg1"/>
                </a:solidFill>
                <a:cs typeface="Times New Roman" panose="02020603050405020304" pitchFamily="18" charset="0"/>
              </a:rPr>
              <a:t>The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loads</a:t>
            </a:r>
            <a:r>
              <a:rPr lang="en-IE" sz="2400" dirty="0">
                <a:solidFill>
                  <a:schemeClr val="bg1"/>
                </a:solidFill>
                <a:cs typeface="Times New Roman" panose="02020603050405020304" pitchFamily="18" charset="0"/>
              </a:rPr>
              <a:t> method requires a byte string object and returns the restored object.</a:t>
            </a:r>
          </a:p>
        </p:txBody>
      </p:sp>
    </p:spTree>
    <p:extLst>
      <p:ext uri="{BB962C8B-B14F-4D97-AF65-F5344CB8AC3E}">
        <p14:creationId xmlns:p14="http://schemas.microsoft.com/office/powerpoint/2010/main" val="2450990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Serializing Web Objects</a:t>
            </a:r>
          </a:p>
        </p:txBody>
      </p:sp>
    </p:spTree>
    <p:extLst>
      <p:ext uri="{BB962C8B-B14F-4D97-AF65-F5344CB8AC3E}">
        <p14:creationId xmlns:p14="http://schemas.microsoft.com/office/powerpoint/2010/main" val="3481828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To transmit object data over the web you need to use a recognised standard so that the sending and receiving classes will know what is being transmitted.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There are many common standards; XML, YAML, and CSV.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But the most common one is JSON.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86" y="200348"/>
            <a:ext cx="1278155" cy="121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49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JSON (pronounced “</a:t>
            </a:r>
            <a:r>
              <a:rPr lang="en-IE" dirty="0" err="1">
                <a:solidFill>
                  <a:schemeClr val="bg1"/>
                </a:solidFill>
              </a:rPr>
              <a:t>jason</a:t>
            </a:r>
            <a:r>
              <a:rPr lang="en-IE" dirty="0">
                <a:solidFill>
                  <a:schemeClr val="bg1"/>
                </a:solidFill>
              </a:rPr>
              <a:t>”) stands for </a:t>
            </a:r>
            <a:r>
              <a:rPr lang="en-IE" i="1" dirty="0">
                <a:solidFill>
                  <a:schemeClr val="bg1"/>
                </a:solidFill>
              </a:rPr>
              <a:t>JavaScript Object Notation</a:t>
            </a:r>
            <a:r>
              <a:rPr lang="en-IE" dirty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It is an open-standard format that uses human-readable text to transmit data objects consisting of attribute–value pairs.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JSON is a language-independent data format.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It derives from JavaScript.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JSON filename extension is .</a:t>
            </a:r>
            <a:r>
              <a:rPr lang="en-IE" dirty="0" err="1">
                <a:solidFill>
                  <a:schemeClr val="bg1"/>
                </a:solidFill>
              </a:rPr>
              <a:t>json</a:t>
            </a:r>
            <a:r>
              <a:rPr lang="en-IE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86" y="200348"/>
            <a:ext cx="1278155" cy="121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653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196752"/>
            <a:ext cx="10971372" cy="4525963"/>
          </a:xfrm>
        </p:spPr>
        <p:txBody>
          <a:bodyPr>
            <a:noAutofit/>
          </a:bodyPr>
          <a:lstStyle/>
          <a:p>
            <a:r>
              <a:rPr lang="en-IE" sz="2800" dirty="0">
                <a:solidFill>
                  <a:schemeClr val="bg1"/>
                </a:solidFill>
              </a:rPr>
              <a:t>Here’s some JSON code:</a:t>
            </a:r>
          </a:p>
          <a:p>
            <a:pPr marL="0" indent="0">
              <a:buNone/>
            </a:pPr>
            <a:endParaRPr lang="en-IE" sz="1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"John",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"Smith",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"age": 25,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"address": {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"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streetAddress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"21 2nd Street",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"city": "New York",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"state": "NY",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86" y="200348"/>
            <a:ext cx="1278155" cy="121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65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>
                <a:solidFill>
                  <a:schemeClr val="bg1"/>
                </a:solidFill>
              </a:rPr>
              <a:t>So instead of saying: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pickle</a:t>
            </a:r>
          </a:p>
          <a:p>
            <a:r>
              <a:rPr lang="en-IE" sz="4000" dirty="0">
                <a:solidFill>
                  <a:schemeClr val="bg1"/>
                </a:solidFill>
              </a:rPr>
              <a:t>We say: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3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endParaRPr lang="en-IE" sz="3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001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r>
              <a:rPr lang="en-IE" dirty="0">
                <a:solidFill>
                  <a:schemeClr val="bg1"/>
                </a:solidFill>
              </a:rPr>
              <a:t> provides a similar interface to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IE" dirty="0">
                <a:solidFill>
                  <a:schemeClr val="bg1"/>
                </a:solidFill>
              </a:rPr>
              <a:t> function, with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dump</a:t>
            </a:r>
            <a:r>
              <a:rPr lang="en-IE" dirty="0">
                <a:solidFill>
                  <a:schemeClr val="bg1"/>
                </a:solidFill>
              </a:rPr>
              <a:t>,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IE" dirty="0">
                <a:solidFill>
                  <a:schemeClr val="bg1"/>
                </a:solidFill>
              </a:rPr>
              <a:t>,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dumps</a:t>
            </a:r>
            <a:r>
              <a:rPr lang="en-IE" dirty="0">
                <a:solidFill>
                  <a:schemeClr val="bg1"/>
                </a:solidFill>
              </a:rPr>
              <a:t>, and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loads</a:t>
            </a:r>
            <a:r>
              <a:rPr lang="en-IE" dirty="0">
                <a:solidFill>
                  <a:schemeClr val="bg1"/>
                </a:solidFill>
              </a:rPr>
              <a:t> functions.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default calls to these functions are nearly identical to those in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IE" dirty="0">
                <a:solidFill>
                  <a:schemeClr val="bg1"/>
                </a:solidFill>
              </a:rPr>
              <a:t>, so there’s no need to repeat the details. </a:t>
            </a:r>
          </a:p>
        </p:txBody>
      </p:sp>
    </p:spTree>
    <p:extLst>
      <p:ext uri="{BB962C8B-B14F-4D97-AF65-F5344CB8AC3E}">
        <p14:creationId xmlns:p14="http://schemas.microsoft.com/office/powerpoint/2010/main" val="1139255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There are a couple differences; obviously, the output of these calls is valid JSON notation, rather than a pickled object.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In addition, the </a:t>
            </a:r>
            <a:r>
              <a:rPr lang="en-IE" dirty="0" err="1">
                <a:solidFill>
                  <a:schemeClr val="bg1"/>
                </a:solidFill>
              </a:rPr>
              <a:t>json</a:t>
            </a:r>
            <a:r>
              <a:rPr lang="en-IE" dirty="0">
                <a:solidFill>
                  <a:schemeClr val="bg1"/>
                </a:solidFill>
              </a:rPr>
              <a:t> functions operate on </a:t>
            </a:r>
            <a:r>
              <a:rPr lang="en-IE" dirty="0" err="1">
                <a:solidFill>
                  <a:schemeClr val="bg1"/>
                </a:solidFill>
              </a:rPr>
              <a:t>str</a:t>
            </a:r>
            <a:r>
              <a:rPr lang="en-IE" dirty="0">
                <a:solidFill>
                  <a:schemeClr val="bg1"/>
                </a:solidFill>
              </a:rPr>
              <a:t> objects, rather than bytes. Therefore, when dumping to or loading from a file, we need to create text files rather </a:t>
            </a:r>
            <a:r>
              <a:rPr lang="en-IE">
                <a:solidFill>
                  <a:schemeClr val="bg1"/>
                </a:solidFill>
              </a:rPr>
              <a:t>than byte </a:t>
            </a:r>
            <a:r>
              <a:rPr lang="en-IE" dirty="0">
                <a:solidFill>
                  <a:schemeClr val="bg1"/>
                </a:solidFill>
              </a:rPr>
              <a:t>ones.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8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Serializing Objects</a:t>
            </a:r>
          </a:p>
        </p:txBody>
      </p:sp>
    </p:spTree>
    <p:extLst>
      <p:ext uri="{BB962C8B-B14F-4D97-AF65-F5344CB8AC3E}">
        <p14:creationId xmlns:p14="http://schemas.microsoft.com/office/powerpoint/2010/main" val="66806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We have seen already that if you want to store information on a permanent basis you can write it to a file.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We can do the same thing with an object, i.e. storing it to a file, and retrieving it from storage.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Storing an object is called </a:t>
            </a:r>
            <a:r>
              <a:rPr lang="en-IE" i="1" dirty="0">
                <a:solidFill>
                  <a:schemeClr val="bg1"/>
                </a:solidFill>
              </a:rPr>
              <a:t>serializing</a:t>
            </a:r>
            <a:r>
              <a:rPr lang="en-IE" dirty="0">
                <a:solidFill>
                  <a:schemeClr val="bg1"/>
                </a:solidFill>
              </a:rPr>
              <a:t> it, and retrieving it is called </a:t>
            </a:r>
            <a:r>
              <a:rPr lang="en-IE" i="1" dirty="0" err="1">
                <a:solidFill>
                  <a:schemeClr val="bg1"/>
                </a:solidFill>
              </a:rPr>
              <a:t>deserializing</a:t>
            </a:r>
            <a:r>
              <a:rPr lang="en-IE" dirty="0">
                <a:solidFill>
                  <a:schemeClr val="bg1"/>
                </a:solidFill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37426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Python uses a function called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IE" dirty="0">
                <a:solidFill>
                  <a:schemeClr val="bg1"/>
                </a:solidFill>
              </a:rPr>
              <a:t> to do this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So sometimes instead of saying we are serializing an object, we can say we are pickling an object; and instead of </a:t>
            </a:r>
            <a:r>
              <a:rPr lang="en-IE" dirty="0" err="1">
                <a:solidFill>
                  <a:schemeClr val="bg1"/>
                </a:solidFill>
              </a:rPr>
              <a:t>deserializing</a:t>
            </a:r>
            <a:r>
              <a:rPr lang="en-IE" dirty="0">
                <a:solidFill>
                  <a:schemeClr val="bg1"/>
                </a:solidFill>
              </a:rPr>
              <a:t> an object, we can say we are </a:t>
            </a:r>
            <a:r>
              <a:rPr lang="en-IE" dirty="0" err="1">
                <a:solidFill>
                  <a:schemeClr val="bg1"/>
                </a:solidFill>
              </a:rPr>
              <a:t>unpickling</a:t>
            </a:r>
            <a:r>
              <a:rPr lang="en-IE" dirty="0">
                <a:solidFill>
                  <a:schemeClr val="bg1"/>
                </a:solidFill>
              </a:rPr>
              <a:t> an object.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476672"/>
            <a:ext cx="13811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35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9878173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IE" dirty="0">
                <a:solidFill>
                  <a:schemeClr val="bg1"/>
                </a:solidFill>
              </a:rPr>
              <a:t> provides a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method to save an object to a byte file.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syntax is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476672"/>
            <a:ext cx="1381125" cy="1905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550590" y="4221088"/>
            <a:ext cx="8424936" cy="151216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pickle.dump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(object, file)</a:t>
            </a:r>
          </a:p>
        </p:txBody>
      </p:sp>
    </p:spTree>
    <p:extLst>
      <p:ext uri="{BB962C8B-B14F-4D97-AF65-F5344CB8AC3E}">
        <p14:creationId xmlns:p14="http://schemas.microsoft.com/office/powerpoint/2010/main" val="331592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So for example we could say: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open("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as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800100" lvl="2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pickle.dump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So we open a byte file (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IE" dirty="0">
                <a:solidFill>
                  <a:schemeClr val="bg1"/>
                </a:solidFill>
              </a:rPr>
              <a:t>)  for writing,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</a:rPr>
              <a:t>, and serialize that object into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</a:rPr>
              <a:t>. 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476672"/>
            <a:ext cx="13811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80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9878173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IE" dirty="0">
                <a:solidFill>
                  <a:schemeClr val="bg1"/>
                </a:solidFill>
              </a:rPr>
              <a:t> provides a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method to take a byte file and load it into an object.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syntax is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476672"/>
            <a:ext cx="1381125" cy="1905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550590" y="4221088"/>
            <a:ext cx="8424936" cy="151216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object 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pickle.load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(file)</a:t>
            </a:r>
          </a:p>
        </p:txBody>
      </p:sp>
    </p:spTree>
    <p:extLst>
      <p:ext uri="{BB962C8B-B14F-4D97-AF65-F5344CB8AC3E}">
        <p14:creationId xmlns:p14="http://schemas.microsoft.com/office/powerpoint/2010/main" val="942164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So for example we could say: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open("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as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800100" lvl="2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MyNewObject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pickle.load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So we open the byte file (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IE" dirty="0">
                <a:solidFill>
                  <a:schemeClr val="bg1"/>
                </a:solidFill>
              </a:rPr>
              <a:t>)  for reading,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</a:rPr>
              <a:t>, and load it into the object. 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476672"/>
            <a:ext cx="13811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83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sz="4000" dirty="0">
                <a:solidFill>
                  <a:schemeClr val="bg1"/>
                </a:solidFill>
              </a:rPr>
              <a:t>Here’s the code: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pickle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["a list", "containing", 5, "values including another list", ["inner", "list"]]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pickle.dump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MyNewObject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pickle.load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162126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8513</TotalTime>
  <Words>855</Words>
  <Application>Microsoft Office PowerPoint</Application>
  <PresentationFormat>Custom</PresentationFormat>
  <Paragraphs>120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Courier New</vt:lpstr>
      <vt:lpstr>Office Theme</vt:lpstr>
      <vt:lpstr>Object Serialization</vt:lpstr>
      <vt:lpstr>Serializing Objects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Serializing Web Objects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466</cp:revision>
  <dcterms:created xsi:type="dcterms:W3CDTF">2011-10-08T11:06:39Z</dcterms:created>
  <dcterms:modified xsi:type="dcterms:W3CDTF">2020-11-15T12:08:02Z</dcterms:modified>
</cp:coreProperties>
</file>