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920" r:id="rId3"/>
    <p:sldId id="935" r:id="rId4"/>
    <p:sldId id="936" r:id="rId5"/>
    <p:sldId id="921" r:id="rId6"/>
    <p:sldId id="922" r:id="rId7"/>
    <p:sldId id="923" r:id="rId8"/>
    <p:sldId id="924" r:id="rId9"/>
    <p:sldId id="925" r:id="rId10"/>
    <p:sldId id="926" r:id="rId11"/>
    <p:sldId id="927" r:id="rId12"/>
    <p:sldId id="928" r:id="rId13"/>
    <p:sldId id="929" r:id="rId14"/>
    <p:sldId id="930" r:id="rId15"/>
    <p:sldId id="931" r:id="rId16"/>
    <p:sldId id="557" r:id="rId1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06/10/2016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06/10/2016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Polymorphism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MP3File(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“mp3”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play(self):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print(“playing {} as mp3”.format(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play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</p:spTree>
    <p:extLst>
      <p:ext uri="{BB962C8B-B14F-4D97-AF65-F5344CB8AC3E}">
        <p14:creationId xmlns:p14="http://schemas.microsoft.com/office/powerpoint/2010/main" val="70396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WAVFile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“wav”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play(self):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print(“playing {} as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wav”.format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play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</p:spTree>
    <p:extLst>
      <p:ext uri="{BB962C8B-B14F-4D97-AF65-F5344CB8AC3E}">
        <p14:creationId xmlns:p14="http://schemas.microsoft.com/office/powerpoint/2010/main" val="35025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OGGFile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“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ogg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play(self):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print(“playing {} as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ogg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”.format(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play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</p:spTree>
    <p:extLst>
      <p:ext uri="{BB962C8B-B14F-4D97-AF65-F5344CB8AC3E}">
        <p14:creationId xmlns:p14="http://schemas.microsoft.com/office/powerpoint/2010/main" val="4856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Here’s how we run it:</a:t>
            </a: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mp3 =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MP3File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(“myfile.mp3”)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mp3.play()</a:t>
            </a:r>
          </a:p>
          <a:p>
            <a:pPr marL="0" indent="0">
              <a:buNone/>
            </a:pPr>
            <a:r>
              <a:rPr lang="en-IE" i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playing myfile.mp3 as mp3</a:t>
            </a:r>
            <a:endParaRPr lang="en-IE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8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Here’s another one:</a:t>
            </a: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wav =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WAVFile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(“myfile.wav”)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wav.play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IE" i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playing myfile.wav as wav</a:t>
            </a:r>
            <a:endParaRPr lang="en-IE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70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Here’s an error:</a:t>
            </a:r>
          </a:p>
          <a:p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ogg_declared_as_mp3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MP3File("myfile.ogg")</a:t>
            </a:r>
          </a:p>
          <a:p>
            <a:pPr marL="0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62558" y="3789040"/>
            <a:ext cx="11593287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2598" y="4118609"/>
            <a:ext cx="10896477" cy="19026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sz="20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(most recent call last):</a:t>
            </a:r>
          </a:p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"&lt;</a:t>
            </a:r>
            <a:r>
              <a:rPr lang="en-IE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&gt;", line 1, in &lt;module&gt;</a:t>
            </a:r>
          </a:p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 "polymorphic_audio.py", line 4, in __</a:t>
            </a:r>
            <a:r>
              <a:rPr lang="en-IE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 Exception("Invalid format")</a:t>
            </a:r>
          </a:p>
          <a:p>
            <a:endParaRPr lang="en-IE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Exception: Invalid format</a:t>
            </a:r>
          </a:p>
        </p:txBody>
      </p:sp>
    </p:spTree>
    <p:extLst>
      <p:ext uri="{BB962C8B-B14F-4D97-AF65-F5344CB8AC3E}">
        <p14:creationId xmlns:p14="http://schemas.microsoft.com/office/powerpoint/2010/main" val="48833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Polymorphism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i="1" dirty="0" smtClean="0">
                <a:solidFill>
                  <a:schemeClr val="bg1"/>
                </a:solidFill>
              </a:rPr>
              <a:t>Polymorphism</a:t>
            </a:r>
            <a:r>
              <a:rPr lang="en-IE" dirty="0" smtClean="0">
                <a:solidFill>
                  <a:schemeClr val="bg1"/>
                </a:solidFill>
              </a:rPr>
              <a:t> simply means that we can call the same method name with parameters, and depending on the parameters, it will do different things. For example: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rint(6 * 5)</a:t>
            </a: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print(“Hello” * 5)</a:t>
            </a:r>
          </a:p>
        </p:txBody>
      </p:sp>
    </p:spTree>
    <p:extLst>
      <p:ext uri="{BB962C8B-B14F-4D97-AF65-F5344CB8AC3E}">
        <p14:creationId xmlns:p14="http://schemas.microsoft.com/office/powerpoint/2010/main" val="168138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Polymorphism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i="1" dirty="0" smtClean="0">
                <a:solidFill>
                  <a:schemeClr val="bg1"/>
                </a:solidFill>
              </a:rPr>
              <a:t>Polymorphism</a:t>
            </a:r>
            <a:r>
              <a:rPr lang="en-IE" dirty="0" smtClean="0">
                <a:solidFill>
                  <a:schemeClr val="bg1"/>
                </a:solidFill>
              </a:rPr>
              <a:t> simply means that we can call the same method name with parameters, and depending on the parameters, it will do different things. For example: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rint(6 * 5)</a:t>
            </a: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print(“Hello” * 5)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10831" y="3687880"/>
            <a:ext cx="3888433" cy="56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err="1" smtClean="0"/>
              <a:t>Mult</a:t>
            </a:r>
            <a:r>
              <a:rPr lang="en-IE" sz="3600" b="1" dirty="0" smtClean="0"/>
              <a:t> (6, 5)</a:t>
            </a:r>
            <a:endParaRPr lang="en-IE" sz="3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710830" y="4662178"/>
            <a:ext cx="3888433" cy="56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err="1" smtClean="0"/>
              <a:t>Mult</a:t>
            </a:r>
            <a:r>
              <a:rPr lang="en-IE" sz="3600" b="1" dirty="0" smtClean="0"/>
              <a:t> (“Hello”, 5)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73131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Polymorphism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i="1" dirty="0" smtClean="0">
                <a:solidFill>
                  <a:schemeClr val="bg1"/>
                </a:solidFill>
              </a:rPr>
              <a:t>Polymorphism</a:t>
            </a:r>
            <a:r>
              <a:rPr lang="en-IE" dirty="0" smtClean="0">
                <a:solidFill>
                  <a:schemeClr val="bg1"/>
                </a:solidFill>
              </a:rPr>
              <a:t> simply means that we can call the same method name with parameters, and depending on the parameters, it will do different things. For example:</a:t>
            </a: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print(6 * 5)</a:t>
            </a:r>
          </a:p>
          <a:p>
            <a:pPr marL="0" indent="0">
              <a:buNone/>
            </a:pP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8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&gt;&gt;&gt; print(“Hello” * 5)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710831" y="3687880"/>
            <a:ext cx="3888433" cy="56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err="1" smtClean="0"/>
              <a:t>Mult</a:t>
            </a:r>
            <a:r>
              <a:rPr lang="en-IE" sz="3600" b="1" dirty="0" smtClean="0"/>
              <a:t> (6, 5)</a:t>
            </a:r>
            <a:endParaRPr lang="en-IE" sz="3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2710830" y="4662178"/>
            <a:ext cx="3888433" cy="56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err="1" smtClean="0"/>
              <a:t>Mult</a:t>
            </a:r>
            <a:r>
              <a:rPr lang="en-IE" sz="3600" b="1" dirty="0" smtClean="0"/>
              <a:t> (“Hello”, 5)</a:t>
            </a:r>
            <a:endParaRPr lang="en-IE" sz="36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6743278" y="3684472"/>
            <a:ext cx="5256584" cy="56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/>
              <a:t>3</a:t>
            </a:r>
            <a:r>
              <a:rPr lang="en-IE" sz="3600" b="1" dirty="0" smtClean="0"/>
              <a:t>0</a:t>
            </a:r>
            <a:endParaRPr lang="en-IE" sz="36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6743278" y="4661520"/>
            <a:ext cx="5256584" cy="5676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b="1" dirty="0" err="1" smtClean="0"/>
              <a:t>HelloHelloHelloHelloHello</a:t>
            </a:r>
            <a:endParaRPr lang="en-IE" sz="3600" b="1" dirty="0"/>
          </a:p>
        </p:txBody>
      </p:sp>
    </p:spTree>
    <p:extLst>
      <p:ext uri="{BB962C8B-B14F-4D97-AF65-F5344CB8AC3E}">
        <p14:creationId xmlns:p14="http://schemas.microsoft.com/office/powerpoint/2010/main" val="133620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A more complicated example to consider would be to think about creating a method called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play()</a:t>
            </a:r>
            <a:r>
              <a:rPr lang="en-IE" dirty="0" smtClean="0">
                <a:solidFill>
                  <a:schemeClr val="bg1"/>
                </a:solidFill>
              </a:rPr>
              <a:t> to play an audio file.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A media player will be needed to load 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dirty="0" smtClean="0">
                <a:solidFill>
                  <a:schemeClr val="bg1"/>
                </a:solidFill>
              </a:rPr>
              <a:t> object.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instruction to play the file might be as simple as: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&gt;&gt;&gt; 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audio_file.play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)</a:t>
            </a:r>
          </a:p>
        </p:txBody>
      </p:sp>
    </p:spTree>
    <p:extLst>
      <p:ext uri="{BB962C8B-B14F-4D97-AF65-F5344CB8AC3E}">
        <p14:creationId xmlns:p14="http://schemas.microsoft.com/office/powerpoint/2010/main" val="343226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However, different audio files use different compression algorithms (e.g. .mp3, .</a:t>
            </a:r>
            <a:r>
              <a:rPr lang="en-IE" dirty="0" err="1" smtClean="0">
                <a:solidFill>
                  <a:schemeClr val="bg1"/>
                </a:solidFill>
              </a:rPr>
              <a:t>wma</a:t>
            </a:r>
            <a:r>
              <a:rPr lang="en-IE" dirty="0" smtClean="0">
                <a:solidFill>
                  <a:schemeClr val="bg1"/>
                </a:solidFill>
              </a:rPr>
              <a:t>, .</a:t>
            </a:r>
            <a:r>
              <a:rPr lang="en-IE" dirty="0" err="1" smtClean="0">
                <a:solidFill>
                  <a:schemeClr val="bg1"/>
                </a:solidFill>
              </a:rPr>
              <a:t>ogg</a:t>
            </a:r>
            <a:r>
              <a:rPr lang="en-IE" dirty="0" smtClean="0">
                <a:solidFill>
                  <a:schemeClr val="bg1"/>
                </a:solidFill>
              </a:rPr>
              <a:t>), and some aren’t stored as compressed at all (e.g. .wav).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We can use inheritance with polymorphism to simplify the design. Each </a:t>
            </a:r>
            <a:r>
              <a:rPr lang="en-IE" dirty="0" err="1" smtClean="0">
                <a:solidFill>
                  <a:schemeClr val="bg1"/>
                </a:solidFill>
              </a:rPr>
              <a:t>filetype</a:t>
            </a:r>
            <a:r>
              <a:rPr lang="en-IE" dirty="0" smtClean="0">
                <a:solidFill>
                  <a:schemeClr val="bg1"/>
                </a:solidFill>
              </a:rPr>
              <a:t> is represented as a different subclass of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dirty="0" smtClean="0">
                <a:solidFill>
                  <a:schemeClr val="bg1"/>
                </a:solidFill>
              </a:rPr>
              <a:t>, and each of those has a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play( )</a:t>
            </a:r>
            <a:r>
              <a:rPr lang="en-IE" dirty="0" smtClean="0">
                <a:solidFill>
                  <a:schemeClr val="bg1"/>
                </a:solidFill>
              </a:rPr>
              <a:t> method.</a:t>
            </a:r>
            <a:endParaRPr lang="en-IE" dirty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38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5" name="Rectangle 4"/>
          <p:cNvSpPr/>
          <p:nvPr/>
        </p:nvSpPr>
        <p:spPr>
          <a:xfrm>
            <a:off x="4655046" y="1417638"/>
            <a:ext cx="2736304" cy="8592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err="1" smtClean="0"/>
              <a:t>AudioFile</a:t>
            </a:r>
            <a:endParaRPr lang="en-IE" sz="2800" b="1" dirty="0"/>
          </a:p>
        </p:txBody>
      </p:sp>
      <p:sp>
        <p:nvSpPr>
          <p:cNvPr id="6" name="Rectangle 5"/>
          <p:cNvSpPr/>
          <p:nvPr/>
        </p:nvSpPr>
        <p:spPr>
          <a:xfrm>
            <a:off x="4655046" y="2281734"/>
            <a:ext cx="2736304" cy="6432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 _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 _( )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5951190" y="2924944"/>
            <a:ext cx="216024" cy="432048"/>
          </a:xfrm>
          <a:prstGeom prst="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6059606" y="3356715"/>
            <a:ext cx="3797" cy="34182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422797" y="3717032"/>
            <a:ext cx="7269012" cy="10106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054646" y="4653136"/>
            <a:ext cx="2736304" cy="8592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/>
              <a:t>MP3File</a:t>
            </a:r>
            <a:endParaRPr lang="en-IE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1054646" y="5517232"/>
            <a:ext cx="2736304" cy="6432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lay( )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7094" y="4653136"/>
            <a:ext cx="2736304" cy="8592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err="1" smtClean="0"/>
              <a:t>WAVFile</a:t>
            </a:r>
            <a:endParaRPr lang="en-IE" sz="2800" b="1" dirty="0"/>
          </a:p>
        </p:txBody>
      </p:sp>
      <p:sp>
        <p:nvSpPr>
          <p:cNvPr id="18" name="Rectangle 17"/>
          <p:cNvSpPr/>
          <p:nvPr/>
        </p:nvSpPr>
        <p:spPr>
          <a:xfrm>
            <a:off x="5087094" y="5517232"/>
            <a:ext cx="2736304" cy="6432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play( 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327454" y="4653136"/>
            <a:ext cx="2736304" cy="859234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err="1" smtClean="0"/>
              <a:t>OGGFile</a:t>
            </a:r>
            <a:endParaRPr lang="en-IE" sz="2800" b="1" dirty="0"/>
          </a:p>
        </p:txBody>
      </p:sp>
      <p:sp>
        <p:nvSpPr>
          <p:cNvPr id="20" name="Rectangle 19"/>
          <p:cNvSpPr/>
          <p:nvPr/>
        </p:nvSpPr>
        <p:spPr>
          <a:xfrm>
            <a:off x="8327454" y="5517232"/>
            <a:ext cx="2736304" cy="64321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play( )</a:t>
            </a:r>
          </a:p>
        </p:txBody>
      </p:sp>
      <p:cxnSp>
        <p:nvCxnSpPr>
          <p:cNvPr id="21" name="Straight Connector 20"/>
          <p:cNvCxnSpPr>
            <a:endCxn id="15" idx="0"/>
          </p:cNvCxnSpPr>
          <p:nvPr/>
        </p:nvCxnSpPr>
        <p:spPr>
          <a:xfrm flipH="1">
            <a:off x="2422798" y="3717032"/>
            <a:ext cx="3797" cy="936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451449" y="3717032"/>
            <a:ext cx="3797" cy="936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9691809" y="3717032"/>
            <a:ext cx="3797" cy="93610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36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9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9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filename):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not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filename.endswith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self.ext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# THEN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raise Exception(“Invalid format”)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filename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</p:spTree>
    <p:extLst>
      <p:ext uri="{BB962C8B-B14F-4D97-AF65-F5344CB8AC3E}">
        <p14:creationId xmlns:p14="http://schemas.microsoft.com/office/powerpoint/2010/main" val="12251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Polymorphism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AudioFile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00050" lvl="1" indent="0">
              <a:buNone/>
            </a:pP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9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9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filename):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not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filename.endswith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self.ext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# THEN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raise Exception(“Invalid format”)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ENDIF;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filename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890438" y="1124744"/>
            <a:ext cx="3109423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Check if the file extension of the audio being played is a known extension,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self.ext</a:t>
            </a:r>
            <a:r>
              <a:rPr lang="en-IE" sz="2000" dirty="0" smtClean="0"/>
              <a:t> is set in each of the subclasses.</a:t>
            </a:r>
            <a:endParaRPr lang="en-IE" sz="2000" dirty="0"/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7751390" y="1916832"/>
            <a:ext cx="1139048" cy="79208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8890438" y="4221088"/>
            <a:ext cx="3109423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Raise an exception if it’s an unknown file extension</a:t>
            </a:r>
            <a:endParaRPr lang="en-IE" sz="2000" dirty="0"/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 flipV="1">
            <a:off x="7607374" y="4077072"/>
            <a:ext cx="1283064" cy="54006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8890438" y="5229199"/>
            <a:ext cx="3109423" cy="12961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/>
              <a:t>If it’s a known file extension, then assign the filename passed in to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self.filename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4" name="Straight Arrow Connector 13"/>
          <p:cNvCxnSpPr>
            <a:stCxn id="13" idx="1"/>
          </p:cNvCxnSpPr>
          <p:nvPr/>
        </p:nvCxnSpPr>
        <p:spPr>
          <a:xfrm flipH="1" flipV="1">
            <a:off x="6743278" y="5013176"/>
            <a:ext cx="2147160" cy="86409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23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6832</TotalTime>
  <Words>635</Words>
  <Application>Microsoft Office PowerPoint</Application>
  <PresentationFormat>Custom</PresentationFormat>
  <Paragraphs>129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Courier New</vt:lpstr>
      <vt:lpstr>Office Theme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Polymorphism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388</cp:revision>
  <dcterms:created xsi:type="dcterms:W3CDTF">2011-10-08T11:06:39Z</dcterms:created>
  <dcterms:modified xsi:type="dcterms:W3CDTF">2016-10-06T20:17:52Z</dcterms:modified>
</cp:coreProperties>
</file>