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8" r:id="rId2"/>
    <p:sldId id="920" r:id="rId3"/>
    <p:sldId id="975" r:id="rId4"/>
    <p:sldId id="977" r:id="rId5"/>
    <p:sldId id="978" r:id="rId6"/>
    <p:sldId id="979" r:id="rId7"/>
    <p:sldId id="980" r:id="rId8"/>
    <p:sldId id="982" r:id="rId9"/>
    <p:sldId id="1023" r:id="rId10"/>
    <p:sldId id="983" r:id="rId11"/>
    <p:sldId id="993" r:id="rId12"/>
    <p:sldId id="981" r:id="rId13"/>
    <p:sldId id="984" r:id="rId14"/>
    <p:sldId id="985" r:id="rId15"/>
    <p:sldId id="986" r:id="rId16"/>
    <p:sldId id="994" r:id="rId17"/>
    <p:sldId id="995" r:id="rId18"/>
    <p:sldId id="1022" r:id="rId19"/>
    <p:sldId id="987" r:id="rId20"/>
    <p:sldId id="988" r:id="rId21"/>
    <p:sldId id="989" r:id="rId22"/>
    <p:sldId id="990" r:id="rId23"/>
    <p:sldId id="991" r:id="rId24"/>
    <p:sldId id="992" r:id="rId25"/>
    <p:sldId id="996" r:id="rId26"/>
    <p:sldId id="997" r:id="rId27"/>
    <p:sldId id="998" r:id="rId28"/>
    <p:sldId id="999" r:id="rId29"/>
    <p:sldId id="1004" r:id="rId30"/>
    <p:sldId id="1005" r:id="rId31"/>
    <p:sldId id="1000" r:id="rId32"/>
    <p:sldId id="1003" r:id="rId33"/>
    <p:sldId id="1001" r:id="rId34"/>
    <p:sldId id="1002" r:id="rId35"/>
    <p:sldId id="1006" r:id="rId36"/>
    <p:sldId id="1009" r:id="rId37"/>
    <p:sldId id="1007" r:id="rId38"/>
    <p:sldId id="1010" r:id="rId39"/>
    <p:sldId id="1019" r:id="rId40"/>
    <p:sldId id="1011" r:id="rId41"/>
    <p:sldId id="1012" r:id="rId42"/>
    <p:sldId id="1013" r:id="rId43"/>
    <p:sldId id="1014" r:id="rId44"/>
    <p:sldId id="1015" r:id="rId45"/>
    <p:sldId id="1016" r:id="rId46"/>
    <p:sldId id="1017" r:id="rId47"/>
    <p:sldId id="1018" r:id="rId48"/>
    <p:sldId id="1020" r:id="rId49"/>
    <p:sldId id="1021" r:id="rId50"/>
    <p:sldId id="557" r:id="rId5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18/10/2023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18/10/2023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98351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Because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/>
              <a:t> is declared here, there is only one instance of this attribute , and it is accessed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Contacts.contact_list</a:t>
            </a:r>
            <a:r>
              <a:rPr lang="en-IE" dirty="0"/>
              <a:t>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527254" y="1916832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026343" y="508518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Append the newly instantiated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/>
              <a:t> to the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/>
              <a:t>. 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311230" y="5085184"/>
            <a:ext cx="1715113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F5EBE2-B8F5-19F7-12D1-BE54627A9734}"/>
              </a:ext>
            </a:extLst>
          </p:cNvPr>
          <p:cNvSpPr/>
          <p:nvPr/>
        </p:nvSpPr>
        <p:spPr>
          <a:xfrm>
            <a:off x="8975526" y="2693875"/>
            <a:ext cx="2952328" cy="145520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Since this declaration doesn’t use the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000" dirty="0"/>
              <a:t> parameter, it refers to all objects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155849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20113" y="1499300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</p:spTree>
    <p:extLst>
      <p:ext uri="{BB962C8B-B14F-4D97-AF65-F5344CB8AC3E}">
        <p14:creationId xmlns:p14="http://schemas.microsoft.com/office/powerpoint/2010/main" val="16235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Now let’s say that the contact list is for our company, and some of our contacts are suppliers and some others are other staff members in the company.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If we wanted to add 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>
                <a:solidFill>
                  <a:schemeClr val="bg1"/>
                </a:solidFill>
              </a:rPr>
              <a:t> method, so that we can order supplies off our suppliers, we better do it in such a way as we cannot try to accidently order supplies off other staff members. Here’s how we do it: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4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“’{}’ order to ‘{}’”.format(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112901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“’{}’ order to ‘{}’”.format(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66303" y="1340768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Create a new class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/>
              <a:t>, that has all the methods and attributes of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/>
              <a:t> class. Now add a new method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/>
              <a:t>.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6095206" y="2132856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print(“The order will send ”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“’{}’ order to ‘{}’”.format(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66303" y="1340768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Create a new class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/>
              <a:t>, that has all the methods and attributes of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/>
              <a:t> class. Now add a new method called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/>
              <a:t>.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6095206" y="2132856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738311" y="429309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Print out what was ordered from what supplier. 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023198" y="4293096"/>
            <a:ext cx="1715113" cy="7920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8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20113" y="1499300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</p:spTree>
    <p:extLst>
      <p:ext uri="{BB962C8B-B14F-4D97-AF65-F5344CB8AC3E}">
        <p14:creationId xmlns:p14="http://schemas.microsoft.com/office/powerpoint/2010/main" val="425757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9" name="Oval 8"/>
          <p:cNvSpPr/>
          <p:nvPr/>
        </p:nvSpPr>
        <p:spPr>
          <a:xfrm>
            <a:off x="5663758" y="134136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63622" y="184123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6197415" y="392946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6895107" y="2348880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59902" y="4437112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69722" y="1499300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Supplier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04975" y="2477110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9902" y="3140968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48012" y="5148481"/>
            <a:ext cx="1457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order( )</a:t>
            </a:r>
          </a:p>
        </p:txBody>
      </p:sp>
    </p:spTree>
    <p:extLst>
      <p:ext uri="{BB962C8B-B14F-4D97-AF65-F5344CB8AC3E}">
        <p14:creationId xmlns:p14="http://schemas.microsoft.com/office/powerpoint/2010/main" val="1892984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983238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1483102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1516895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14587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79382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14686" y="332656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24455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79382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  <p:sp>
        <p:nvSpPr>
          <p:cNvPr id="11" name="Oval 10"/>
          <p:cNvSpPr/>
          <p:nvPr/>
        </p:nvSpPr>
        <p:spPr>
          <a:xfrm>
            <a:off x="6599862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7099726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reeform 13"/>
          <p:cNvSpPr/>
          <p:nvPr/>
        </p:nvSpPr>
        <p:spPr>
          <a:xfrm>
            <a:off x="7133519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831211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96006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56029" y="332656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Supplier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41079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96006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84116" y="5004465"/>
            <a:ext cx="1457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order( )</a:t>
            </a:r>
          </a:p>
        </p:txBody>
      </p:sp>
    </p:spTree>
    <p:extLst>
      <p:ext uri="{BB962C8B-B14F-4D97-AF65-F5344CB8AC3E}">
        <p14:creationId xmlns:p14="http://schemas.microsoft.com/office/powerpoint/2010/main" val="837824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run this, first we’ll declare some instances: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Supplier("Joe Supplier", "JoeSupplier@Supplies.com")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Supplier("John Supplier", "JohnSupplier@Supplies.com")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9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 have mentioned before that software re-use is considered one of the golden rules of object-orientated programming, and that generally speaking we will prefer to eliminate duplicated code whenever possible.</a:t>
            </a:r>
          </a:p>
          <a:p>
            <a:r>
              <a:rPr lang="en-IE" dirty="0">
                <a:solidFill>
                  <a:schemeClr val="bg1"/>
                </a:solidFill>
              </a:rPr>
              <a:t>One mechanism to achieve this is </a:t>
            </a:r>
            <a:r>
              <a:rPr lang="en-IE" i="1" dirty="0">
                <a:solidFill>
                  <a:schemeClr val="bg1"/>
                </a:solidFill>
              </a:rPr>
              <a:t>inheritance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380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Now let’s check if that has been declared correctly: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print("Our Staff Members are:“, c1.name, " ", c2.name)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print("Their email addresses are:“, c1.email, " ", c2.email)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print("Our Suppliers are:“, s1.name, " ", s2.name)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print("Their email addresses are:“, s1.email, " ", s2.email)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12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can order from suppliers: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47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can order from suppliers: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4293096"/>
            <a:ext cx="110303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'Bag of sweets' order to 'Joe Supplier'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'Boiled eggs' order to 'John Supplier'</a:t>
            </a:r>
          </a:p>
        </p:txBody>
      </p:sp>
    </p:spTree>
    <p:extLst>
      <p:ext uri="{BB962C8B-B14F-4D97-AF65-F5344CB8AC3E}">
        <p14:creationId xmlns:p14="http://schemas.microsoft.com/office/powerpoint/2010/main" val="1909610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But we can’t order from staff members (they don’t have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>
                <a:solidFill>
                  <a:schemeClr val="bg1"/>
                </a:solidFill>
              </a:rPr>
              <a:t> method: 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c2.order("Boiled eggs")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25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But we can’t order from staff members (they don’t have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>
                <a:solidFill>
                  <a:schemeClr val="bg1"/>
                </a:solidFill>
              </a:rPr>
              <a:t> method: 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c1.order("Bag of sweets")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c2.order("Boiled eggs")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558" y="3933056"/>
            <a:ext cx="11593287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IE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598" y="4262625"/>
            <a:ext cx="10896477" cy="1902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"C:/Users/damian.gordon/AppData/Local/Programs/Python/Python35-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32/Inheritance.py", line 64, in &lt;module&gt;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c1.order("Bag of sweets")</a:t>
            </a:r>
          </a:p>
          <a:p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r>
              <a:rPr lang="en-IE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'Contact' object has no attribute 'order'</a:t>
            </a:r>
          </a:p>
        </p:txBody>
      </p:sp>
    </p:spTree>
    <p:extLst>
      <p:ext uri="{BB962C8B-B14F-4D97-AF65-F5344CB8AC3E}">
        <p14:creationId xmlns:p14="http://schemas.microsoft.com/office/powerpoint/2010/main" val="1179673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983238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1483102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1516895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2214587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79382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14686" y="332656"/>
            <a:ext cx="41109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Contact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24455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79382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  <p:sp>
        <p:nvSpPr>
          <p:cNvPr id="11" name="Oval 10"/>
          <p:cNvSpPr/>
          <p:nvPr/>
        </p:nvSpPr>
        <p:spPr>
          <a:xfrm>
            <a:off x="6599862" y="1197352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7099726" y="169721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Freeform 13"/>
          <p:cNvSpPr/>
          <p:nvPr/>
        </p:nvSpPr>
        <p:spPr>
          <a:xfrm>
            <a:off x="7133519" y="3785448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831211" y="2204864"/>
            <a:ext cx="114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name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96006" y="4293096"/>
            <a:ext cx="2037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</a:t>
            </a:r>
            <a:r>
              <a:rPr lang="en-IE" sz="3200" b="1" i="1" dirty="0" err="1"/>
              <a:t>init</a:t>
            </a:r>
            <a:r>
              <a:rPr lang="en-IE" sz="3200" b="1" i="1" dirty="0"/>
              <a:t>_</a:t>
            </a:r>
            <a:r>
              <a:rPr lang="en-IE" sz="1200" b="1" i="1" dirty="0"/>
              <a:t> </a:t>
            </a:r>
            <a:r>
              <a:rPr lang="en-IE" sz="3200" b="1" i="1" dirty="0"/>
              <a:t>_( 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56029" y="332656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Supplier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41079" y="2333094"/>
            <a:ext cx="1135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email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96006" y="2996952"/>
            <a:ext cx="267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err="1"/>
              <a:t>contacts_list</a:t>
            </a:r>
            <a:r>
              <a:rPr lang="en-IE" sz="3200" b="1" i="1" dirty="0"/>
              <a:t>[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84116" y="5004465"/>
            <a:ext cx="1457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order( )</a:t>
            </a:r>
          </a:p>
        </p:txBody>
      </p:sp>
    </p:spTree>
    <p:extLst>
      <p:ext uri="{BB962C8B-B14F-4D97-AF65-F5344CB8AC3E}">
        <p14:creationId xmlns:p14="http://schemas.microsoft.com/office/powerpoint/2010/main" val="2676635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Extending Built-Ins</a:t>
            </a:r>
          </a:p>
        </p:txBody>
      </p:sp>
    </p:spTree>
    <p:extLst>
      <p:ext uri="{BB962C8B-B14F-4D97-AF65-F5344CB8AC3E}">
        <p14:creationId xmlns:p14="http://schemas.microsoft.com/office/powerpoint/2010/main" val="50242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say we needed to add a new method that searches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>
                <a:solidFill>
                  <a:schemeClr val="bg1"/>
                </a:solidFill>
              </a:rPr>
              <a:t> for a particular name, where would we put that method?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seems like something that might be better associated with the list itself, so how would we do that?</a:t>
            </a:r>
          </a:p>
        </p:txBody>
      </p:sp>
    </p:spTree>
    <p:extLst>
      <p:ext uri="{BB962C8B-B14F-4D97-AF65-F5344CB8AC3E}">
        <p14:creationId xmlns:p14="http://schemas.microsoft.com/office/powerpoint/2010/main" val="3296706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“Return any search hits”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Search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906280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“Return any search hits”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Search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70359" y="141277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new class that builds on the list type.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03118" y="1349531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49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Technically all classes are a sub-class of a class called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>
                <a:solidFill>
                  <a:schemeClr val="bg1"/>
                </a:solidFill>
              </a:rPr>
              <a:t>, so they all inherit from that 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class called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>
                <a:solidFill>
                  <a:schemeClr val="bg1"/>
                </a:solidFill>
              </a:rPr>
              <a:t> doesn’t really have many attributes or methods, but they give all other classes their structure.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If a class doesn’t explicitly inherit from any other class it implicitly inherits from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846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search(self, name):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“Return any search hits”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 ]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contact in self: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name in contact.name: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(contact)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matching_contacts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Search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70359" y="1412776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This is a new class that builds on the list type.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83438" y="4797152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/>
              <a:t>Create a new list of matching names.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03118" y="4763579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303118" y="1349531"/>
            <a:ext cx="2901930" cy="8553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Contact(list):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self.contacts_list.append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48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328592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Contact(list):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ContactList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self.contacts_list.append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7035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Instead of declaring </a:t>
            </a:r>
            <a:r>
              <a:rPr lang="en-IE" sz="2400" dirty="0" err="1"/>
              <a:t>contacts_list</a:t>
            </a:r>
            <a:r>
              <a:rPr lang="en-IE" sz="2400" dirty="0"/>
              <a:t> as a list we declare it as a class that inherits from list. 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7247334" y="1916832"/>
            <a:ext cx="923025" cy="1440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996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run this, first we’ll declare some instances, and then do a search: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= Contact("Anne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"AnneStaffMember@MyCompany.com")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input("Who would you like to search for?\n")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print([c.name for c in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Contact.contacts_list.search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28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Extending Built-Ins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run this, first we’ll declare some instances, and then do a search: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= Contact("Tom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"TomStaffMember@MyCompany.com")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= Contact("Fred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"FredStaffMember@MyCompany.com")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= Contact("Anne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"AnneStaffMember@MyCompany.com")</a:t>
            </a:r>
          </a:p>
          <a:p>
            <a:pPr marL="400050" lvl="1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input("Who would you like to search for?\n")</a:t>
            </a:r>
          </a:p>
          <a:p>
            <a:pPr marL="400050" lvl="1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print([c.name for c in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Contact.contacts_list.search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400050" lvl="1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5373216"/>
            <a:ext cx="1103030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Who would you like to search for?</a:t>
            </a:r>
          </a:p>
          <a:p>
            <a:pPr lvl="2"/>
            <a:r>
              <a:rPr lang="en-IE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Staff</a:t>
            </a:r>
          </a:p>
          <a:p>
            <a:pPr lvl="2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['Tom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', 'Fred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', 'Anne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StaffMember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</p:spTree>
    <p:extLst>
      <p:ext uri="{BB962C8B-B14F-4D97-AF65-F5344CB8AC3E}">
        <p14:creationId xmlns:p14="http://schemas.microsoft.com/office/powerpoint/2010/main" val="4275343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Overriding and super</a:t>
            </a:r>
          </a:p>
        </p:txBody>
      </p:sp>
    </p:spTree>
    <p:extLst>
      <p:ext uri="{BB962C8B-B14F-4D97-AF65-F5344CB8AC3E}">
        <p14:creationId xmlns:p14="http://schemas.microsoft.com/office/powerpoint/2010/main" val="3263318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So inheritance is used to </a:t>
            </a:r>
            <a:r>
              <a:rPr lang="en-IE" u="sng" dirty="0">
                <a:solidFill>
                  <a:schemeClr val="bg1"/>
                </a:solidFill>
              </a:rPr>
              <a:t>add</a:t>
            </a:r>
            <a:r>
              <a:rPr lang="en-IE" dirty="0">
                <a:solidFill>
                  <a:schemeClr val="bg1"/>
                </a:solidFill>
              </a:rPr>
              <a:t> new behaviours, but what if we want to </a:t>
            </a:r>
            <a:r>
              <a:rPr lang="en-IE" u="sng" dirty="0">
                <a:solidFill>
                  <a:schemeClr val="bg1"/>
                </a:solidFill>
              </a:rPr>
              <a:t>change</a:t>
            </a:r>
            <a:r>
              <a:rPr lang="en-IE" dirty="0">
                <a:solidFill>
                  <a:schemeClr val="bg1"/>
                </a:solidFill>
              </a:rPr>
              <a:t> behaviours?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look at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</a:t>
            </a:r>
            <a:r>
              <a:rPr lang="en-IE" dirty="0">
                <a:solidFill>
                  <a:schemeClr val="bg1"/>
                </a:solidFill>
              </a:rPr>
              <a:t> class again, and we want to change how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>
                <a:solidFill>
                  <a:schemeClr val="bg1"/>
                </a:solidFill>
              </a:rPr>
              <a:t> method works.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60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what we have so far: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Supplier(Contact):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print("The order will send our "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96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38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 can explicitly call the 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IE" dirty="0">
                <a:solidFill>
                  <a:schemeClr val="bg1"/>
                </a:solidFill>
              </a:rPr>
              <a:t> class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MySubClass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(object):</a:t>
            </a:r>
          </a:p>
          <a:p>
            <a:pPr marL="1314450" lvl="3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</a:p>
          <a:p>
            <a:pPr marL="85725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Class.</a:t>
            </a:r>
          </a:p>
        </p:txBody>
      </p:sp>
    </p:spTree>
    <p:extLst>
      <p:ext uri="{BB962C8B-B14F-4D97-AF65-F5344CB8AC3E}">
        <p14:creationId xmlns:p14="http://schemas.microsoft.com/office/powerpoint/2010/main" val="3093744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1031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The new class inherits from the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Supplier </a:t>
            </a:r>
            <a:r>
              <a:rPr lang="en-IE" sz="2400" dirty="0"/>
              <a:t>class. It is therefore a subclass of it. 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447135" y="1916832"/>
            <a:ext cx="2363184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495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a new version: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10319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The new class inherits from the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Supplier </a:t>
            </a:r>
            <a:r>
              <a:rPr lang="en-IE" sz="2400" dirty="0"/>
              <a:t>class. It is therefore a subclass of it. 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447135" y="1916832"/>
            <a:ext cx="2363184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823398" y="29249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And it overrides the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sz="2400" dirty="0"/>
              <a:t>method to now explore the new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IE" sz="2400" dirty="0"/>
              <a:t> attribute.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663158" y="3284984"/>
            <a:ext cx="2160240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6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declare objects as follows: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Supplier("Joe Supplier", "JoeSupplier@Supplies.com")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Supplier("John Supplier", "JohnSupplier@Supplies.com")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("Anne Supplier", "AnneSupplier@Supplies.com")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("Mary Supplier", "MarySupplier@Supplies.com")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And when we call the new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dirty="0">
                <a:solidFill>
                  <a:schemeClr val="bg1"/>
                </a:solidFill>
              </a:rPr>
              <a:t>method: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s3.order("Coffee", 23)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s4.order("Corn Flakes", -12)</a:t>
            </a:r>
          </a:p>
        </p:txBody>
      </p:sp>
    </p:spTree>
    <p:extLst>
      <p:ext uri="{BB962C8B-B14F-4D97-AF65-F5344CB8AC3E}">
        <p14:creationId xmlns:p14="http://schemas.microsoft.com/office/powerpoint/2010/main" val="1335101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And when we call the new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</a:t>
            </a:r>
            <a:r>
              <a:rPr lang="en-IE" dirty="0">
                <a:solidFill>
                  <a:schemeClr val="bg1"/>
                </a:solidFill>
              </a:rPr>
              <a:t>method: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s1.order("Bag of sweets")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s2.order("Boiled eggs")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s3.order("Coffee", 23)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s4.order("Corn Flakes", -12)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521" y="4293096"/>
            <a:ext cx="110303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'Bag of sweets' order to 'Joe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'Boiled eggs' order to 'John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order will send our 'Coffee' order to 'Anne Supplier'</a:t>
            </a:r>
          </a:p>
          <a:p>
            <a:pPr lvl="1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This customer is in debt.</a:t>
            </a:r>
          </a:p>
        </p:txBody>
      </p:sp>
    </p:spTree>
    <p:extLst>
      <p:ext uri="{BB962C8B-B14F-4D97-AF65-F5344CB8AC3E}">
        <p14:creationId xmlns:p14="http://schemas.microsoft.com/office/powerpoint/2010/main" val="25305606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only problem with this approach is that the superclass and the subclass both have similar code in them concerning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IE" dirty="0">
                <a:solidFill>
                  <a:schemeClr val="bg1"/>
                </a:solidFill>
              </a:rPr>
              <a:t> method.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if at some point in the future we have to change that common part of the method, we have to remember to change it in two places.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 is better if we can just have the similar code in one place.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07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can do this using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 )</a:t>
            </a:r>
            <a:r>
              <a:rPr lang="en-IE" dirty="0">
                <a:solidFill>
                  <a:schemeClr val="bg1"/>
                </a:solidFill>
              </a:rPr>
              <a:t> 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 )</a:t>
            </a:r>
            <a:r>
              <a:rPr lang="en-IE" dirty="0">
                <a:solidFill>
                  <a:schemeClr val="bg1"/>
                </a:solidFill>
              </a:rPr>
              <a:t> class calls the superclass method from the subclass.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look at how we had it:</a:t>
            </a:r>
          </a:p>
        </p:txBody>
      </p:sp>
    </p:spTree>
    <p:extLst>
      <p:ext uri="{BB962C8B-B14F-4D97-AF65-F5344CB8AC3E}">
        <p14:creationId xmlns:p14="http://schemas.microsoft.com/office/powerpoint/2010/main" val="17339604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</a:t>
            </a:r>
            <a:r>
              <a:rPr lang="en-IE" dirty="0" err="1">
                <a:solidFill>
                  <a:schemeClr val="bg1"/>
                </a:solidFill>
              </a:rPr>
              <a:t>overridng</a:t>
            </a:r>
            <a:r>
              <a:rPr lang="en-IE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print("The order will send our "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"'{}' order to '{}'".format(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order,self.name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434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super: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super().order(order)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766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Overriding and 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07706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super: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(Supplier):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order(self, order, balance):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balance &lt; 0: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print("This customer is in debt.")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super().order(order)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End order.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738311" y="4509120"/>
            <a:ext cx="426155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Call the order method in the superclass of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SupplierCheck</a:t>
            </a:r>
            <a:r>
              <a:rPr lang="en-IE" sz="2400" dirty="0"/>
              <a:t>, so call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Supplier.order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(order)</a:t>
            </a:r>
            <a:r>
              <a:rPr lang="en-IE" sz="2400" dirty="0"/>
              <a:t>. 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5591151" y="4653136"/>
            <a:ext cx="2147160" cy="6480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9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This is inheritance in action.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We call the object class, the </a:t>
            </a:r>
            <a:r>
              <a:rPr lang="en-IE" i="1" dirty="0">
                <a:solidFill>
                  <a:schemeClr val="bg1"/>
                </a:solidFill>
              </a:rPr>
              <a:t>superclass</a:t>
            </a:r>
            <a:r>
              <a:rPr lang="en-IE" dirty="0">
                <a:solidFill>
                  <a:schemeClr val="bg1"/>
                </a:solidFill>
              </a:rPr>
              <a:t>, and the object that inherits into, the </a:t>
            </a:r>
            <a:r>
              <a:rPr lang="en-IE" i="1" dirty="0">
                <a:solidFill>
                  <a:schemeClr val="bg1"/>
                </a:solidFill>
              </a:rPr>
              <a:t>subclass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Python is great, because all you need to do to inherit from a superclass is to include that classes’ name in the calling classes’ declaration.</a:t>
            </a: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661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Now let’s look at an example in practice.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say we have a simple address book program that keeps track of names and e-mail addresses. We’ll call the class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</a:t>
            </a:r>
            <a:r>
              <a:rPr lang="en-IE" dirty="0">
                <a:solidFill>
                  <a:schemeClr val="bg1"/>
                </a:solidFill>
              </a:rPr>
              <a:t>, and this class keeps the list of all contacts, and initialises the names and addresses for new contacts:</a:t>
            </a:r>
          </a:p>
        </p:txBody>
      </p:sp>
    </p:spTree>
    <p:extLst>
      <p:ext uri="{BB962C8B-B14F-4D97-AF65-F5344CB8AC3E}">
        <p14:creationId xmlns:p14="http://schemas.microsoft.com/office/powerpoint/2010/main" val="194008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</p:spTree>
    <p:extLst>
      <p:ext uri="{BB962C8B-B14F-4D97-AF65-F5344CB8AC3E}">
        <p14:creationId xmlns:p14="http://schemas.microsoft.com/office/powerpoint/2010/main" val="223984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98351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Because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/>
              <a:t> is declared here, there is only one instance of this attribute , and it is accessed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Contacts.contact_list</a:t>
            </a:r>
            <a:r>
              <a:rPr lang="en-IE" dirty="0"/>
              <a:t>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527254" y="1916832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Basic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Contact: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_(self, name, email):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self.email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email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Contact.contacts_list.append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98351" y="1124744"/>
            <a:ext cx="390151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Because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contacts_list</a:t>
            </a:r>
            <a:r>
              <a:rPr lang="en-IE" dirty="0"/>
              <a:t> is declared here, there is only one instance of this attribute , and it is accessed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Contacts.contact_list</a:t>
            </a:r>
            <a:r>
              <a:rPr lang="en-IE" dirty="0"/>
              <a:t>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527254" y="1916832"/>
            <a:ext cx="1571097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EB9657E-213A-A885-F5CD-EA2F31BA97E9}"/>
              </a:ext>
            </a:extLst>
          </p:cNvPr>
          <p:cNvSpPr/>
          <p:nvPr/>
        </p:nvSpPr>
        <p:spPr>
          <a:xfrm>
            <a:off x="8975526" y="2693875"/>
            <a:ext cx="2952328" cy="145520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Since this declaration doesn’t use the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000" dirty="0"/>
              <a:t> parameter, it refers to all objects of that class.</a:t>
            </a:r>
          </a:p>
        </p:txBody>
      </p:sp>
    </p:spTree>
    <p:extLst>
      <p:ext uri="{BB962C8B-B14F-4D97-AF65-F5344CB8AC3E}">
        <p14:creationId xmlns:p14="http://schemas.microsoft.com/office/powerpoint/2010/main" val="173512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</TotalTime>
  <Words>2909</Words>
  <Application>Microsoft Office PowerPoint</Application>
  <PresentationFormat>Custom</PresentationFormat>
  <Paragraphs>461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Courier New</vt:lpstr>
      <vt:lpstr>Office Theme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PowerPoint Presentation</vt:lpstr>
      <vt:lpstr>Basic Inheritance</vt:lpstr>
      <vt:lpstr>Basic Inheritance</vt:lpstr>
      <vt:lpstr>Basic Inheritance</vt:lpstr>
      <vt:lpstr>Basic Inheritance</vt:lpstr>
      <vt:lpstr>Basic Inheritance</vt:lpstr>
      <vt:lpstr>Basic Inheritance</vt:lpstr>
      <vt:lpstr>PowerPoint Presentation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Extending Built-Ins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Overriding and super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364</cp:revision>
  <dcterms:created xsi:type="dcterms:W3CDTF">2011-10-08T11:06:39Z</dcterms:created>
  <dcterms:modified xsi:type="dcterms:W3CDTF">2023-10-18T18:58:28Z</dcterms:modified>
</cp:coreProperties>
</file>