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8" r:id="rId2"/>
    <p:sldId id="920" r:id="rId3"/>
    <p:sldId id="975" r:id="rId4"/>
    <p:sldId id="977" r:id="rId5"/>
    <p:sldId id="978" r:id="rId6"/>
    <p:sldId id="979" r:id="rId7"/>
    <p:sldId id="980" r:id="rId8"/>
    <p:sldId id="982" r:id="rId9"/>
    <p:sldId id="1023" r:id="rId10"/>
    <p:sldId id="983" r:id="rId11"/>
    <p:sldId id="993" r:id="rId12"/>
    <p:sldId id="981" r:id="rId13"/>
    <p:sldId id="984" r:id="rId14"/>
    <p:sldId id="985" r:id="rId15"/>
    <p:sldId id="986" r:id="rId16"/>
    <p:sldId id="994" r:id="rId17"/>
    <p:sldId id="995" r:id="rId18"/>
    <p:sldId id="1022" r:id="rId19"/>
    <p:sldId id="987" r:id="rId20"/>
    <p:sldId id="988" r:id="rId21"/>
    <p:sldId id="989" r:id="rId22"/>
    <p:sldId id="990" r:id="rId23"/>
    <p:sldId id="991" r:id="rId24"/>
    <p:sldId id="992" r:id="rId25"/>
    <p:sldId id="996" r:id="rId26"/>
    <p:sldId id="997" r:id="rId27"/>
    <p:sldId id="998" r:id="rId28"/>
    <p:sldId id="999" r:id="rId29"/>
    <p:sldId id="1004" r:id="rId30"/>
    <p:sldId id="1005" r:id="rId31"/>
    <p:sldId id="1000" r:id="rId32"/>
    <p:sldId id="1003" r:id="rId33"/>
    <p:sldId id="1001" r:id="rId34"/>
    <p:sldId id="1002" r:id="rId35"/>
    <p:sldId id="1006" r:id="rId36"/>
    <p:sldId id="1009" r:id="rId37"/>
    <p:sldId id="1007" r:id="rId38"/>
    <p:sldId id="1010" r:id="rId39"/>
    <p:sldId id="1019" r:id="rId40"/>
    <p:sldId id="1011" r:id="rId41"/>
    <p:sldId id="1012" r:id="rId42"/>
    <p:sldId id="1013" r:id="rId43"/>
    <p:sldId id="1014" r:id="rId44"/>
    <p:sldId id="1015" r:id="rId45"/>
    <p:sldId id="1016" r:id="rId46"/>
    <p:sldId id="1017" r:id="rId47"/>
    <p:sldId id="1018" r:id="rId48"/>
    <p:sldId id="1020" r:id="rId49"/>
    <p:sldId id="1021" r:id="rId50"/>
    <p:sldId id="557" r:id="rId51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18/10/2023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18/10/2023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Damian Gordon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Contact: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name, email):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email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Contact.contacts_list.append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98351" y="11247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Because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dirty="0"/>
              <a:t> is declared here, there is only one instance of this attribute , and it is accessed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Contacts.contact_list</a:t>
            </a:r>
            <a:r>
              <a:rPr lang="en-IE" dirty="0"/>
              <a:t>.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6527254" y="1916832"/>
            <a:ext cx="1571097" cy="360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8026343" y="508518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Append the newly instantiated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/>
              <a:t> to the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dirty="0"/>
              <a:t>. </a:t>
            </a:r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 flipV="1">
            <a:off x="6311230" y="5085184"/>
            <a:ext cx="1715113" cy="7920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2F5EBE2-B8F5-19F7-12D1-BE54627A9734}"/>
              </a:ext>
            </a:extLst>
          </p:cNvPr>
          <p:cNvSpPr/>
          <p:nvPr/>
        </p:nvSpPr>
        <p:spPr>
          <a:xfrm>
            <a:off x="8975526" y="2693875"/>
            <a:ext cx="2952328" cy="145520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Since this declaration doesn’t use the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IE" sz="2000" dirty="0"/>
              <a:t> parameter, it refers to all objects of that class.</a:t>
            </a:r>
          </a:p>
        </p:txBody>
      </p:sp>
    </p:spTree>
    <p:extLst>
      <p:ext uri="{BB962C8B-B14F-4D97-AF65-F5344CB8AC3E}">
        <p14:creationId xmlns:p14="http://schemas.microsoft.com/office/powerpoint/2010/main" val="1558499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9" name="Oval 8"/>
          <p:cNvSpPr/>
          <p:nvPr/>
        </p:nvSpPr>
        <p:spPr>
          <a:xfrm>
            <a:off x="5663758" y="134136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163622" y="184123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/>
        </p:nvSpPr>
        <p:spPr>
          <a:xfrm>
            <a:off x="6197415" y="392946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6895107" y="2348880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59902" y="4437112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20113" y="1499300"/>
            <a:ext cx="41109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Contact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04975" y="2477110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59902" y="3140968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</p:spTree>
    <p:extLst>
      <p:ext uri="{BB962C8B-B14F-4D97-AF65-F5344CB8AC3E}">
        <p14:creationId xmlns:p14="http://schemas.microsoft.com/office/powerpoint/2010/main" val="162354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Now let’s say that the contact list is for our company, and some of our contacts are suppliers and some others are other staff members in the company.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If we wanted to add an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</a:t>
            </a:r>
            <a:r>
              <a:rPr lang="en-IE" dirty="0">
                <a:solidFill>
                  <a:schemeClr val="bg1"/>
                </a:solidFill>
              </a:rPr>
              <a:t> method, so that we can order supplies off our suppliers, we better do it in such a way as we cannot try to accidently order supplies off other staff members. Here’s how we do it: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049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Supplier(Contact):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print(“The order will send ”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“’{}’ order to ‘{}’”.format(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</p:spTree>
    <p:extLst>
      <p:ext uri="{BB962C8B-B14F-4D97-AF65-F5344CB8AC3E}">
        <p14:creationId xmlns:p14="http://schemas.microsoft.com/office/powerpoint/2010/main" val="1129011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Supplier(Contact):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print(“The order will send ”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“’{}’ order to ‘{}’”.format(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666303" y="1340768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Create a new class called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Supplier</a:t>
            </a:r>
            <a:r>
              <a:rPr lang="en-IE" dirty="0"/>
              <a:t>, that has all the methods and attributes of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/>
              <a:t> class. Now add a new method called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order</a:t>
            </a:r>
            <a:r>
              <a:rPr lang="en-IE" dirty="0"/>
              <a:t>.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6095206" y="2132856"/>
            <a:ext cx="1571097" cy="360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12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Supplier(Contact):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print(“The order will send ”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“’{}’ order to ‘{}’”.format(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666303" y="1340768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Create a new class called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Supplier</a:t>
            </a:r>
            <a:r>
              <a:rPr lang="en-IE" dirty="0"/>
              <a:t>, that has all the methods and attributes of the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/>
              <a:t> class. Now add a new method called 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order</a:t>
            </a:r>
            <a:r>
              <a:rPr lang="en-IE" dirty="0"/>
              <a:t>.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6095206" y="2132856"/>
            <a:ext cx="1571097" cy="360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738311" y="4293096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Print out what was ordered from what supplier. </a:t>
            </a: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6023198" y="4293096"/>
            <a:ext cx="1715113" cy="7920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188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9" name="Oval 8"/>
          <p:cNvSpPr/>
          <p:nvPr/>
        </p:nvSpPr>
        <p:spPr>
          <a:xfrm>
            <a:off x="5663758" y="134136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163622" y="184123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/>
        </p:nvSpPr>
        <p:spPr>
          <a:xfrm>
            <a:off x="6197415" y="392946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6895107" y="2348880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59902" y="4437112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20113" y="1499300"/>
            <a:ext cx="41109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Contact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04975" y="2477110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59902" y="3140968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</p:spTree>
    <p:extLst>
      <p:ext uri="{BB962C8B-B14F-4D97-AF65-F5344CB8AC3E}">
        <p14:creationId xmlns:p14="http://schemas.microsoft.com/office/powerpoint/2010/main" val="4257573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9" name="Oval 8"/>
          <p:cNvSpPr/>
          <p:nvPr/>
        </p:nvSpPr>
        <p:spPr>
          <a:xfrm>
            <a:off x="5663758" y="1341368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6163622" y="1841232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/>
        </p:nvSpPr>
        <p:spPr>
          <a:xfrm>
            <a:off x="6197415" y="3929464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6895107" y="2348880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959902" y="4437112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69722" y="1499300"/>
            <a:ext cx="44117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Supplier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704975" y="2477110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959902" y="3140968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948012" y="5148481"/>
            <a:ext cx="1457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order( )</a:t>
            </a:r>
          </a:p>
        </p:txBody>
      </p:sp>
    </p:spTree>
    <p:extLst>
      <p:ext uri="{BB962C8B-B14F-4D97-AF65-F5344CB8AC3E}">
        <p14:creationId xmlns:p14="http://schemas.microsoft.com/office/powerpoint/2010/main" val="1892984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983238" y="1197352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1483102" y="1697216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/>
        </p:nvSpPr>
        <p:spPr>
          <a:xfrm>
            <a:off x="1516895" y="3785448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14587" y="2204864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79382" y="4293096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14686" y="332656"/>
            <a:ext cx="41109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Contact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24455" y="2333094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79382" y="2996952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  <p:sp>
        <p:nvSpPr>
          <p:cNvPr id="11" name="Oval 10"/>
          <p:cNvSpPr/>
          <p:nvPr/>
        </p:nvSpPr>
        <p:spPr>
          <a:xfrm>
            <a:off x="6599862" y="1197352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7099726" y="1697216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Freeform 13"/>
          <p:cNvSpPr/>
          <p:nvPr/>
        </p:nvSpPr>
        <p:spPr>
          <a:xfrm>
            <a:off x="7133519" y="3785448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7831211" y="2204864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96006" y="4293096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156029" y="332656"/>
            <a:ext cx="44117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Supplier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641079" y="2333094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896006" y="2996952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884116" y="5004465"/>
            <a:ext cx="1457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order( )</a:t>
            </a:r>
          </a:p>
        </p:txBody>
      </p:sp>
    </p:spTree>
    <p:extLst>
      <p:ext uri="{BB962C8B-B14F-4D97-AF65-F5344CB8AC3E}">
        <p14:creationId xmlns:p14="http://schemas.microsoft.com/office/powerpoint/2010/main" val="837824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run this, first we’ll declare some instances: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c1 = Contact("Tom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"TomStaffMember@MyCompany.com")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c2 = Contact("Fred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"FredStaffMember@MyCompany.com")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 = Supplier("Joe Supplier", "JoeSupplier@Supplies.com")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Supplier("John Supplier", "JohnSupplier@Supplies.com")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99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 have mentioned before that software re-use is considered one of the golden rules of object-orientated programming, and that generally speaking we will prefer to eliminate duplicated code whenever possible.</a:t>
            </a:r>
          </a:p>
          <a:p>
            <a:r>
              <a:rPr lang="en-IE" dirty="0">
                <a:solidFill>
                  <a:schemeClr val="bg1"/>
                </a:solidFill>
              </a:rPr>
              <a:t>One mechanism to achieve this is </a:t>
            </a:r>
            <a:r>
              <a:rPr lang="en-IE" i="1" dirty="0">
                <a:solidFill>
                  <a:schemeClr val="bg1"/>
                </a:solidFill>
              </a:rPr>
              <a:t>inheritance</a:t>
            </a:r>
            <a:r>
              <a:rPr lang="en-IE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1380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Now let’s check if that has been declared correctly: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print("Our Staff Members are:“, c1.name, " ", c2.name)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print("Their email addresses are:“, c1.email, " ", c2.email)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print("Our Suppliers are:“, s1.name, " ", s2.name)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print("Their email addresses are:“, s1.email, " ", s2.email)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912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can order from suppliers: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s1.order("Bag of sweets")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s2.order("Boiled eggs")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471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can order from suppliers: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s1.order("Bag of sweets")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s2.order("Boiled eggs")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4293096"/>
            <a:ext cx="1103030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will send our 'Bag of sweets' order to 'Joe Supplier'</a:t>
            </a:r>
          </a:p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will send our 'Boiled eggs' order to 'John Supplier'</a:t>
            </a:r>
          </a:p>
        </p:txBody>
      </p:sp>
    </p:spTree>
    <p:extLst>
      <p:ext uri="{BB962C8B-B14F-4D97-AF65-F5344CB8AC3E}">
        <p14:creationId xmlns:p14="http://schemas.microsoft.com/office/powerpoint/2010/main" val="1909610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But we can’t order from staff members (they don’t have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>
                <a:solidFill>
                  <a:schemeClr val="bg1"/>
                </a:solidFill>
              </a:rPr>
              <a:t> method: 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c1.order("Bag of sweets")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c2.order("Boiled eggs")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6253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But we can’t order from staff members (they don’t have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>
                <a:solidFill>
                  <a:schemeClr val="bg1"/>
                </a:solidFill>
              </a:rPr>
              <a:t> method: 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c1.order("Bag of sweets")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c2.order("Boiled eggs")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2558" y="3933056"/>
            <a:ext cx="11593287" cy="2520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endParaRPr lang="en-IE" sz="20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2598" y="4262625"/>
            <a:ext cx="10896477" cy="19026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File "C:/Users/damian.gordon/AppData/Local/Programs/Python/Python35-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32/Inheritance.py", line 64, in &lt;module&gt;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c1.order("Bag of sweets")</a:t>
            </a:r>
          </a:p>
          <a:p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AttributeError</a:t>
            </a:r>
            <a:r>
              <a:rPr lang="en-IE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'Contact' object has no attribute 'order'</a:t>
            </a:r>
          </a:p>
        </p:txBody>
      </p:sp>
    </p:spTree>
    <p:extLst>
      <p:ext uri="{BB962C8B-B14F-4D97-AF65-F5344CB8AC3E}">
        <p14:creationId xmlns:p14="http://schemas.microsoft.com/office/powerpoint/2010/main" val="11796739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983238" y="1197352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Oval 9"/>
          <p:cNvSpPr/>
          <p:nvPr/>
        </p:nvSpPr>
        <p:spPr>
          <a:xfrm>
            <a:off x="1483102" y="1697216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Freeform 11"/>
          <p:cNvSpPr/>
          <p:nvPr/>
        </p:nvSpPr>
        <p:spPr>
          <a:xfrm>
            <a:off x="1516895" y="3785448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ectangle 15"/>
          <p:cNvSpPr/>
          <p:nvPr/>
        </p:nvSpPr>
        <p:spPr>
          <a:xfrm>
            <a:off x="2214587" y="2204864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79382" y="4293096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14686" y="332656"/>
            <a:ext cx="411099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Contact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24455" y="2333094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279382" y="2996952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  <p:sp>
        <p:nvSpPr>
          <p:cNvPr id="11" name="Oval 10"/>
          <p:cNvSpPr/>
          <p:nvPr/>
        </p:nvSpPr>
        <p:spPr>
          <a:xfrm>
            <a:off x="6599862" y="1197352"/>
            <a:ext cx="5400000" cy="54000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3" name="Oval 12"/>
          <p:cNvSpPr/>
          <p:nvPr/>
        </p:nvSpPr>
        <p:spPr>
          <a:xfrm>
            <a:off x="7099726" y="1697216"/>
            <a:ext cx="4400272" cy="44002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Freeform 13"/>
          <p:cNvSpPr/>
          <p:nvPr/>
        </p:nvSpPr>
        <p:spPr>
          <a:xfrm>
            <a:off x="7133519" y="3785448"/>
            <a:ext cx="4332849" cy="285197"/>
          </a:xfrm>
          <a:custGeom>
            <a:avLst/>
            <a:gdLst>
              <a:gd name="connsiteX0" fmla="*/ 4332849 w 4332849"/>
              <a:gd name="connsiteY0" fmla="*/ 157915 h 285197"/>
              <a:gd name="connsiteX1" fmla="*/ 3418449 w 4332849"/>
              <a:gd name="connsiteY1" fmla="*/ 3170 h 285197"/>
              <a:gd name="connsiteX2" fmla="*/ 2574387 w 4332849"/>
              <a:gd name="connsiteY2" fmla="*/ 284524 h 285197"/>
              <a:gd name="connsiteX3" fmla="*/ 1659987 w 4332849"/>
              <a:gd name="connsiteY3" fmla="*/ 87576 h 285197"/>
              <a:gd name="connsiteX4" fmla="*/ 914400 w 4332849"/>
              <a:gd name="connsiteY4" fmla="*/ 284524 h 285197"/>
              <a:gd name="connsiteX5" fmla="*/ 239151 w 4332849"/>
              <a:gd name="connsiteY5" fmla="*/ 73509 h 285197"/>
              <a:gd name="connsiteX6" fmla="*/ 0 w 4332849"/>
              <a:gd name="connsiteY6" fmla="*/ 200118 h 285197"/>
              <a:gd name="connsiteX7" fmla="*/ 0 w 4332849"/>
              <a:gd name="connsiteY7" fmla="*/ 200118 h 285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32849" h="285197">
                <a:moveTo>
                  <a:pt x="4332849" y="157915"/>
                </a:moveTo>
                <a:cubicBezTo>
                  <a:pt x="4022187" y="69991"/>
                  <a:pt x="3711526" y="-17932"/>
                  <a:pt x="3418449" y="3170"/>
                </a:cubicBezTo>
                <a:cubicBezTo>
                  <a:pt x="3125372" y="24271"/>
                  <a:pt x="2867464" y="270456"/>
                  <a:pt x="2574387" y="284524"/>
                </a:cubicBezTo>
                <a:cubicBezTo>
                  <a:pt x="2281310" y="298592"/>
                  <a:pt x="1936651" y="87576"/>
                  <a:pt x="1659987" y="87576"/>
                </a:cubicBezTo>
                <a:cubicBezTo>
                  <a:pt x="1383323" y="87576"/>
                  <a:pt x="1151206" y="286868"/>
                  <a:pt x="914400" y="284524"/>
                </a:cubicBezTo>
                <a:cubicBezTo>
                  <a:pt x="677594" y="282180"/>
                  <a:pt x="391551" y="87577"/>
                  <a:pt x="239151" y="73509"/>
                </a:cubicBezTo>
                <a:cubicBezTo>
                  <a:pt x="86751" y="59441"/>
                  <a:pt x="0" y="200118"/>
                  <a:pt x="0" y="200118"/>
                </a:cubicBezTo>
                <a:lnTo>
                  <a:pt x="0" y="200118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ectangle 14"/>
          <p:cNvSpPr/>
          <p:nvPr/>
        </p:nvSpPr>
        <p:spPr>
          <a:xfrm>
            <a:off x="7831211" y="2204864"/>
            <a:ext cx="114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name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896006" y="4293096"/>
            <a:ext cx="2037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</a:t>
            </a:r>
            <a:r>
              <a:rPr lang="en-IE" sz="3200" b="1" i="1" dirty="0" err="1"/>
              <a:t>init</a:t>
            </a:r>
            <a:r>
              <a:rPr lang="en-IE" sz="3200" b="1" i="1" dirty="0"/>
              <a:t>_</a:t>
            </a:r>
            <a:r>
              <a:rPr lang="en-IE" sz="1200" b="1" i="1" dirty="0"/>
              <a:t> </a:t>
            </a:r>
            <a:r>
              <a:rPr lang="en-IE" sz="3200" b="1" i="1" dirty="0"/>
              <a:t>_( 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156029" y="332656"/>
            <a:ext cx="441178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Supplier</a:t>
            </a: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641079" y="2333094"/>
            <a:ext cx="1135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email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896006" y="2996952"/>
            <a:ext cx="26713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 err="1"/>
              <a:t>contacts_list</a:t>
            </a:r>
            <a:r>
              <a:rPr lang="en-IE" sz="3200" b="1" i="1" dirty="0"/>
              <a:t>[ ]</a:t>
            </a:r>
          </a:p>
        </p:txBody>
      </p:sp>
      <p:sp>
        <p:nvSpPr>
          <p:cNvPr id="25" name="Rectangle 24"/>
          <p:cNvSpPr/>
          <p:nvPr/>
        </p:nvSpPr>
        <p:spPr>
          <a:xfrm>
            <a:off x="8884116" y="5004465"/>
            <a:ext cx="14574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3200" b="1" i="1" dirty="0"/>
              <a:t>order( )</a:t>
            </a:r>
          </a:p>
        </p:txBody>
      </p:sp>
    </p:spTree>
    <p:extLst>
      <p:ext uri="{BB962C8B-B14F-4D97-AF65-F5344CB8AC3E}">
        <p14:creationId xmlns:p14="http://schemas.microsoft.com/office/powerpoint/2010/main" val="2676635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Extending Built-Ins</a:t>
            </a:r>
          </a:p>
        </p:txBody>
      </p:sp>
    </p:spTree>
    <p:extLst>
      <p:ext uri="{BB962C8B-B14F-4D97-AF65-F5344CB8AC3E}">
        <p14:creationId xmlns:p14="http://schemas.microsoft.com/office/powerpoint/2010/main" val="5024260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say we needed to add a new method that searches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dirty="0">
                <a:solidFill>
                  <a:schemeClr val="bg1"/>
                </a:solidFill>
              </a:rPr>
              <a:t> for a particular name, where would we put that method?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 seems like something that might be better associated with the list itself, so how would we do that?</a:t>
            </a:r>
          </a:p>
        </p:txBody>
      </p:sp>
    </p:spTree>
    <p:extLst>
      <p:ext uri="{BB962C8B-B14F-4D97-AF65-F5344CB8AC3E}">
        <p14:creationId xmlns:p14="http://schemas.microsoft.com/office/powerpoint/2010/main" val="3296706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5328592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search(self, name):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“Return any search hits”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 ]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contact in self: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if name in contact.name: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(contact)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Search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</p:spTree>
    <p:extLst>
      <p:ext uri="{BB962C8B-B14F-4D97-AF65-F5344CB8AC3E}">
        <p14:creationId xmlns:p14="http://schemas.microsoft.com/office/powerpoint/2010/main" val="906280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5328592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search(self, name):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“Return any search hits”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 ]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contact in self: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if name in contact.name: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(contact)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Search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170359" y="1412776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This is a new class that builds on the list type.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303118" y="1349531"/>
            <a:ext cx="2901930" cy="85533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49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Technically all classes are a sub-class of a class called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IE" dirty="0">
                <a:solidFill>
                  <a:schemeClr val="bg1"/>
                </a:solidFill>
              </a:rPr>
              <a:t>, so they all inherit from that class.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class called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IE" dirty="0">
                <a:solidFill>
                  <a:schemeClr val="bg1"/>
                </a:solidFill>
              </a:rPr>
              <a:t> doesn’t really have many attributes or methods, but they give all other classes their structure.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If a class doesn’t explicitly inherit from any other class it implicitly inherits from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IE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88462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5328592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(list):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search(self, name):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“Return any search hits”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 ]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contact in self: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if name in contact.name: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(contact)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Endif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Endfor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matching_contacts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Search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170359" y="1412776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This is a new class that builds on the list type.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183438" y="4797152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/>
              <a:t>Create a new list of matching names.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303118" y="4763579"/>
            <a:ext cx="2901930" cy="85533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 flipV="1">
            <a:off x="5303118" y="1349531"/>
            <a:ext cx="2901930" cy="85533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63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5328592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Contact(list):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ContactList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name, email):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email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self.contacts_list.append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4488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196752"/>
            <a:ext cx="10971372" cy="5328592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Contact(list):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=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ContactList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400050" lvl="1" indent="0">
              <a:buNone/>
            </a:pPr>
            <a:endParaRPr lang="en-IE" sz="24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name, email):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4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email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self.contacts_list.append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pPr marL="800100" lvl="2" indent="0">
              <a:buNone/>
            </a:pP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 End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4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170359" y="11247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Instead of declaring </a:t>
            </a:r>
            <a:r>
              <a:rPr lang="en-IE" sz="2400" dirty="0" err="1"/>
              <a:t>contacts_list</a:t>
            </a:r>
            <a:r>
              <a:rPr lang="en-IE" sz="2400" dirty="0"/>
              <a:t> as a list we declare it as a class that inherits from list. 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7247334" y="1916832"/>
            <a:ext cx="923025" cy="14401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1996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run this, first we’ll declare some instances, and then do a search:</a:t>
            </a:r>
          </a:p>
          <a:p>
            <a:pPr marL="0" indent="0">
              <a:buNone/>
            </a:pPr>
            <a:endParaRPr lang="en-IE" sz="16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c1 = Contact("Tom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"TomStaffMember@MyCompany.com")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c2 = Contact("Fred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"FredStaffMember@MyCompany.com")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c3 = Contact("Anne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"AnneStaffMember@MyCompany.com")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input("Who would you like to search for?\n")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print([c.name for c in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Contact.contacts_list.search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6281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Extending Built-Ins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Let’s run this, first we’ll declare some instances, and then do a search:</a:t>
            </a:r>
          </a:p>
          <a:p>
            <a:pPr marL="0" indent="0">
              <a:buNone/>
            </a:pPr>
            <a:endParaRPr lang="en-IE" sz="1600" dirty="0">
              <a:solidFill>
                <a:schemeClr val="bg1"/>
              </a:solidFill>
            </a:endParaRP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c1 = Contact("Tom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"TomStaffMember@MyCompany.com")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c2 = Contact("Fred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"FredStaffMember@MyCompany.com")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c3 = Contact("Anne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"AnneStaffMember@MyCompany.com")</a:t>
            </a:r>
          </a:p>
          <a:p>
            <a:pPr marL="400050" lvl="1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00050" lvl="1" indent="0">
              <a:buNone/>
            </a:pP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input("Who would you like to search for?\n")</a:t>
            </a:r>
          </a:p>
          <a:p>
            <a:pPr marL="400050" lvl="1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print([c.name for c in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Contact.contacts_list.search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SearchName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)])</a:t>
            </a:r>
          </a:p>
          <a:p>
            <a:pPr marL="400050" lvl="1" indent="0">
              <a:buNone/>
            </a:pPr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5373216"/>
            <a:ext cx="1103030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Who would you like to search for?</a:t>
            </a:r>
          </a:p>
          <a:p>
            <a:pPr lvl="2"/>
            <a:r>
              <a:rPr lang="en-IE" sz="2000" i="1" dirty="0">
                <a:latin typeface="Courier New" panose="02070309020205020404" pitchFamily="49" charset="0"/>
                <a:cs typeface="Courier New" panose="02070309020205020404" pitchFamily="49" charset="0"/>
              </a:rPr>
              <a:t>Staff</a:t>
            </a:r>
          </a:p>
          <a:p>
            <a:pPr lvl="2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['Tom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', 'Fred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', 'Anne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StaffMember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']</a:t>
            </a:r>
          </a:p>
        </p:txBody>
      </p:sp>
    </p:spTree>
    <p:extLst>
      <p:ext uri="{BB962C8B-B14F-4D97-AF65-F5344CB8AC3E}">
        <p14:creationId xmlns:p14="http://schemas.microsoft.com/office/powerpoint/2010/main" val="42753430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>
                <a:solidFill>
                  <a:schemeClr val="bg1"/>
                </a:solidFill>
              </a:rPr>
              <a:t>Overriding and super</a:t>
            </a:r>
          </a:p>
        </p:txBody>
      </p:sp>
    </p:spTree>
    <p:extLst>
      <p:ext uri="{BB962C8B-B14F-4D97-AF65-F5344CB8AC3E}">
        <p14:creationId xmlns:p14="http://schemas.microsoft.com/office/powerpoint/2010/main" val="32633186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So inheritance is used to </a:t>
            </a:r>
            <a:r>
              <a:rPr lang="en-IE" u="sng" dirty="0">
                <a:solidFill>
                  <a:schemeClr val="bg1"/>
                </a:solidFill>
              </a:rPr>
              <a:t>add</a:t>
            </a:r>
            <a:r>
              <a:rPr lang="en-IE" dirty="0">
                <a:solidFill>
                  <a:schemeClr val="bg1"/>
                </a:solidFill>
              </a:rPr>
              <a:t> new behaviours, but what if we want to </a:t>
            </a:r>
            <a:r>
              <a:rPr lang="en-IE" u="sng" dirty="0">
                <a:solidFill>
                  <a:schemeClr val="bg1"/>
                </a:solidFill>
              </a:rPr>
              <a:t>change</a:t>
            </a:r>
            <a:r>
              <a:rPr lang="en-IE" dirty="0">
                <a:solidFill>
                  <a:schemeClr val="bg1"/>
                </a:solidFill>
              </a:rPr>
              <a:t> behaviours?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look at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</a:t>
            </a:r>
            <a:r>
              <a:rPr lang="en-IE" dirty="0">
                <a:solidFill>
                  <a:schemeClr val="bg1"/>
                </a:solidFill>
              </a:rPr>
              <a:t> class again, and we want to change how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</a:t>
            </a:r>
            <a:r>
              <a:rPr lang="en-IE" dirty="0">
                <a:solidFill>
                  <a:schemeClr val="bg1"/>
                </a:solidFill>
              </a:rPr>
              <a:t> method works.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260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what we have so far: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Supplier(Contact):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order):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print("The order will send our "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961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a new version: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balance):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print("The order will send our "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63853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a new version: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</a:t>
            </a: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print("The order will send our "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0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We can explicitly call the 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IE" dirty="0">
                <a:solidFill>
                  <a:schemeClr val="bg1"/>
                </a:solidFill>
              </a:rPr>
              <a:t> class as follows: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pPr marL="80010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3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MySubClass</a:t>
            </a: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(object):</a:t>
            </a:r>
          </a:p>
          <a:p>
            <a:pPr marL="1314450" lvl="3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</a:t>
            </a:r>
          </a:p>
          <a:p>
            <a:pPr marL="857250" lvl="2" indent="0">
              <a:buNone/>
            </a:pPr>
            <a:r>
              <a:rPr lang="en-IE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Class.</a:t>
            </a:r>
          </a:p>
        </p:txBody>
      </p:sp>
    </p:spTree>
    <p:extLst>
      <p:ext uri="{BB962C8B-B14F-4D97-AF65-F5344CB8AC3E}">
        <p14:creationId xmlns:p14="http://schemas.microsoft.com/office/powerpoint/2010/main" val="30937441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a new version: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</a:t>
            </a: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print("The order will send our "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810319" y="11247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The new class inherits from the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Supplier </a:t>
            </a:r>
            <a:r>
              <a:rPr lang="en-IE" sz="2400" dirty="0"/>
              <a:t>class. It is therefore a subclass of it. 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5447135" y="1916832"/>
            <a:ext cx="2363184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84958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a new version: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</a:t>
            </a: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accent3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print("The order will send our "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810319" y="11247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The new class inherits from the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Supplier </a:t>
            </a:r>
            <a:r>
              <a:rPr lang="en-IE" sz="2400" dirty="0"/>
              <a:t>class. It is therefore a subclass of it. 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>
            <a:off x="5447135" y="1916832"/>
            <a:ext cx="2363184" cy="28803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823398" y="29249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And it overrides the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order </a:t>
            </a:r>
            <a:r>
              <a:rPr lang="en-IE" sz="2400" dirty="0"/>
              <a:t>method to now explore the new 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IE" sz="2400" dirty="0"/>
              <a:t> attribute.</a:t>
            </a: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 flipV="1">
            <a:off x="5663158" y="3284984"/>
            <a:ext cx="2160240" cy="43204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66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declare objects as follows: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 = Supplier("Joe Supplier", "JoeSupplier@Supplies.com")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 = Supplier("John Supplier", "JohnSupplier@Supplies.com")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("Anne Supplier", "AnneSupplier@Supplies.com")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 =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("Mary Supplier", "MarySupplier@Supplies.com")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25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And when we call the new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</a:t>
            </a:r>
            <a:r>
              <a:rPr lang="en-IE" dirty="0">
                <a:solidFill>
                  <a:schemeClr val="bg1"/>
                </a:solidFill>
              </a:rPr>
              <a:t>method: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s1.order("Bag of sweets")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s2.order("Boiled eggs")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s3.order("Coffee", 23)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s4.order("Corn Flakes", -12)</a:t>
            </a:r>
          </a:p>
        </p:txBody>
      </p:sp>
    </p:spTree>
    <p:extLst>
      <p:ext uri="{BB962C8B-B14F-4D97-AF65-F5344CB8AC3E}">
        <p14:creationId xmlns:p14="http://schemas.microsoft.com/office/powerpoint/2010/main" val="13351013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And when we call the new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 </a:t>
            </a:r>
            <a:r>
              <a:rPr lang="en-IE" dirty="0">
                <a:solidFill>
                  <a:schemeClr val="bg1"/>
                </a:solidFill>
              </a:rPr>
              <a:t>method: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s1.order("Bag of sweets")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s2.order("Boiled eggs")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s3.order("Coffee", 23)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s4.order("Corn Flakes", -12)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521" y="4293096"/>
            <a:ext cx="1103030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will send our 'Bag of sweets' order to 'Joe Supplier'</a:t>
            </a:r>
          </a:p>
          <a:p>
            <a:pPr lvl="1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will send our 'Boiled eggs' order to 'John Supplier'</a:t>
            </a:r>
          </a:p>
          <a:p>
            <a:pPr lvl="1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order will send our 'Coffee' order to 'Anne Supplier'</a:t>
            </a:r>
          </a:p>
          <a:p>
            <a:pPr lvl="1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This customer is in debt.</a:t>
            </a:r>
          </a:p>
        </p:txBody>
      </p:sp>
    </p:spTree>
    <p:extLst>
      <p:ext uri="{BB962C8B-B14F-4D97-AF65-F5344CB8AC3E}">
        <p14:creationId xmlns:p14="http://schemas.microsoft.com/office/powerpoint/2010/main" val="253056068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The only problem with this approach is that the superclass and the subclass both have similar code in them concerning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</a:t>
            </a:r>
            <a:r>
              <a:rPr lang="en-IE" dirty="0">
                <a:solidFill>
                  <a:schemeClr val="bg1"/>
                </a:solidFill>
              </a:rPr>
              <a:t> method.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So if at some point in the future we have to change that common part of the method, we have to remember to change it in two places.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It is better if we can just have the similar code in one place.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6072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We can do this using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 )</a:t>
            </a:r>
            <a:r>
              <a:rPr lang="en-IE" dirty="0">
                <a:solidFill>
                  <a:schemeClr val="bg1"/>
                </a:solidFill>
              </a:rPr>
              <a:t> class.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super( )</a:t>
            </a:r>
            <a:r>
              <a:rPr lang="en-IE" dirty="0">
                <a:solidFill>
                  <a:schemeClr val="bg1"/>
                </a:solidFill>
              </a:rPr>
              <a:t> class calls the superclass method from the subclass.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look at how we had it:</a:t>
            </a:r>
          </a:p>
        </p:txBody>
      </p:sp>
    </p:spTree>
    <p:extLst>
      <p:ext uri="{BB962C8B-B14F-4D97-AF65-F5344CB8AC3E}">
        <p14:creationId xmlns:p14="http://schemas.microsoft.com/office/powerpoint/2010/main" val="173396044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</a:t>
            </a:r>
            <a:r>
              <a:rPr lang="en-IE" dirty="0" err="1">
                <a:solidFill>
                  <a:schemeClr val="bg1"/>
                </a:solidFill>
              </a:rPr>
              <a:t>overridng</a:t>
            </a:r>
            <a:r>
              <a:rPr lang="en-IE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balance):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print("The order will send our "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"'{}' order to '{}'".format(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order,self.name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434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super: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balance):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super().order(order)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8766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Overriding and super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21" y="1268760"/>
            <a:ext cx="10971372" cy="5107706"/>
          </a:xfrm>
        </p:spPr>
        <p:txBody>
          <a:bodyPr>
            <a:normAutofit fontScale="92500" lnSpcReduction="10000"/>
          </a:bodyPr>
          <a:lstStyle/>
          <a:p>
            <a:r>
              <a:rPr lang="en-IE" dirty="0">
                <a:solidFill>
                  <a:schemeClr val="bg1"/>
                </a:solidFill>
              </a:rPr>
              <a:t>Here’s super: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(Supplier):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2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order(self, order, balance):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if balance &lt; 0: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# THEN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print("This customer is in debt.")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else:</a:t>
            </a: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super().order(order)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order.</a:t>
            </a:r>
          </a:p>
          <a:p>
            <a:pPr marL="0" indent="0">
              <a:buNone/>
            </a:pPr>
            <a:endParaRPr lang="en-IE" sz="2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sz="2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  <a:p>
            <a:pPr marL="0" indent="0">
              <a:buNone/>
            </a:pP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738311" y="4509120"/>
            <a:ext cx="426155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/>
              <a:t>Call the order method in the superclass of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SupplierCheck</a:t>
            </a:r>
            <a:r>
              <a:rPr lang="en-IE" sz="2400" dirty="0"/>
              <a:t>, so call </a:t>
            </a:r>
            <a:r>
              <a:rPr lang="en-IE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Supplier.order</a:t>
            </a:r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(order)</a:t>
            </a:r>
            <a:r>
              <a:rPr lang="en-IE" sz="2400" dirty="0"/>
              <a:t>. </a:t>
            </a:r>
          </a:p>
        </p:txBody>
      </p:sp>
      <p:cxnSp>
        <p:nvCxnSpPr>
          <p:cNvPr id="6" name="Straight Arrow Connector 5"/>
          <p:cNvCxnSpPr>
            <a:stCxn id="5" idx="1"/>
          </p:cNvCxnSpPr>
          <p:nvPr/>
        </p:nvCxnSpPr>
        <p:spPr>
          <a:xfrm flipH="1" flipV="1">
            <a:off x="5591151" y="4653136"/>
            <a:ext cx="2147160" cy="64807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0293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This is inheritance in action.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We call the object class, the </a:t>
            </a:r>
            <a:r>
              <a:rPr lang="en-IE" i="1" dirty="0">
                <a:solidFill>
                  <a:schemeClr val="bg1"/>
                </a:solidFill>
              </a:rPr>
              <a:t>superclass</a:t>
            </a:r>
            <a:r>
              <a:rPr lang="en-IE" dirty="0">
                <a:solidFill>
                  <a:schemeClr val="bg1"/>
                </a:solidFill>
              </a:rPr>
              <a:t>, and the object that inherits into, the </a:t>
            </a:r>
            <a:r>
              <a:rPr lang="en-IE" i="1" dirty="0">
                <a:solidFill>
                  <a:schemeClr val="bg1"/>
                </a:solidFill>
              </a:rPr>
              <a:t>subclass</a:t>
            </a:r>
            <a:r>
              <a:rPr lang="en-IE" dirty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Python is great, because all you need to do to inherit from a superclass is to include that classes’ name in the calling classes’ declaration.</a:t>
            </a:r>
          </a:p>
          <a:p>
            <a:endParaRPr lang="en-IE" sz="32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5661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Now let’s look at an example in practice. 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Let’s say we have a simple address book program that keeps track of names and e-mail addresses. We’ll call the class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</a:t>
            </a:r>
            <a:r>
              <a:rPr lang="en-IE" dirty="0">
                <a:solidFill>
                  <a:schemeClr val="bg1"/>
                </a:solidFill>
              </a:rPr>
              <a:t>, and this class keeps the list of all contacts, and initialises the names and addresses for new contacts:</a:t>
            </a:r>
          </a:p>
        </p:txBody>
      </p:sp>
    </p:spTree>
    <p:extLst>
      <p:ext uri="{BB962C8B-B14F-4D97-AF65-F5344CB8AC3E}">
        <p14:creationId xmlns:p14="http://schemas.microsoft.com/office/powerpoint/2010/main" val="1940085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Contact: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name, email):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email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Contact.contacts_list.append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</p:spTree>
    <p:extLst>
      <p:ext uri="{BB962C8B-B14F-4D97-AF65-F5344CB8AC3E}">
        <p14:creationId xmlns:p14="http://schemas.microsoft.com/office/powerpoint/2010/main" val="223984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Contact: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name, email):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email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Contact.contacts_list.append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98351" y="11247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Because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dirty="0"/>
              <a:t> is declared here, there is only one instance of this attribute , and it is accessed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Contacts.contact_list</a:t>
            </a:r>
            <a:r>
              <a:rPr lang="en-IE" dirty="0"/>
              <a:t>.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6527254" y="1916832"/>
            <a:ext cx="1571097" cy="360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658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Basic 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Contact: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_</a:t>
            </a:r>
            <a:r>
              <a:rPr lang="en-IE" sz="1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IE" sz="9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_(self, name, email):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self.name = name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self.email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email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Contact.contacts_list.append</a:t>
            </a: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8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endParaRPr lang="en-IE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00100" lvl="2" indent="0">
              <a:buNone/>
            </a:pPr>
            <a:r>
              <a:rPr lang="en-IE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098351" y="1124744"/>
            <a:ext cx="3901511" cy="15841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/>
              <a:t>Because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contacts_list</a:t>
            </a:r>
            <a:r>
              <a:rPr lang="en-IE" dirty="0"/>
              <a:t> is declared here, there is only one instance of this attribute , and it is accessed as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Contacts.contact_list</a:t>
            </a:r>
            <a:r>
              <a:rPr lang="en-IE" dirty="0"/>
              <a:t>.</a:t>
            </a:r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flipH="1">
            <a:off x="6527254" y="1916832"/>
            <a:ext cx="1571097" cy="36004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2EB9657E-213A-A885-F5CD-EA2F31BA97E9}"/>
              </a:ext>
            </a:extLst>
          </p:cNvPr>
          <p:cNvSpPr/>
          <p:nvPr/>
        </p:nvSpPr>
        <p:spPr>
          <a:xfrm>
            <a:off x="8975526" y="2693875"/>
            <a:ext cx="2952328" cy="1455205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/>
              <a:t>Since this declaration doesn’t use the </a:t>
            </a:r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IE" sz="2000" dirty="0"/>
              <a:t> parameter, it refers to all objects of that class.</a:t>
            </a:r>
          </a:p>
        </p:txBody>
      </p:sp>
    </p:spTree>
    <p:extLst>
      <p:ext uri="{BB962C8B-B14F-4D97-AF65-F5344CB8AC3E}">
        <p14:creationId xmlns:p14="http://schemas.microsoft.com/office/powerpoint/2010/main" val="1735124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6357</TotalTime>
  <Words>2909</Words>
  <Application>Microsoft Office PowerPoint</Application>
  <PresentationFormat>Custom</PresentationFormat>
  <Paragraphs>461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4" baseType="lpstr">
      <vt:lpstr>Arial</vt:lpstr>
      <vt:lpstr>Calibri</vt:lpstr>
      <vt:lpstr>Courier New</vt:lpstr>
      <vt:lpstr>Office Theme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PowerPoint Presentation</vt:lpstr>
      <vt:lpstr>Basic Inheritance</vt:lpstr>
      <vt:lpstr>Basic Inheritance</vt:lpstr>
      <vt:lpstr>Basic Inheritance</vt:lpstr>
      <vt:lpstr>Basic Inheritance</vt:lpstr>
      <vt:lpstr>Basic Inheritance</vt:lpstr>
      <vt:lpstr>Basic Inheritance</vt:lpstr>
      <vt:lpstr>PowerPoint Presentation</vt:lpstr>
      <vt:lpstr>Extending Built-Ins</vt:lpstr>
      <vt:lpstr>Extending Built-Ins</vt:lpstr>
      <vt:lpstr>Extending Built-Ins</vt:lpstr>
      <vt:lpstr>Extending Built-Ins</vt:lpstr>
      <vt:lpstr>Extending Built-Ins</vt:lpstr>
      <vt:lpstr>Extending Built-Ins</vt:lpstr>
      <vt:lpstr>Extending Built-Ins</vt:lpstr>
      <vt:lpstr>Extending Built-Ins</vt:lpstr>
      <vt:lpstr>Extending Built-Ins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Overriding and super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T. Gordon</cp:lastModifiedBy>
  <cp:revision>364</cp:revision>
  <dcterms:created xsi:type="dcterms:W3CDTF">2011-10-08T11:06:39Z</dcterms:created>
  <dcterms:modified xsi:type="dcterms:W3CDTF">2023-10-18T18:58:28Z</dcterms:modified>
</cp:coreProperties>
</file>