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58" r:id="rId2"/>
    <p:sldId id="885" r:id="rId3"/>
    <p:sldId id="851" r:id="rId4"/>
    <p:sldId id="866" r:id="rId5"/>
    <p:sldId id="887" r:id="rId6"/>
    <p:sldId id="867" r:id="rId7"/>
    <p:sldId id="868" r:id="rId8"/>
    <p:sldId id="869" r:id="rId9"/>
    <p:sldId id="870" r:id="rId10"/>
    <p:sldId id="871" r:id="rId11"/>
    <p:sldId id="872" r:id="rId12"/>
    <p:sldId id="873" r:id="rId13"/>
    <p:sldId id="874" r:id="rId14"/>
    <p:sldId id="849" r:id="rId15"/>
    <p:sldId id="886" r:id="rId16"/>
    <p:sldId id="915" r:id="rId17"/>
    <p:sldId id="914" r:id="rId18"/>
    <p:sldId id="890" r:id="rId19"/>
    <p:sldId id="916" r:id="rId20"/>
    <p:sldId id="876" r:id="rId21"/>
    <p:sldId id="883" r:id="rId22"/>
    <p:sldId id="888" r:id="rId23"/>
    <p:sldId id="892" r:id="rId24"/>
    <p:sldId id="917" r:id="rId25"/>
    <p:sldId id="893" r:id="rId26"/>
    <p:sldId id="894" r:id="rId27"/>
    <p:sldId id="895" r:id="rId28"/>
    <p:sldId id="896" r:id="rId29"/>
    <p:sldId id="897" r:id="rId30"/>
    <p:sldId id="898" r:id="rId31"/>
    <p:sldId id="899" r:id="rId32"/>
    <p:sldId id="900" r:id="rId33"/>
    <p:sldId id="901" r:id="rId34"/>
    <p:sldId id="902" r:id="rId35"/>
    <p:sldId id="903" r:id="rId36"/>
    <p:sldId id="918" r:id="rId37"/>
    <p:sldId id="919" r:id="rId38"/>
    <p:sldId id="906" r:id="rId39"/>
    <p:sldId id="907" r:id="rId40"/>
    <p:sldId id="909" r:id="rId41"/>
    <p:sldId id="908" r:id="rId42"/>
    <p:sldId id="910" r:id="rId43"/>
    <p:sldId id="911" r:id="rId44"/>
    <p:sldId id="912" r:id="rId45"/>
    <p:sldId id="913" r:id="rId46"/>
    <p:sldId id="557" r:id="rId47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09/09/2016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09/09/2016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09/09/2016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09/09/2016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09/09/2016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09/09/2016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09/09/2016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09/09/2016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09/09/2016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09/09/2016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09/09/2016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09/09/2016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09/09/2016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 smtClean="0">
                <a:solidFill>
                  <a:schemeClr val="bg1"/>
                </a:solidFill>
              </a:rPr>
              <a:t>Objects in Python:</a:t>
            </a:r>
            <a:br>
              <a:rPr lang="en-IE" sz="6000" dirty="0" smtClean="0">
                <a:solidFill>
                  <a:schemeClr val="bg1"/>
                </a:solidFill>
              </a:rPr>
            </a:br>
            <a:r>
              <a:rPr lang="en-IE" sz="6000" dirty="0" smtClean="0">
                <a:solidFill>
                  <a:schemeClr val="bg1"/>
                </a:solidFill>
              </a:rPr>
              <a:t>Part 1</a:t>
            </a:r>
            <a:endParaRPr lang="en-IE" sz="6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42678" y="692696"/>
            <a:ext cx="9793088" cy="54726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a = </a:t>
            </a:r>
            <a:r>
              <a:rPr lang="en-IE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print(a)</a:t>
            </a:r>
          </a:p>
          <a:p>
            <a:pPr lvl="1"/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&lt;__main__.</a:t>
            </a:r>
            <a:r>
              <a:rPr lang="en-IE" sz="2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object at 0x02D60B10&gt;</a:t>
            </a: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b = </a:t>
            </a:r>
            <a:r>
              <a:rPr lang="en-IE" sz="24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IE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print(b)</a:t>
            </a:r>
          </a:p>
          <a:p>
            <a:pPr lvl="1"/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&lt;__main__.</a:t>
            </a:r>
            <a:r>
              <a:rPr lang="en-IE" sz="2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object at 0x02D60B10&gt;</a:t>
            </a: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b = </a:t>
            </a:r>
            <a:r>
              <a:rPr lang="en-IE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print(b)</a:t>
            </a:r>
          </a:p>
          <a:p>
            <a:pPr lvl="1"/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&lt;__main__.</a:t>
            </a:r>
            <a:r>
              <a:rPr lang="en-IE" sz="2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object at 0x02D60B30&gt;</a:t>
            </a:r>
          </a:p>
        </p:txBody>
      </p:sp>
      <p:sp>
        <p:nvSpPr>
          <p:cNvPr id="2" name="Rectangle 1"/>
          <p:cNvSpPr/>
          <p:nvPr/>
        </p:nvSpPr>
        <p:spPr>
          <a:xfrm>
            <a:off x="1558702" y="3573016"/>
            <a:ext cx="8928992" cy="20882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4439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42678" y="692696"/>
            <a:ext cx="9793088" cy="54726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a = </a:t>
            </a:r>
            <a:r>
              <a:rPr lang="en-IE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print(a)</a:t>
            </a:r>
          </a:p>
          <a:p>
            <a:pPr lvl="1"/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&lt;__main__.</a:t>
            </a:r>
            <a:r>
              <a:rPr lang="en-IE" sz="2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object at 0x02D60B10&gt;</a:t>
            </a: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b = </a:t>
            </a:r>
            <a:r>
              <a:rPr lang="en-IE" sz="24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IE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print(b)</a:t>
            </a:r>
          </a:p>
          <a:p>
            <a:pPr lvl="1"/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&lt;__main__.</a:t>
            </a:r>
            <a:r>
              <a:rPr lang="en-IE" sz="2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object at 0x02D60B10&gt;</a:t>
            </a: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b = </a:t>
            </a:r>
            <a:r>
              <a:rPr lang="en-IE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print(b)</a:t>
            </a:r>
          </a:p>
          <a:p>
            <a:pPr lvl="1"/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&lt;__main__.</a:t>
            </a:r>
            <a:r>
              <a:rPr lang="en-IE" sz="2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object at 0x02D60B30&gt;</a:t>
            </a:r>
          </a:p>
        </p:txBody>
      </p:sp>
      <p:sp>
        <p:nvSpPr>
          <p:cNvPr id="2" name="Rectangle 1"/>
          <p:cNvSpPr/>
          <p:nvPr/>
        </p:nvSpPr>
        <p:spPr>
          <a:xfrm>
            <a:off x="1558702" y="4005064"/>
            <a:ext cx="8928992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6373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42678" y="692696"/>
            <a:ext cx="9793088" cy="54726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a = </a:t>
            </a:r>
            <a:r>
              <a:rPr lang="en-IE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print(a)</a:t>
            </a:r>
          </a:p>
          <a:p>
            <a:pPr lvl="1"/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&lt;__main__.</a:t>
            </a:r>
            <a:r>
              <a:rPr lang="en-IE" sz="2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object at 0x02D60B10&gt;</a:t>
            </a: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b = </a:t>
            </a:r>
            <a:r>
              <a:rPr lang="en-IE" sz="24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IE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print(b)</a:t>
            </a:r>
          </a:p>
          <a:p>
            <a:pPr lvl="1"/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&lt;__main__.</a:t>
            </a:r>
            <a:r>
              <a:rPr lang="en-IE" sz="2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object at 0x02D60B10&gt;</a:t>
            </a: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b = </a:t>
            </a:r>
            <a:r>
              <a:rPr lang="en-IE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print(b)</a:t>
            </a:r>
          </a:p>
          <a:p>
            <a:pPr lvl="1"/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&lt;__main__.</a:t>
            </a:r>
            <a:r>
              <a:rPr lang="en-IE" sz="2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object at 0x02D60B30&gt;</a:t>
            </a:r>
          </a:p>
        </p:txBody>
      </p:sp>
      <p:sp>
        <p:nvSpPr>
          <p:cNvPr id="2" name="Rectangle 1"/>
          <p:cNvSpPr/>
          <p:nvPr/>
        </p:nvSpPr>
        <p:spPr>
          <a:xfrm>
            <a:off x="1558702" y="4365104"/>
            <a:ext cx="8928992" cy="12961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1716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42678" y="692696"/>
            <a:ext cx="9793088" cy="54726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a = </a:t>
            </a:r>
            <a:r>
              <a:rPr lang="en-IE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print(a)</a:t>
            </a:r>
          </a:p>
          <a:p>
            <a:pPr lvl="1"/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&lt;__main__.</a:t>
            </a:r>
            <a:r>
              <a:rPr lang="en-IE" sz="2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object at 0x02D60B10&gt;</a:t>
            </a: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b = </a:t>
            </a:r>
            <a:r>
              <a:rPr lang="en-IE" sz="24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IE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print(b)</a:t>
            </a:r>
          </a:p>
          <a:p>
            <a:pPr lvl="1"/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&lt;__main__.</a:t>
            </a:r>
            <a:r>
              <a:rPr lang="en-IE" sz="2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object at 0x02D60B10&gt;</a:t>
            </a: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b = </a:t>
            </a:r>
            <a:r>
              <a:rPr lang="en-IE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print(b)</a:t>
            </a:r>
          </a:p>
          <a:p>
            <a:pPr lvl="1"/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&lt;__main__.</a:t>
            </a:r>
            <a:r>
              <a:rPr lang="en-IE" sz="2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object at 0x02D60B30&gt;</a:t>
            </a:r>
          </a:p>
        </p:txBody>
      </p:sp>
      <p:sp>
        <p:nvSpPr>
          <p:cNvPr id="2" name="Rectangle 1"/>
          <p:cNvSpPr/>
          <p:nvPr/>
        </p:nvSpPr>
        <p:spPr>
          <a:xfrm>
            <a:off x="1558702" y="4725144"/>
            <a:ext cx="8928992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5148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42678" y="692696"/>
            <a:ext cx="9793088" cy="54726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a = </a:t>
            </a:r>
            <a:r>
              <a:rPr lang="en-IE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print(a)</a:t>
            </a:r>
          </a:p>
          <a:p>
            <a:pPr lvl="1"/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&lt;__main__.</a:t>
            </a:r>
            <a:r>
              <a:rPr lang="en-IE" sz="2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object at 0x02D60B10&gt;</a:t>
            </a: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b = </a:t>
            </a:r>
            <a:r>
              <a:rPr lang="en-IE" sz="24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IE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print(b)</a:t>
            </a:r>
          </a:p>
          <a:p>
            <a:pPr lvl="1"/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&lt;__main__.</a:t>
            </a:r>
            <a:r>
              <a:rPr lang="en-IE" sz="2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object at 0x02D60B10&gt;</a:t>
            </a: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b = </a:t>
            </a:r>
            <a:r>
              <a:rPr lang="en-IE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print(b)</a:t>
            </a:r>
          </a:p>
          <a:p>
            <a:pPr lvl="1"/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&lt;__main__.</a:t>
            </a:r>
            <a:r>
              <a:rPr lang="en-IE" sz="2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object at 0x02D60B30&gt;</a:t>
            </a:r>
          </a:p>
        </p:txBody>
      </p:sp>
    </p:spTree>
    <p:extLst>
      <p:ext uri="{BB962C8B-B14F-4D97-AF65-F5344CB8AC3E}">
        <p14:creationId xmlns:p14="http://schemas.microsoft.com/office/powerpoint/2010/main" val="105335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The Point Class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Autofit/>
          </a:bodyPr>
          <a:lstStyle/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Point:</a:t>
            </a: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</a:t>
            </a: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p1 = Point()</a:t>
            </a: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p2 = Point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36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The Point Class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Autofit/>
          </a:bodyPr>
          <a:lstStyle/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Point:</a:t>
            </a: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</a:t>
            </a: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p1 = Point()</a:t>
            </a: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p2 = Point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399462" y="1613444"/>
            <a:ext cx="2952328" cy="75354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  <a:sym typeface="Wingdings" panose="05000000000000000000" pitchFamily="2" charset="2"/>
              </a:rPr>
              <a:t>Creating a class</a:t>
            </a:r>
            <a:endParaRPr lang="en-IE" sz="2800" dirty="0">
              <a:solidFill>
                <a:schemeClr val="tx1"/>
              </a:solidFill>
            </a:endParaRPr>
          </a:p>
        </p:txBody>
      </p:sp>
      <p:cxnSp>
        <p:nvCxnSpPr>
          <p:cNvPr id="6" name="Elbow Connector 5"/>
          <p:cNvCxnSpPr/>
          <p:nvPr/>
        </p:nvCxnSpPr>
        <p:spPr>
          <a:xfrm rot="10800000" flipV="1">
            <a:off x="4511030" y="1972109"/>
            <a:ext cx="3888432" cy="394875"/>
          </a:xfrm>
          <a:prstGeom prst="bentConnector3">
            <a:avLst>
              <a:gd name="adj1" fmla="val 50000"/>
            </a:avLst>
          </a:prstGeom>
          <a:ln w="57150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ight Brace 13"/>
          <p:cNvSpPr/>
          <p:nvPr/>
        </p:nvSpPr>
        <p:spPr>
          <a:xfrm>
            <a:off x="4047648" y="1790920"/>
            <a:ext cx="360040" cy="1152128"/>
          </a:xfrm>
          <a:prstGeom prst="rightBrac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7973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The Point Class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Autofit/>
          </a:bodyPr>
          <a:lstStyle/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Point:</a:t>
            </a: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</a:t>
            </a: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p1 = Point()</a:t>
            </a: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p2 = Point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399462" y="1613444"/>
            <a:ext cx="2952328" cy="75354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  <a:sym typeface="Wingdings" panose="05000000000000000000" pitchFamily="2" charset="2"/>
              </a:rPr>
              <a:t>Creating a class</a:t>
            </a:r>
            <a:endParaRPr lang="en-IE" sz="2800" dirty="0">
              <a:solidFill>
                <a:schemeClr val="tx1"/>
              </a:solidFill>
            </a:endParaRPr>
          </a:p>
        </p:txBody>
      </p:sp>
      <p:cxnSp>
        <p:nvCxnSpPr>
          <p:cNvPr id="6" name="Elbow Connector 5"/>
          <p:cNvCxnSpPr/>
          <p:nvPr/>
        </p:nvCxnSpPr>
        <p:spPr>
          <a:xfrm rot="10800000" flipV="1">
            <a:off x="4511030" y="1972109"/>
            <a:ext cx="3888432" cy="394875"/>
          </a:xfrm>
          <a:prstGeom prst="bentConnector3">
            <a:avLst>
              <a:gd name="adj1" fmla="val 50000"/>
            </a:avLst>
          </a:prstGeom>
          <a:ln w="57150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8399462" y="2747467"/>
            <a:ext cx="2952328" cy="111358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  <a:sym typeface="Wingdings" panose="05000000000000000000" pitchFamily="2" charset="2"/>
              </a:rPr>
              <a:t>Creating objects of that class</a:t>
            </a:r>
            <a:endParaRPr lang="en-IE" sz="2800" dirty="0">
              <a:solidFill>
                <a:schemeClr val="tx1"/>
              </a:solidFill>
            </a:endParaRPr>
          </a:p>
        </p:txBody>
      </p:sp>
      <p:cxnSp>
        <p:nvCxnSpPr>
          <p:cNvPr id="8" name="Elbow Connector 7"/>
          <p:cNvCxnSpPr>
            <a:stCxn id="7" idx="1"/>
          </p:cNvCxnSpPr>
          <p:nvPr/>
        </p:nvCxnSpPr>
        <p:spPr>
          <a:xfrm rot="10800000" flipV="1">
            <a:off x="4511030" y="3304258"/>
            <a:ext cx="3888432" cy="844822"/>
          </a:xfrm>
          <a:prstGeom prst="bentConnector3">
            <a:avLst/>
          </a:prstGeom>
          <a:ln w="57150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ight Brace 12"/>
          <p:cNvSpPr/>
          <p:nvPr/>
        </p:nvSpPr>
        <p:spPr>
          <a:xfrm>
            <a:off x="4006974" y="3573016"/>
            <a:ext cx="360040" cy="1152128"/>
          </a:xfrm>
          <a:prstGeom prst="rightBrac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ight Brace 13"/>
          <p:cNvSpPr/>
          <p:nvPr/>
        </p:nvSpPr>
        <p:spPr>
          <a:xfrm>
            <a:off x="4047648" y="1790920"/>
            <a:ext cx="360040" cy="1152128"/>
          </a:xfrm>
          <a:prstGeom prst="rightBrac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1720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Adding Attributes</a:t>
            </a:r>
            <a:endParaRPr lang="en-IE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00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The Point Class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Autofit/>
          </a:bodyPr>
          <a:lstStyle/>
          <a:p>
            <a:pPr marL="800100" lvl="2" indent="0">
              <a:buNone/>
            </a:pP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p1.x 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5</a:t>
            </a: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p1.y = 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p2.x = 3</a:t>
            </a: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p2.y = 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pPr marL="800100" lvl="2" indent="0">
              <a:buNone/>
            </a:pP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print("P1-x, P1-y is: ", p1.x, p1.y);</a:t>
            </a: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print("P2-x, P2-y is: ", p2.x, p2.y);</a:t>
            </a:r>
          </a:p>
          <a:p>
            <a:pPr marL="800100" lvl="2" indent="0">
              <a:buNone/>
            </a:pP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52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Declaring a Class</a:t>
            </a:r>
            <a:endParaRPr lang="en-IE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28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The Point Class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Autofit/>
          </a:bodyPr>
          <a:lstStyle/>
          <a:p>
            <a:pPr marL="800100" lvl="2" indent="0">
              <a:buNone/>
            </a:pP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p1.x 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5</a:t>
            </a: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p1.y = 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p2.x = 3</a:t>
            </a: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p2.y = 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pPr marL="800100" lvl="2" indent="0">
              <a:buNone/>
            </a:pP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print("P1-x, P1-y is: ", p1.x, p1.y);</a:t>
            </a: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print("P2-x, P2-y is: ", p2.x, p2.y);</a:t>
            </a:r>
          </a:p>
          <a:p>
            <a:pPr marL="800100" lvl="2" indent="0">
              <a:buNone/>
            </a:pP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607374" y="1196752"/>
            <a:ext cx="3744416" cy="201622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u="sng" dirty="0">
                <a:solidFill>
                  <a:schemeClr val="tx1"/>
                </a:solidFill>
                <a:sym typeface="Wingdings" panose="05000000000000000000" pitchFamily="2" charset="2"/>
              </a:rPr>
              <a:t>Adding Attributes</a:t>
            </a:r>
            <a:r>
              <a:rPr lang="en-IE" sz="2800" dirty="0">
                <a:solidFill>
                  <a:schemeClr val="tx1"/>
                </a:solidFill>
                <a:sym typeface="Wingdings" panose="05000000000000000000" pitchFamily="2" charset="2"/>
              </a:rPr>
              <a:t>:</a:t>
            </a:r>
          </a:p>
          <a:p>
            <a:pPr algn="ctr"/>
            <a:r>
              <a:rPr lang="en-IE" sz="2800" i="1" dirty="0">
                <a:solidFill>
                  <a:schemeClr val="tx1"/>
                </a:solidFill>
                <a:sym typeface="Wingdings" panose="05000000000000000000" pitchFamily="2" charset="2"/>
              </a:rPr>
              <a:t>This is all you need to do, just declare them</a:t>
            </a:r>
            <a:endParaRPr lang="en-IE" sz="2800" i="1" dirty="0">
              <a:solidFill>
                <a:schemeClr val="tx1"/>
              </a:solidFill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3502918" y="1772816"/>
            <a:ext cx="360040" cy="1656184"/>
          </a:xfrm>
          <a:prstGeom prst="rightBrac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6" name="Elbow Connector 5"/>
          <p:cNvCxnSpPr>
            <a:stCxn id="4" idx="1"/>
          </p:cNvCxnSpPr>
          <p:nvPr/>
        </p:nvCxnSpPr>
        <p:spPr>
          <a:xfrm rot="10800000" flipV="1">
            <a:off x="4295006" y="2204864"/>
            <a:ext cx="3312368" cy="360040"/>
          </a:xfrm>
          <a:prstGeom prst="bentConnector3">
            <a:avLst>
              <a:gd name="adj1" fmla="val 50000"/>
            </a:avLst>
          </a:prstGeom>
          <a:ln w="57150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284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78582" y="3356992"/>
            <a:ext cx="7992888" cy="158417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Python: Object Attributes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In Python the general form of declaring an attribute is as follows (we call this </a:t>
            </a:r>
            <a:r>
              <a:rPr lang="en-IE" i="1" dirty="0" smtClean="0">
                <a:solidFill>
                  <a:schemeClr val="bg1"/>
                </a:solidFill>
              </a:rPr>
              <a:t>dot notation</a:t>
            </a:r>
            <a:r>
              <a:rPr lang="en-IE" dirty="0" smtClean="0">
                <a:solidFill>
                  <a:schemeClr val="bg1"/>
                </a:solidFill>
              </a:rPr>
              <a:t>):</a:t>
            </a:r>
          </a:p>
          <a:p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2800" dirty="0" smtClean="0"/>
          </a:p>
          <a:p>
            <a:pPr marL="0" indent="0">
              <a:buNone/>
            </a:pPr>
            <a:r>
              <a:rPr lang="en-IE" sz="4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IE" sz="4400" dirty="0" smtClean="0">
                <a:solidFill>
                  <a:schemeClr val="bg1"/>
                </a:solidFill>
              </a:rPr>
              <a:t>. </a:t>
            </a:r>
            <a:r>
              <a:rPr lang="en-IE" sz="4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ATTRIBUTE</a:t>
            </a:r>
            <a:r>
              <a:rPr lang="en-IE" sz="4400" dirty="0" smtClean="0">
                <a:solidFill>
                  <a:schemeClr val="bg1"/>
                </a:solidFill>
              </a:rPr>
              <a:t> = </a:t>
            </a:r>
            <a:r>
              <a:rPr lang="en-IE" sz="4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endParaRPr lang="en-IE" sz="4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4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Adding Methods</a:t>
            </a:r>
            <a:endParaRPr lang="en-IE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36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The Point Class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Autofit/>
          </a:bodyPr>
          <a:lstStyle/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Point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800100" lvl="2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reset(self):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self.x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self.y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Reset</a:t>
            </a:r>
          </a:p>
          <a:p>
            <a:pPr marL="800100" lvl="2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</a:t>
            </a:r>
          </a:p>
        </p:txBody>
      </p:sp>
    </p:spTree>
    <p:extLst>
      <p:ext uri="{BB962C8B-B14F-4D97-AF65-F5344CB8AC3E}">
        <p14:creationId xmlns:p14="http://schemas.microsoft.com/office/powerpoint/2010/main" val="326328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The Point Class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Autofit/>
          </a:bodyPr>
          <a:lstStyle/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Point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800100" lvl="2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reset(self):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self.x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self.y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Reset</a:t>
            </a:r>
          </a:p>
          <a:p>
            <a:pPr marL="800100" lvl="2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</a:t>
            </a:r>
          </a:p>
        </p:txBody>
      </p:sp>
      <p:sp>
        <p:nvSpPr>
          <p:cNvPr id="4" name="Right Brace 3"/>
          <p:cNvSpPr/>
          <p:nvPr/>
        </p:nvSpPr>
        <p:spPr>
          <a:xfrm>
            <a:off x="6599262" y="2852936"/>
            <a:ext cx="360040" cy="2232248"/>
          </a:xfrm>
          <a:prstGeom prst="rightBrac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ounded Rectangle 4"/>
          <p:cNvSpPr/>
          <p:nvPr/>
        </p:nvSpPr>
        <p:spPr>
          <a:xfrm>
            <a:off x="8687494" y="2636912"/>
            <a:ext cx="3240360" cy="161277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u="sng" dirty="0">
                <a:solidFill>
                  <a:schemeClr val="tx1"/>
                </a:solidFill>
                <a:sym typeface="Wingdings" panose="05000000000000000000" pitchFamily="2" charset="2"/>
              </a:rPr>
              <a:t>Adding </a:t>
            </a:r>
            <a:r>
              <a:rPr lang="en-IE" sz="2800" u="sng" dirty="0" smtClean="0">
                <a:solidFill>
                  <a:schemeClr val="tx1"/>
                </a:solidFill>
                <a:sym typeface="Wingdings" panose="05000000000000000000" pitchFamily="2" charset="2"/>
              </a:rPr>
              <a:t>Methods</a:t>
            </a:r>
            <a:r>
              <a:rPr lang="en-IE" sz="2800" dirty="0" smtClean="0">
                <a:solidFill>
                  <a:schemeClr val="tx1"/>
                </a:solidFill>
                <a:sym typeface="Wingdings" panose="05000000000000000000" pitchFamily="2" charset="2"/>
              </a:rPr>
              <a:t>:</a:t>
            </a:r>
            <a:endParaRPr lang="en-IE" sz="28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ctr"/>
            <a:r>
              <a:rPr lang="en-IE" sz="2800" i="1" dirty="0">
                <a:solidFill>
                  <a:schemeClr val="tx1"/>
                </a:solidFill>
                <a:sym typeface="Wingdings" panose="05000000000000000000" pitchFamily="2" charset="2"/>
              </a:rPr>
              <a:t>This is all you </a:t>
            </a:r>
            <a:r>
              <a:rPr lang="en-IE" sz="2800" i="1" dirty="0" smtClean="0">
                <a:solidFill>
                  <a:schemeClr val="tx1"/>
                </a:solidFill>
                <a:sym typeface="Wingdings" panose="05000000000000000000" pitchFamily="2" charset="2"/>
              </a:rPr>
              <a:t>need</a:t>
            </a:r>
            <a:endParaRPr lang="en-IE" sz="2800" i="1" dirty="0">
              <a:solidFill>
                <a:schemeClr val="tx1"/>
              </a:solidFill>
            </a:endParaRPr>
          </a:p>
        </p:txBody>
      </p:sp>
      <p:cxnSp>
        <p:nvCxnSpPr>
          <p:cNvPr id="6" name="Elbow Connector 5"/>
          <p:cNvCxnSpPr>
            <a:stCxn id="5" idx="1"/>
          </p:cNvCxnSpPr>
          <p:nvPr/>
        </p:nvCxnSpPr>
        <p:spPr>
          <a:xfrm rot="10800000" flipV="1">
            <a:off x="7319342" y="3443300"/>
            <a:ext cx="1368152" cy="489756"/>
          </a:xfrm>
          <a:prstGeom prst="bentConnector3">
            <a:avLst>
              <a:gd name="adj1" fmla="val 50000"/>
            </a:avLst>
          </a:prstGeom>
          <a:ln w="57150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415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The Point Class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Autofit/>
          </a:bodyPr>
          <a:lstStyle/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 = Point()</a:t>
            </a: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p.x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5</a:t>
            </a: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p.y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4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print("P-x, P-y is: ",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p.x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p.y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800100" lvl="2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p.reset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800100" lvl="2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("P-x, P-y is: ",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p.x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p.y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01834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The Point Class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Autofit/>
          </a:bodyPr>
          <a:lstStyle/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 = Point()</a:t>
            </a: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p.x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5</a:t>
            </a: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p.y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4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print("P-x, P-y is: ",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p.x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p.y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800100" lvl="2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p.reset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800100" lvl="2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("P-x, P-y is: ",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p.x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p.y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7319342" y="4149160"/>
            <a:ext cx="3456384" cy="720000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3600" b="1" dirty="0" smtClean="0"/>
              <a:t>5    4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54972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The Point Class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Autofit/>
          </a:bodyPr>
          <a:lstStyle/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 = Point()</a:t>
            </a: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p.x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5</a:t>
            </a: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p.y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4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print("P-x, P-y is: ",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p.x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p.y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800100" lvl="2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p.reset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800100" lvl="2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("P-x, P-y is: ",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p.x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p.y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7319342" y="4149160"/>
            <a:ext cx="3456384" cy="720000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3600" b="1" dirty="0" smtClean="0"/>
              <a:t>5    4</a:t>
            </a:r>
            <a:endParaRPr lang="en-IE" sz="36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7319342" y="5805344"/>
            <a:ext cx="3456384" cy="720000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3600" b="1" dirty="0" smtClean="0"/>
              <a:t>0    0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416599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Let’s try that again…</a:t>
            </a:r>
            <a:endParaRPr lang="en-IE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24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The Point Class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Autofit/>
          </a:bodyPr>
          <a:lstStyle/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 = Point()</a:t>
            </a: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p.x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5</a:t>
            </a: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p.y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4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print("P-x, P-y is: ",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p.x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p.y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800100" lvl="2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p.reset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800100" lvl="2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("P-x, P-y is: ",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p.x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p.y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9387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The Point Class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Autofit/>
          </a:bodyPr>
          <a:lstStyle/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8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</a:t>
            </a:r>
          </a:p>
          <a:p>
            <a:pPr marL="800100" lvl="2" indent="0">
              <a:buNone/>
            </a:pP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05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The Point Class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Autofit/>
          </a:bodyPr>
          <a:lstStyle/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 = Point()</a:t>
            </a: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p.x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5</a:t>
            </a: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p.y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4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print("P-x, P-y is: ",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p.x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p.y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800100" lvl="2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p.reset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800100" lvl="2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("P-x, P-y is: ",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p.x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p.y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054646" y="4365104"/>
            <a:ext cx="3024336" cy="792088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5944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The Point Class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Autofit/>
          </a:bodyPr>
          <a:lstStyle/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 = Point()</a:t>
            </a: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p.x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5</a:t>
            </a: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p.y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4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print("P-x, P-y is: ",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p.x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p.y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800100" lvl="2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p.reset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800100" lvl="2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("P-x, P-y is: ",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p.x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p.y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054646" y="4365104"/>
            <a:ext cx="3024336" cy="792088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4439022" y="4077072"/>
            <a:ext cx="4248472" cy="1080120"/>
          </a:xfrm>
          <a:prstGeom prst="roundRect">
            <a:avLst/>
          </a:prstGeom>
          <a:solidFill>
            <a:schemeClr val="accent1"/>
          </a:solid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/>
              <a:t>We can also say:</a:t>
            </a:r>
          </a:p>
          <a:p>
            <a:pPr algn="ctr"/>
            <a:r>
              <a:rPr lang="en-IE" sz="3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Point.reset</a:t>
            </a:r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(p)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09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Multiple Arguments</a:t>
            </a:r>
            <a:endParaRPr lang="en-IE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86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The Point Class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Autofit/>
          </a:bodyPr>
          <a:lstStyle/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Point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800100" lvl="2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reset(self):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self.x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self.y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Reset</a:t>
            </a:r>
          </a:p>
          <a:p>
            <a:pPr marL="800100" lvl="2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</a:t>
            </a:r>
          </a:p>
        </p:txBody>
      </p:sp>
    </p:spTree>
    <p:extLst>
      <p:ext uri="{BB962C8B-B14F-4D97-AF65-F5344CB8AC3E}">
        <p14:creationId xmlns:p14="http://schemas.microsoft.com/office/powerpoint/2010/main" val="115021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The Point Class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We can do this in a slightly different way, as follows: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51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The Point Class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052736"/>
            <a:ext cx="10742269" cy="5035697"/>
          </a:xfrm>
        </p:spPr>
        <p:txBody>
          <a:bodyPr>
            <a:noAutofit/>
          </a:bodyPr>
          <a:lstStyle/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Point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move(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self,a,b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self.x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self.y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</a:t>
            </a:r>
          </a:p>
          <a:p>
            <a:pPr marL="800100" lvl="2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reset(self):</a:t>
            </a:r>
          </a:p>
          <a:p>
            <a:pPr marL="800100" lvl="2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self.move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(0,0)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Reset</a:t>
            </a:r>
          </a:p>
          <a:p>
            <a:pPr marL="800100" lvl="2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4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The Point Class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052736"/>
            <a:ext cx="10742269" cy="5035697"/>
          </a:xfrm>
        </p:spPr>
        <p:txBody>
          <a:bodyPr>
            <a:noAutofit/>
          </a:bodyPr>
          <a:lstStyle/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Point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move(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self,a,b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self.x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self.y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</a:t>
            </a:r>
          </a:p>
          <a:p>
            <a:pPr marL="800100" lvl="2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reset(self):</a:t>
            </a:r>
          </a:p>
          <a:p>
            <a:pPr marL="800100" lvl="2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self.move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(0,0)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Reset</a:t>
            </a:r>
          </a:p>
          <a:p>
            <a:pPr marL="800100" lvl="2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8399462" y="1194012"/>
            <a:ext cx="3456384" cy="117297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  <a:sym typeface="Wingdings" panose="05000000000000000000" pitchFamily="2" charset="2"/>
              </a:rPr>
              <a:t>Declare a new method called “move” that writes values into the object.</a:t>
            </a:r>
          </a:p>
        </p:txBody>
      </p:sp>
      <p:cxnSp>
        <p:nvCxnSpPr>
          <p:cNvPr id="5" name="Elbow Connector 4"/>
          <p:cNvCxnSpPr/>
          <p:nvPr/>
        </p:nvCxnSpPr>
        <p:spPr>
          <a:xfrm rot="10800000" flipV="1">
            <a:off x="6095206" y="1972109"/>
            <a:ext cx="2304256" cy="775358"/>
          </a:xfrm>
          <a:prstGeom prst="bentConnector3">
            <a:avLst>
              <a:gd name="adj1" fmla="val 50000"/>
            </a:avLst>
          </a:prstGeom>
          <a:ln w="57150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ight Brace 8"/>
          <p:cNvSpPr/>
          <p:nvPr/>
        </p:nvSpPr>
        <p:spPr>
          <a:xfrm>
            <a:off x="5663158" y="2060848"/>
            <a:ext cx="360040" cy="1368152"/>
          </a:xfrm>
          <a:prstGeom prst="rightBrac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5935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The Point Class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052736"/>
            <a:ext cx="10742269" cy="5035697"/>
          </a:xfrm>
        </p:spPr>
        <p:txBody>
          <a:bodyPr>
            <a:noAutofit/>
          </a:bodyPr>
          <a:lstStyle/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Point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move(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self,a,b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self.x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self.y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</a:t>
            </a:r>
          </a:p>
          <a:p>
            <a:pPr marL="800100" lvl="2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reset(self):</a:t>
            </a:r>
          </a:p>
          <a:p>
            <a:pPr marL="800100" lvl="2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self.move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(0,0)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Reset</a:t>
            </a:r>
          </a:p>
          <a:p>
            <a:pPr marL="800100" lvl="2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8399462" y="1194012"/>
            <a:ext cx="3456384" cy="117297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  <a:sym typeface="Wingdings" panose="05000000000000000000" pitchFamily="2" charset="2"/>
              </a:rPr>
              <a:t>Declare a new method called “move” that writes values into the object.</a:t>
            </a:r>
          </a:p>
        </p:txBody>
      </p:sp>
      <p:cxnSp>
        <p:nvCxnSpPr>
          <p:cNvPr id="5" name="Elbow Connector 4"/>
          <p:cNvCxnSpPr/>
          <p:nvPr/>
        </p:nvCxnSpPr>
        <p:spPr>
          <a:xfrm rot="10800000" flipV="1">
            <a:off x="6095206" y="1972109"/>
            <a:ext cx="2304256" cy="775358"/>
          </a:xfrm>
          <a:prstGeom prst="bentConnector3">
            <a:avLst>
              <a:gd name="adj1" fmla="val 50000"/>
            </a:avLst>
          </a:prstGeom>
          <a:ln w="57150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8399462" y="2747467"/>
            <a:ext cx="3456384" cy="111358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Move the values 0 and 0 into the class to reset.</a:t>
            </a:r>
          </a:p>
        </p:txBody>
      </p:sp>
      <p:cxnSp>
        <p:nvCxnSpPr>
          <p:cNvPr id="7" name="Elbow Connector 6"/>
          <p:cNvCxnSpPr>
            <a:stCxn id="6" idx="1"/>
          </p:cNvCxnSpPr>
          <p:nvPr/>
        </p:nvCxnSpPr>
        <p:spPr>
          <a:xfrm rot="10800000" flipV="1">
            <a:off x="5951190" y="3304258"/>
            <a:ext cx="2448272" cy="1334888"/>
          </a:xfrm>
          <a:prstGeom prst="bentConnector3">
            <a:avLst/>
          </a:prstGeom>
          <a:ln w="57150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ight Brace 7"/>
          <p:cNvSpPr/>
          <p:nvPr/>
        </p:nvSpPr>
        <p:spPr>
          <a:xfrm>
            <a:off x="5447134" y="4149080"/>
            <a:ext cx="360040" cy="1152128"/>
          </a:xfrm>
          <a:prstGeom prst="rightBrac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ight Brace 9"/>
          <p:cNvSpPr/>
          <p:nvPr/>
        </p:nvSpPr>
        <p:spPr>
          <a:xfrm>
            <a:off x="5663158" y="2060848"/>
            <a:ext cx="360040" cy="1368152"/>
          </a:xfrm>
          <a:prstGeom prst="rightBrac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8646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Distance between two points</a:t>
            </a:r>
            <a:endParaRPr lang="en-IE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21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The Point Class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The distance between two points is:</a:t>
            </a:r>
          </a:p>
          <a:p>
            <a:endParaRPr lang="en-IE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4726" y="2261462"/>
            <a:ext cx="4786849" cy="4191874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295006" y="3216851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dirty="0" smtClean="0">
                <a:latin typeface="Cambria" panose="02040503050406030204" pitchFamily="18" charset="0"/>
              </a:rPr>
              <a:t>d</a:t>
            </a:r>
            <a:endParaRPr lang="en-IE" sz="3600" dirty="0">
              <a:latin typeface="Cambria" panose="02040503050406030204" pitchFamily="18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7463358" y="1417638"/>
            <a:ext cx="4429442" cy="5035698"/>
            <a:chOff x="7463358" y="1417638"/>
            <a:chExt cx="4429442" cy="5035698"/>
          </a:xfrm>
        </p:grpSpPr>
        <p:sp>
          <p:nvSpPr>
            <p:cNvPr id="9" name="Rectangle 8"/>
            <p:cNvSpPr/>
            <p:nvPr/>
          </p:nvSpPr>
          <p:spPr>
            <a:xfrm>
              <a:off x="7463358" y="1417638"/>
              <a:ext cx="4429442" cy="503569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E" sz="2800" dirty="0" smtClean="0">
                  <a:solidFill>
                    <a:schemeClr val="tx1"/>
                  </a:solidFill>
                  <a:latin typeface="Cambria" panose="02040503050406030204" pitchFamily="18" charset="0"/>
                </a:rPr>
                <a:t>d = √(x</a:t>
              </a:r>
              <a:r>
                <a:rPr lang="en-IE" sz="2800" baseline="-25000" dirty="0" smtClean="0">
                  <a:solidFill>
                    <a:schemeClr val="tx1"/>
                  </a:solidFill>
                  <a:latin typeface="Cambria" panose="02040503050406030204" pitchFamily="18" charset="0"/>
                </a:rPr>
                <a:t>2</a:t>
              </a:r>
              <a:r>
                <a:rPr lang="en-IE" sz="2800" dirty="0" smtClean="0">
                  <a:solidFill>
                    <a:schemeClr val="tx1"/>
                  </a:solidFill>
                  <a:latin typeface="Cambria" panose="02040503050406030204" pitchFamily="18" charset="0"/>
                </a:rPr>
                <a:t> – x</a:t>
              </a:r>
              <a:r>
                <a:rPr lang="en-IE" sz="2800" baseline="-25000" dirty="0" smtClean="0">
                  <a:solidFill>
                    <a:schemeClr val="tx1"/>
                  </a:solidFill>
                  <a:latin typeface="Cambria" panose="02040503050406030204" pitchFamily="18" charset="0"/>
                </a:rPr>
                <a:t>1</a:t>
              </a:r>
              <a:r>
                <a:rPr lang="en-IE" sz="2800" dirty="0" smtClean="0">
                  <a:solidFill>
                    <a:schemeClr val="tx1"/>
                  </a:solidFill>
                  <a:latin typeface="Cambria" panose="02040503050406030204" pitchFamily="18" charset="0"/>
                </a:rPr>
                <a:t>)</a:t>
              </a:r>
              <a:r>
                <a:rPr lang="en-IE" sz="2800" baseline="30000" dirty="0" smtClean="0">
                  <a:solidFill>
                    <a:schemeClr val="tx1"/>
                  </a:solidFill>
                  <a:latin typeface="Cambria" panose="02040503050406030204" pitchFamily="18" charset="0"/>
                </a:rPr>
                <a:t>2</a:t>
              </a:r>
              <a:r>
                <a:rPr lang="en-IE" sz="2800" dirty="0" smtClean="0">
                  <a:solidFill>
                    <a:schemeClr val="tx1"/>
                  </a:solidFill>
                  <a:latin typeface="Cambria" panose="02040503050406030204" pitchFamily="18" charset="0"/>
                </a:rPr>
                <a:t> + (y</a:t>
              </a:r>
              <a:r>
                <a:rPr lang="en-IE" sz="2800" baseline="-25000" dirty="0">
                  <a:solidFill>
                    <a:schemeClr val="tx1"/>
                  </a:solidFill>
                  <a:latin typeface="Cambria" panose="02040503050406030204" pitchFamily="18" charset="0"/>
                </a:rPr>
                <a:t>2</a:t>
              </a:r>
              <a:r>
                <a:rPr lang="en-IE" sz="2800" dirty="0" smtClean="0">
                  <a:solidFill>
                    <a:schemeClr val="tx1"/>
                  </a:solidFill>
                  <a:latin typeface="Cambria" panose="02040503050406030204" pitchFamily="18" charset="0"/>
                </a:rPr>
                <a:t> – y</a:t>
              </a:r>
              <a:r>
                <a:rPr lang="en-IE" sz="2800" baseline="-25000" dirty="0">
                  <a:solidFill>
                    <a:schemeClr val="tx1"/>
                  </a:solidFill>
                  <a:latin typeface="Cambria" panose="02040503050406030204" pitchFamily="18" charset="0"/>
                </a:rPr>
                <a:t>1</a:t>
              </a:r>
              <a:r>
                <a:rPr lang="en-IE" sz="2800" dirty="0" smtClean="0">
                  <a:solidFill>
                    <a:schemeClr val="tx1"/>
                  </a:solidFill>
                  <a:latin typeface="Cambria" panose="02040503050406030204" pitchFamily="18" charset="0"/>
                </a:rPr>
                <a:t>)</a:t>
              </a:r>
              <a:r>
                <a:rPr lang="en-IE" sz="2800" baseline="30000" dirty="0">
                  <a:solidFill>
                    <a:schemeClr val="tx1"/>
                  </a:solidFill>
                  <a:latin typeface="Cambria" panose="02040503050406030204" pitchFamily="18" charset="0"/>
                </a:rPr>
                <a:t> </a:t>
              </a:r>
              <a:r>
                <a:rPr lang="en-IE" sz="2800" baseline="30000" dirty="0" smtClean="0">
                  <a:solidFill>
                    <a:schemeClr val="tx1"/>
                  </a:solidFill>
                  <a:latin typeface="Cambria" panose="02040503050406030204" pitchFamily="18" charset="0"/>
                </a:rPr>
                <a:t>2</a:t>
              </a:r>
            </a:p>
            <a:p>
              <a:pPr algn="ctr"/>
              <a:endParaRPr lang="en-IE" sz="2800" baseline="30000" dirty="0" smtClean="0">
                <a:solidFill>
                  <a:schemeClr val="tx1"/>
                </a:solidFill>
                <a:latin typeface="Cambria" panose="02040503050406030204" pitchFamily="18" charset="0"/>
              </a:endParaRPr>
            </a:p>
            <a:p>
              <a:pPr algn="ctr"/>
              <a:r>
                <a:rPr lang="en-IE" sz="2800" dirty="0">
                  <a:solidFill>
                    <a:schemeClr val="tx1"/>
                  </a:solidFill>
                  <a:latin typeface="Cambria" panose="02040503050406030204" pitchFamily="18" charset="0"/>
                </a:rPr>
                <a:t>d = √</a:t>
              </a:r>
              <a:r>
                <a:rPr lang="en-IE" sz="2800" dirty="0" smtClean="0">
                  <a:solidFill>
                    <a:schemeClr val="tx1"/>
                  </a:solidFill>
                  <a:latin typeface="Cambria" panose="02040503050406030204" pitchFamily="18" charset="0"/>
                </a:rPr>
                <a:t>(6 </a:t>
              </a:r>
              <a:r>
                <a:rPr lang="en-IE" sz="2800" dirty="0">
                  <a:solidFill>
                    <a:schemeClr val="tx1"/>
                  </a:solidFill>
                  <a:latin typeface="Cambria" panose="02040503050406030204" pitchFamily="18" charset="0"/>
                </a:rPr>
                <a:t>– 2</a:t>
              </a:r>
              <a:r>
                <a:rPr lang="en-IE" sz="2800" dirty="0" smtClean="0">
                  <a:solidFill>
                    <a:schemeClr val="tx1"/>
                  </a:solidFill>
                  <a:latin typeface="Cambria" panose="02040503050406030204" pitchFamily="18" charset="0"/>
                </a:rPr>
                <a:t>)</a:t>
              </a:r>
              <a:r>
                <a:rPr lang="en-IE" sz="2800" baseline="30000" dirty="0" smtClean="0">
                  <a:solidFill>
                    <a:schemeClr val="tx1"/>
                  </a:solidFill>
                  <a:latin typeface="Cambria" panose="02040503050406030204" pitchFamily="18" charset="0"/>
                </a:rPr>
                <a:t>2</a:t>
              </a:r>
              <a:r>
                <a:rPr lang="en-IE" sz="2800" dirty="0" smtClean="0">
                  <a:solidFill>
                    <a:schemeClr val="tx1"/>
                  </a:solidFill>
                  <a:latin typeface="Cambria" panose="02040503050406030204" pitchFamily="18" charset="0"/>
                </a:rPr>
                <a:t> </a:t>
              </a:r>
              <a:r>
                <a:rPr lang="en-IE" sz="2800" dirty="0">
                  <a:solidFill>
                    <a:schemeClr val="tx1"/>
                  </a:solidFill>
                  <a:latin typeface="Cambria" panose="02040503050406030204" pitchFamily="18" charset="0"/>
                </a:rPr>
                <a:t>+ </a:t>
              </a:r>
              <a:r>
                <a:rPr lang="en-IE" sz="2800" dirty="0" smtClean="0">
                  <a:solidFill>
                    <a:schemeClr val="tx1"/>
                  </a:solidFill>
                  <a:latin typeface="Cambria" panose="02040503050406030204" pitchFamily="18" charset="0"/>
                </a:rPr>
                <a:t>(</a:t>
              </a:r>
              <a:r>
                <a:rPr lang="en-IE" sz="2800" dirty="0">
                  <a:solidFill>
                    <a:schemeClr val="tx1"/>
                  </a:solidFill>
                  <a:latin typeface="Cambria" panose="02040503050406030204" pitchFamily="18" charset="0"/>
                </a:rPr>
                <a:t>5</a:t>
              </a:r>
              <a:r>
                <a:rPr lang="en-IE" sz="2800" dirty="0" smtClean="0">
                  <a:solidFill>
                    <a:schemeClr val="tx1"/>
                  </a:solidFill>
                  <a:latin typeface="Cambria" panose="02040503050406030204" pitchFamily="18" charset="0"/>
                </a:rPr>
                <a:t> </a:t>
              </a:r>
              <a:r>
                <a:rPr lang="en-IE" sz="2800" dirty="0">
                  <a:solidFill>
                    <a:schemeClr val="tx1"/>
                  </a:solidFill>
                  <a:latin typeface="Cambria" panose="02040503050406030204" pitchFamily="18" charset="0"/>
                </a:rPr>
                <a:t>– </a:t>
              </a:r>
              <a:r>
                <a:rPr lang="en-IE" sz="2800" dirty="0" smtClean="0">
                  <a:solidFill>
                    <a:schemeClr val="tx1"/>
                  </a:solidFill>
                  <a:latin typeface="Cambria" panose="02040503050406030204" pitchFamily="18" charset="0"/>
                </a:rPr>
                <a:t>2)</a:t>
              </a:r>
              <a:r>
                <a:rPr lang="en-IE" sz="2800" baseline="30000" dirty="0" smtClean="0">
                  <a:solidFill>
                    <a:schemeClr val="tx1"/>
                  </a:solidFill>
                  <a:latin typeface="Cambria" panose="02040503050406030204" pitchFamily="18" charset="0"/>
                </a:rPr>
                <a:t> </a:t>
              </a:r>
              <a:r>
                <a:rPr lang="en-IE" sz="2800" baseline="30000" dirty="0">
                  <a:solidFill>
                    <a:schemeClr val="tx1"/>
                  </a:solidFill>
                  <a:latin typeface="Cambria" panose="02040503050406030204" pitchFamily="18" charset="0"/>
                </a:rPr>
                <a:t>2</a:t>
              </a:r>
            </a:p>
            <a:p>
              <a:pPr algn="ctr"/>
              <a:endParaRPr lang="en-IE" sz="2800" baseline="30000" dirty="0">
                <a:solidFill>
                  <a:schemeClr val="tx1"/>
                </a:solidFill>
                <a:latin typeface="Cambria" panose="02040503050406030204" pitchFamily="18" charset="0"/>
              </a:endParaRPr>
            </a:p>
            <a:p>
              <a:pPr algn="ctr"/>
              <a:r>
                <a:rPr lang="en-IE" sz="2800" dirty="0">
                  <a:solidFill>
                    <a:schemeClr val="tx1"/>
                  </a:solidFill>
                  <a:latin typeface="Cambria" panose="02040503050406030204" pitchFamily="18" charset="0"/>
                </a:rPr>
                <a:t>d = √</a:t>
              </a:r>
              <a:r>
                <a:rPr lang="en-IE" sz="2800" dirty="0" smtClean="0">
                  <a:solidFill>
                    <a:schemeClr val="tx1"/>
                  </a:solidFill>
                  <a:latin typeface="Cambria" panose="02040503050406030204" pitchFamily="18" charset="0"/>
                </a:rPr>
                <a:t>(4)</a:t>
              </a:r>
              <a:r>
                <a:rPr lang="en-IE" sz="2800" baseline="30000" dirty="0" smtClean="0">
                  <a:solidFill>
                    <a:schemeClr val="tx1"/>
                  </a:solidFill>
                  <a:latin typeface="Cambria" panose="02040503050406030204" pitchFamily="18" charset="0"/>
                </a:rPr>
                <a:t>2</a:t>
              </a:r>
              <a:r>
                <a:rPr lang="en-IE" sz="2800" dirty="0" smtClean="0">
                  <a:solidFill>
                    <a:schemeClr val="tx1"/>
                  </a:solidFill>
                  <a:latin typeface="Cambria" panose="02040503050406030204" pitchFamily="18" charset="0"/>
                </a:rPr>
                <a:t> </a:t>
              </a:r>
              <a:r>
                <a:rPr lang="en-IE" sz="2800" dirty="0">
                  <a:solidFill>
                    <a:schemeClr val="tx1"/>
                  </a:solidFill>
                  <a:latin typeface="Cambria" panose="02040503050406030204" pitchFamily="18" charset="0"/>
                </a:rPr>
                <a:t>+ </a:t>
              </a:r>
              <a:r>
                <a:rPr lang="en-IE" sz="2800" dirty="0" smtClean="0">
                  <a:solidFill>
                    <a:schemeClr val="tx1"/>
                  </a:solidFill>
                  <a:latin typeface="Cambria" panose="02040503050406030204" pitchFamily="18" charset="0"/>
                </a:rPr>
                <a:t>(3)</a:t>
              </a:r>
              <a:r>
                <a:rPr lang="en-IE" sz="2800" baseline="30000" dirty="0" smtClean="0">
                  <a:solidFill>
                    <a:schemeClr val="tx1"/>
                  </a:solidFill>
                  <a:latin typeface="Cambria" panose="02040503050406030204" pitchFamily="18" charset="0"/>
                </a:rPr>
                <a:t> 2</a:t>
              </a:r>
            </a:p>
            <a:p>
              <a:pPr algn="ctr"/>
              <a:endParaRPr lang="en-IE" sz="2800" baseline="30000" dirty="0">
                <a:solidFill>
                  <a:schemeClr val="tx1"/>
                </a:solidFill>
                <a:latin typeface="Cambria" panose="02040503050406030204" pitchFamily="18" charset="0"/>
              </a:endParaRPr>
            </a:p>
            <a:p>
              <a:pPr algn="ctr"/>
              <a:r>
                <a:rPr lang="en-IE" sz="2800" dirty="0">
                  <a:solidFill>
                    <a:schemeClr val="tx1"/>
                  </a:solidFill>
                  <a:latin typeface="Cambria" panose="02040503050406030204" pitchFamily="18" charset="0"/>
                </a:rPr>
                <a:t>d = </a:t>
              </a:r>
              <a:r>
                <a:rPr lang="en-IE" sz="2800" dirty="0" smtClean="0">
                  <a:solidFill>
                    <a:schemeClr val="tx1"/>
                  </a:solidFill>
                  <a:latin typeface="Cambria" panose="02040503050406030204" pitchFamily="18" charset="0"/>
                </a:rPr>
                <a:t>√16 + 9</a:t>
              </a:r>
            </a:p>
            <a:p>
              <a:pPr algn="ctr"/>
              <a:endParaRPr lang="en-IE" sz="2800" baseline="30000" dirty="0">
                <a:solidFill>
                  <a:schemeClr val="tx1"/>
                </a:solidFill>
                <a:latin typeface="Cambria" panose="02040503050406030204" pitchFamily="18" charset="0"/>
              </a:endParaRPr>
            </a:p>
            <a:p>
              <a:pPr algn="ctr"/>
              <a:r>
                <a:rPr lang="en-IE" sz="2800" dirty="0">
                  <a:solidFill>
                    <a:schemeClr val="tx1"/>
                  </a:solidFill>
                  <a:latin typeface="Cambria" panose="02040503050406030204" pitchFamily="18" charset="0"/>
                </a:rPr>
                <a:t>d = </a:t>
              </a:r>
              <a:r>
                <a:rPr lang="en-IE" sz="2800" dirty="0" smtClean="0">
                  <a:solidFill>
                    <a:schemeClr val="tx1"/>
                  </a:solidFill>
                  <a:latin typeface="Cambria" panose="02040503050406030204" pitchFamily="18" charset="0"/>
                </a:rPr>
                <a:t>√25</a:t>
              </a:r>
            </a:p>
            <a:p>
              <a:pPr algn="ctr"/>
              <a:endParaRPr lang="en-IE" sz="2800" dirty="0" smtClean="0">
                <a:solidFill>
                  <a:schemeClr val="tx1"/>
                </a:solidFill>
                <a:latin typeface="Cambria" panose="02040503050406030204" pitchFamily="18" charset="0"/>
              </a:endParaRPr>
            </a:p>
            <a:p>
              <a:pPr algn="ctr"/>
              <a:r>
                <a:rPr lang="en-IE" sz="2800" dirty="0">
                  <a:solidFill>
                    <a:schemeClr val="tx1"/>
                  </a:solidFill>
                  <a:latin typeface="Cambria" panose="02040503050406030204" pitchFamily="18" charset="0"/>
                </a:rPr>
                <a:t>d</a:t>
              </a:r>
              <a:r>
                <a:rPr lang="en-IE" sz="2800" dirty="0" smtClean="0">
                  <a:solidFill>
                    <a:schemeClr val="tx1"/>
                  </a:solidFill>
                  <a:latin typeface="Cambria" panose="02040503050406030204" pitchFamily="18" charset="0"/>
                </a:rPr>
                <a:t> = 5</a:t>
              </a:r>
              <a:endParaRPr lang="en-IE" sz="2800" dirty="0">
                <a:solidFill>
                  <a:schemeClr val="tx1"/>
                </a:solidFill>
                <a:latin typeface="Cambria" panose="02040503050406030204" pitchFamily="18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 flipH="1">
              <a:off x="8471470" y="1916832"/>
              <a:ext cx="324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8687494" y="2636912"/>
              <a:ext cx="288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9227830" y="3328856"/>
              <a:ext cx="187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9563110" y="4033200"/>
              <a:ext cx="1116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9845946" y="4769016"/>
              <a:ext cx="43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2849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The Point Class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Autofit/>
          </a:bodyPr>
          <a:lstStyle/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8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pass</a:t>
            </a: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</a:t>
            </a:r>
          </a:p>
          <a:p>
            <a:pPr marL="800100" lvl="2" indent="0">
              <a:buNone/>
            </a:pP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175326" y="1417638"/>
            <a:ext cx="4055715" cy="93610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3200" dirty="0" smtClean="0">
                <a:solidFill>
                  <a:schemeClr val="tx1"/>
                </a:solidFill>
                <a:sym typeface="Wingdings" panose="05000000000000000000" pitchFamily="2" charset="2"/>
              </a:rPr>
              <a:t>“</a:t>
            </a:r>
            <a:r>
              <a:rPr lang="en-IE" sz="3200" i="1" dirty="0" smtClean="0">
                <a:solidFill>
                  <a:schemeClr val="tx1"/>
                </a:solidFill>
                <a:sym typeface="Wingdings" panose="05000000000000000000" pitchFamily="2" charset="2"/>
              </a:rPr>
              <a:t>move along, nothing to see here</a:t>
            </a:r>
            <a:r>
              <a:rPr lang="en-IE" sz="3200" dirty="0" smtClean="0">
                <a:solidFill>
                  <a:schemeClr val="tx1"/>
                </a:solidFill>
                <a:sym typeface="Wingdings" panose="05000000000000000000" pitchFamily="2" charset="2"/>
              </a:rPr>
              <a:t>”</a:t>
            </a:r>
            <a:endParaRPr lang="en-IE" sz="3200" dirty="0">
              <a:solidFill>
                <a:schemeClr val="tx1"/>
              </a:solidFill>
            </a:endParaRPr>
          </a:p>
        </p:txBody>
      </p:sp>
      <p:cxnSp>
        <p:nvCxnSpPr>
          <p:cNvPr id="6" name="Elbow Connector 5"/>
          <p:cNvCxnSpPr>
            <a:stCxn id="5" idx="1"/>
          </p:cNvCxnSpPr>
          <p:nvPr/>
        </p:nvCxnSpPr>
        <p:spPr>
          <a:xfrm rot="10800000" flipV="1">
            <a:off x="3430910" y="1885690"/>
            <a:ext cx="3744416" cy="468052"/>
          </a:xfrm>
          <a:prstGeom prst="bentConnector3">
            <a:avLst>
              <a:gd name="adj1" fmla="val 37972"/>
            </a:avLst>
          </a:prstGeom>
          <a:ln w="57150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68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The Point Class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Let’s see what we have already: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69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The Point Class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052736"/>
            <a:ext cx="10742269" cy="5035697"/>
          </a:xfrm>
        </p:spPr>
        <p:txBody>
          <a:bodyPr>
            <a:noAutofit/>
          </a:bodyPr>
          <a:lstStyle/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Point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move(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self,a,b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self.x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self.y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</a:t>
            </a:r>
          </a:p>
          <a:p>
            <a:pPr marL="800100" lvl="2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reset(self):</a:t>
            </a:r>
          </a:p>
          <a:p>
            <a:pPr marL="800100" lvl="2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self.move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(0,0)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Reset</a:t>
            </a:r>
          </a:p>
          <a:p>
            <a:pPr marL="800100" lvl="2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13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The Point Class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Now let’s add a new method in: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22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The Point Class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052736"/>
            <a:ext cx="10742269" cy="5035697"/>
          </a:xfrm>
        </p:spPr>
        <p:txBody>
          <a:bodyPr>
            <a:noAutofit/>
          </a:bodyPr>
          <a:lstStyle/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mport math</a:t>
            </a:r>
          </a:p>
          <a:p>
            <a:pPr marL="800100" lvl="2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800100" lvl="2" indent="0">
              <a:buNone/>
            </a:pPr>
            <a:endParaRPr lang="en-IE" sz="1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calc_distance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(self,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other_point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return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math.sqrt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(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self.x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–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other_point.x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)**2 +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(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self.y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–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other_point.y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)**2)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calc_distance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sz="1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967414" y="4974852"/>
            <a:ext cx="3888432" cy="1113581"/>
            <a:chOff x="7463358" y="5301208"/>
            <a:chExt cx="3888432" cy="1113581"/>
          </a:xfrm>
        </p:grpSpPr>
        <p:sp>
          <p:nvSpPr>
            <p:cNvPr id="4" name="Rounded Rectangle 3"/>
            <p:cNvSpPr/>
            <p:nvPr/>
          </p:nvSpPr>
          <p:spPr>
            <a:xfrm>
              <a:off x="7463358" y="5301208"/>
              <a:ext cx="3888432" cy="1113581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E" sz="2400" dirty="0">
                  <a:solidFill>
                    <a:schemeClr val="tx1"/>
                  </a:solidFill>
                  <a:latin typeface="Cambria" panose="02040503050406030204" pitchFamily="18" charset="0"/>
                </a:rPr>
                <a:t>d = √(x</a:t>
              </a:r>
              <a:r>
                <a:rPr lang="en-IE" sz="2400" baseline="-25000" dirty="0">
                  <a:solidFill>
                    <a:schemeClr val="tx1"/>
                  </a:solidFill>
                  <a:latin typeface="Cambria" panose="02040503050406030204" pitchFamily="18" charset="0"/>
                </a:rPr>
                <a:t>2</a:t>
              </a:r>
              <a:r>
                <a:rPr lang="en-IE" sz="2400" dirty="0">
                  <a:solidFill>
                    <a:schemeClr val="tx1"/>
                  </a:solidFill>
                  <a:latin typeface="Cambria" panose="02040503050406030204" pitchFamily="18" charset="0"/>
                </a:rPr>
                <a:t> – x</a:t>
              </a:r>
              <a:r>
                <a:rPr lang="en-IE" sz="2400" baseline="-25000" dirty="0">
                  <a:solidFill>
                    <a:schemeClr val="tx1"/>
                  </a:solidFill>
                  <a:latin typeface="Cambria" panose="02040503050406030204" pitchFamily="18" charset="0"/>
                </a:rPr>
                <a:t>1</a:t>
              </a:r>
              <a:r>
                <a:rPr lang="en-IE" sz="2400" dirty="0">
                  <a:solidFill>
                    <a:schemeClr val="tx1"/>
                  </a:solidFill>
                  <a:latin typeface="Cambria" panose="02040503050406030204" pitchFamily="18" charset="0"/>
                </a:rPr>
                <a:t>)</a:t>
              </a:r>
              <a:r>
                <a:rPr lang="en-IE" sz="2400" baseline="30000" dirty="0">
                  <a:solidFill>
                    <a:schemeClr val="tx1"/>
                  </a:solidFill>
                  <a:latin typeface="Cambria" panose="02040503050406030204" pitchFamily="18" charset="0"/>
                </a:rPr>
                <a:t>2</a:t>
              </a:r>
              <a:r>
                <a:rPr lang="en-IE" sz="2400" dirty="0">
                  <a:solidFill>
                    <a:schemeClr val="tx1"/>
                  </a:solidFill>
                  <a:latin typeface="Cambria" panose="02040503050406030204" pitchFamily="18" charset="0"/>
                </a:rPr>
                <a:t> + (y</a:t>
              </a:r>
              <a:r>
                <a:rPr lang="en-IE" sz="2400" baseline="-25000" dirty="0">
                  <a:solidFill>
                    <a:schemeClr val="tx1"/>
                  </a:solidFill>
                  <a:latin typeface="Cambria" panose="02040503050406030204" pitchFamily="18" charset="0"/>
                </a:rPr>
                <a:t>2</a:t>
              </a:r>
              <a:r>
                <a:rPr lang="en-IE" sz="2400" dirty="0">
                  <a:solidFill>
                    <a:schemeClr val="tx1"/>
                  </a:solidFill>
                  <a:latin typeface="Cambria" panose="02040503050406030204" pitchFamily="18" charset="0"/>
                </a:rPr>
                <a:t> – y</a:t>
              </a:r>
              <a:r>
                <a:rPr lang="en-IE" sz="2400" baseline="-25000" dirty="0">
                  <a:solidFill>
                    <a:schemeClr val="tx1"/>
                  </a:solidFill>
                  <a:latin typeface="Cambria" panose="02040503050406030204" pitchFamily="18" charset="0"/>
                </a:rPr>
                <a:t>1</a:t>
              </a:r>
              <a:r>
                <a:rPr lang="en-IE" sz="2400" dirty="0">
                  <a:solidFill>
                    <a:schemeClr val="tx1"/>
                  </a:solidFill>
                  <a:latin typeface="Cambria" panose="02040503050406030204" pitchFamily="18" charset="0"/>
                </a:rPr>
                <a:t>)</a:t>
              </a:r>
              <a:r>
                <a:rPr lang="en-IE" sz="2400" baseline="30000" dirty="0">
                  <a:solidFill>
                    <a:schemeClr val="tx1"/>
                  </a:solidFill>
                  <a:latin typeface="Cambria" panose="02040503050406030204" pitchFamily="18" charset="0"/>
                </a:rPr>
                <a:t> 2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 flipH="1">
              <a:off x="8397752" y="5701836"/>
              <a:ext cx="2736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5748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The Point Class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Now let’s </a:t>
            </a:r>
            <a:r>
              <a:rPr lang="en-IE" dirty="0" smtClean="0">
                <a:solidFill>
                  <a:schemeClr val="bg1"/>
                </a:solidFill>
              </a:rPr>
              <a:t>add some code to make it run: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5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The Point Class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3497" y="1345631"/>
            <a:ext cx="11318333" cy="5035697"/>
          </a:xfrm>
        </p:spPr>
        <p:txBody>
          <a:bodyPr>
            <a:noAutofit/>
          </a:bodyPr>
          <a:lstStyle/>
          <a:p>
            <a:pPr marL="400050" lvl="1" indent="0">
              <a:buNone/>
            </a:pPr>
            <a:endParaRPr lang="en-IE" sz="24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p1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Point()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p2 = Point()</a:t>
            </a: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p1.move(2,2)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p2.move(6,5)</a:t>
            </a: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print("P1-x, P1-y is: ", p1.x, p1.y)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print("P2-x, P2-y is: ", p2.x, p2.y)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print("Distance from P1 to P2 is:", p1.calc_distance(p2))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1769" y="1268760"/>
            <a:ext cx="3618053" cy="3168352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9047534" y="2888283"/>
            <a:ext cx="648072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p</a:t>
            </a:r>
            <a:r>
              <a:rPr lang="en-IE" dirty="0" smtClean="0"/>
              <a:t>1</a:t>
            </a:r>
            <a:endParaRPr lang="en-IE" dirty="0"/>
          </a:p>
        </p:txBody>
      </p:sp>
      <p:sp>
        <p:nvSpPr>
          <p:cNvPr id="6" name="Oval 5"/>
          <p:cNvSpPr/>
          <p:nvPr/>
        </p:nvSpPr>
        <p:spPr>
          <a:xfrm>
            <a:off x="10776543" y="1494509"/>
            <a:ext cx="648072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p</a:t>
            </a:r>
            <a:r>
              <a:rPr lang="en-IE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10744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The Point Class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Autofit/>
          </a:bodyPr>
          <a:lstStyle/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8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</a:t>
            </a:r>
          </a:p>
          <a:p>
            <a:pPr marL="800100" lvl="2" indent="0">
              <a:buNone/>
            </a:pP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78582" y="3789040"/>
            <a:ext cx="7992888" cy="2232248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lass &lt;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ClassName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&gt;:</a:t>
            </a:r>
          </a:p>
          <a:p>
            <a:pPr lvl="2"/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&lt;Do stuff&gt;</a:t>
            </a:r>
          </a:p>
          <a:p>
            <a:pPr lvl="2"/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END Class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00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42678" y="692696"/>
            <a:ext cx="9793088" cy="54726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a = </a:t>
            </a:r>
            <a:r>
              <a:rPr lang="en-IE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print(a)</a:t>
            </a:r>
          </a:p>
          <a:p>
            <a:pPr lvl="1"/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&lt;__main__.</a:t>
            </a:r>
            <a:r>
              <a:rPr lang="en-IE" sz="2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object at 0x02D60B10&gt;</a:t>
            </a: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b = </a:t>
            </a:r>
            <a:r>
              <a:rPr lang="en-IE" sz="24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IE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print(b)</a:t>
            </a:r>
          </a:p>
          <a:p>
            <a:pPr lvl="1"/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&lt;__main__.</a:t>
            </a:r>
            <a:r>
              <a:rPr lang="en-IE" sz="2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object at 0x02D60B10&gt;</a:t>
            </a: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b = </a:t>
            </a:r>
            <a:r>
              <a:rPr lang="en-IE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print(b)</a:t>
            </a:r>
          </a:p>
          <a:p>
            <a:pPr lvl="1"/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&lt;__main__.</a:t>
            </a:r>
            <a:r>
              <a:rPr lang="en-IE" sz="2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object at 0x02D60B30&gt;</a:t>
            </a:r>
          </a:p>
        </p:txBody>
      </p:sp>
      <p:sp>
        <p:nvSpPr>
          <p:cNvPr id="2" name="Rectangle 1"/>
          <p:cNvSpPr/>
          <p:nvPr/>
        </p:nvSpPr>
        <p:spPr>
          <a:xfrm>
            <a:off x="1558702" y="2204864"/>
            <a:ext cx="8928992" cy="34563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0609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42678" y="692696"/>
            <a:ext cx="9793088" cy="54726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a = </a:t>
            </a:r>
            <a:r>
              <a:rPr lang="en-IE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print(a)</a:t>
            </a:r>
          </a:p>
          <a:p>
            <a:pPr lvl="1"/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&lt;__main__.</a:t>
            </a:r>
            <a:r>
              <a:rPr lang="en-IE" sz="2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object at 0x02D60B10&gt;</a:t>
            </a: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b = </a:t>
            </a:r>
            <a:r>
              <a:rPr lang="en-IE" sz="24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IE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print(b)</a:t>
            </a:r>
          </a:p>
          <a:p>
            <a:pPr lvl="1"/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&lt;__main__.</a:t>
            </a:r>
            <a:r>
              <a:rPr lang="en-IE" sz="2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object at 0x02D60B10&gt;</a:t>
            </a: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b = </a:t>
            </a:r>
            <a:r>
              <a:rPr lang="en-IE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print(b)</a:t>
            </a:r>
          </a:p>
          <a:p>
            <a:pPr lvl="1"/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&lt;__main__.</a:t>
            </a:r>
            <a:r>
              <a:rPr lang="en-IE" sz="2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object at 0x02D60B30&gt;</a:t>
            </a:r>
          </a:p>
        </p:txBody>
      </p:sp>
      <p:sp>
        <p:nvSpPr>
          <p:cNvPr id="2" name="Rectangle 1"/>
          <p:cNvSpPr/>
          <p:nvPr/>
        </p:nvSpPr>
        <p:spPr>
          <a:xfrm>
            <a:off x="1558702" y="2564904"/>
            <a:ext cx="8928992" cy="30963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1204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42678" y="692696"/>
            <a:ext cx="9793088" cy="54726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a = </a:t>
            </a:r>
            <a:r>
              <a:rPr lang="en-IE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print(a)</a:t>
            </a:r>
          </a:p>
          <a:p>
            <a:pPr lvl="1"/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&lt;__main__.</a:t>
            </a:r>
            <a:r>
              <a:rPr lang="en-IE" sz="2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object at 0x02D60B10&gt;</a:t>
            </a: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b = </a:t>
            </a:r>
            <a:r>
              <a:rPr lang="en-IE" sz="24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IE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print(b)</a:t>
            </a:r>
          </a:p>
          <a:p>
            <a:pPr lvl="1"/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&lt;__main__.</a:t>
            </a:r>
            <a:r>
              <a:rPr lang="en-IE" sz="2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object at 0x02D60B10&gt;</a:t>
            </a: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b = </a:t>
            </a:r>
            <a:r>
              <a:rPr lang="en-IE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print(b)</a:t>
            </a:r>
          </a:p>
          <a:p>
            <a:pPr lvl="1"/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&lt;__main__.</a:t>
            </a:r>
            <a:r>
              <a:rPr lang="en-IE" sz="2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object at 0x02D60B30&gt;</a:t>
            </a:r>
          </a:p>
        </p:txBody>
      </p:sp>
      <p:sp>
        <p:nvSpPr>
          <p:cNvPr id="2" name="Rectangle 1"/>
          <p:cNvSpPr/>
          <p:nvPr/>
        </p:nvSpPr>
        <p:spPr>
          <a:xfrm>
            <a:off x="1558702" y="2924944"/>
            <a:ext cx="8928992" cy="27363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1558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42678" y="692696"/>
            <a:ext cx="9793088" cy="54726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a = </a:t>
            </a:r>
            <a:r>
              <a:rPr lang="en-IE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print(a)</a:t>
            </a:r>
          </a:p>
          <a:p>
            <a:pPr lvl="1"/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&lt;__main__.</a:t>
            </a:r>
            <a:r>
              <a:rPr lang="en-IE" sz="2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object at 0x02D60B10&gt;</a:t>
            </a: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b = </a:t>
            </a:r>
            <a:r>
              <a:rPr lang="en-IE" sz="24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IE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print(b)</a:t>
            </a:r>
          </a:p>
          <a:p>
            <a:pPr lvl="1"/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&lt;__main__.</a:t>
            </a:r>
            <a:r>
              <a:rPr lang="en-IE" sz="2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object at 0x02D60B10&gt;</a:t>
            </a: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b = </a:t>
            </a:r>
            <a:r>
              <a:rPr lang="en-IE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print(b)</a:t>
            </a:r>
          </a:p>
          <a:p>
            <a:pPr lvl="1"/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&lt;__main__.</a:t>
            </a:r>
            <a:r>
              <a:rPr lang="en-IE" sz="2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IE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object at 0x02D60B30&gt;</a:t>
            </a:r>
          </a:p>
        </p:txBody>
      </p:sp>
      <p:sp>
        <p:nvSpPr>
          <p:cNvPr id="2" name="Rectangle 1"/>
          <p:cNvSpPr/>
          <p:nvPr/>
        </p:nvSpPr>
        <p:spPr>
          <a:xfrm>
            <a:off x="1558702" y="3212976"/>
            <a:ext cx="8928992" cy="24482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499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3745</TotalTime>
  <Words>1427</Words>
  <Application>Microsoft Office PowerPoint</Application>
  <PresentationFormat>Custom</PresentationFormat>
  <Paragraphs>339</Paragraphs>
  <Slides>46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2" baseType="lpstr">
      <vt:lpstr>Arial</vt:lpstr>
      <vt:lpstr>Calibri</vt:lpstr>
      <vt:lpstr>Cambria</vt:lpstr>
      <vt:lpstr>Courier New</vt:lpstr>
      <vt:lpstr>Wingdings</vt:lpstr>
      <vt:lpstr>Office Theme</vt:lpstr>
      <vt:lpstr>Objects in Python: Part 1</vt:lpstr>
      <vt:lpstr>Declaring a Class</vt:lpstr>
      <vt:lpstr>The Point Class</vt:lpstr>
      <vt:lpstr>The Point Class</vt:lpstr>
      <vt:lpstr>The Point Class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Point Class</vt:lpstr>
      <vt:lpstr>The Point Class</vt:lpstr>
      <vt:lpstr>The Point Class</vt:lpstr>
      <vt:lpstr>Adding Attributes</vt:lpstr>
      <vt:lpstr>The Point Class</vt:lpstr>
      <vt:lpstr>The Point Class</vt:lpstr>
      <vt:lpstr>Python: Object Attributes</vt:lpstr>
      <vt:lpstr>Adding Methods</vt:lpstr>
      <vt:lpstr>The Point Class</vt:lpstr>
      <vt:lpstr>The Point Class</vt:lpstr>
      <vt:lpstr>The Point Class</vt:lpstr>
      <vt:lpstr>The Point Class</vt:lpstr>
      <vt:lpstr>The Point Class</vt:lpstr>
      <vt:lpstr>Let’s try that again…</vt:lpstr>
      <vt:lpstr>The Point Class</vt:lpstr>
      <vt:lpstr>The Point Class</vt:lpstr>
      <vt:lpstr>The Point Class</vt:lpstr>
      <vt:lpstr>Multiple Arguments</vt:lpstr>
      <vt:lpstr>The Point Class</vt:lpstr>
      <vt:lpstr>The Point Class</vt:lpstr>
      <vt:lpstr>The Point Class</vt:lpstr>
      <vt:lpstr>The Point Class</vt:lpstr>
      <vt:lpstr>The Point Class</vt:lpstr>
      <vt:lpstr>Distance between two points</vt:lpstr>
      <vt:lpstr>The Point Class</vt:lpstr>
      <vt:lpstr>The Point Class</vt:lpstr>
      <vt:lpstr>The Point Class</vt:lpstr>
      <vt:lpstr>The Point Class</vt:lpstr>
      <vt:lpstr>The Point Class</vt:lpstr>
      <vt:lpstr>The Point Class</vt:lpstr>
      <vt:lpstr>The Point Class</vt:lpstr>
      <vt:lpstr>etc.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Gordon</cp:lastModifiedBy>
  <cp:revision>281</cp:revision>
  <dcterms:created xsi:type="dcterms:W3CDTF">2011-10-08T11:06:39Z</dcterms:created>
  <dcterms:modified xsi:type="dcterms:W3CDTF">2016-09-09T08:35:54Z</dcterms:modified>
</cp:coreProperties>
</file>