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1004" r:id="rId2"/>
    <p:sldId id="1008" r:id="rId3"/>
    <p:sldId id="1010" r:id="rId4"/>
    <p:sldId id="1012" r:id="rId5"/>
    <p:sldId id="1013" r:id="rId6"/>
    <p:sldId id="1014" r:id="rId7"/>
    <p:sldId id="1015" r:id="rId8"/>
    <p:sldId id="1018" r:id="rId9"/>
    <p:sldId id="1016" r:id="rId10"/>
    <p:sldId id="1017" r:id="rId11"/>
    <p:sldId id="1019" r:id="rId12"/>
    <p:sldId id="1020" r:id="rId13"/>
    <p:sldId id="1021" r:id="rId14"/>
    <p:sldId id="1022" r:id="rId15"/>
    <p:sldId id="1023" r:id="rId16"/>
    <p:sldId id="1024" r:id="rId17"/>
    <p:sldId id="1025" r:id="rId18"/>
    <p:sldId id="1026" r:id="rId19"/>
    <p:sldId id="1027" r:id="rId20"/>
    <p:sldId id="1028" r:id="rId21"/>
    <p:sldId id="1029" r:id="rId22"/>
    <p:sldId id="1030" r:id="rId23"/>
    <p:sldId id="1009" r:id="rId24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01/12/2020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01/12/2020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01/12/2020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01/12/2020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01/12/2020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01/12/2020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01/12/2020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01/12/2020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Language:</a:t>
            </a:r>
            <a:br>
              <a:rPr lang="en-IE" sz="6000" dirty="0"/>
            </a:br>
            <a:r>
              <a:rPr lang="en-IE" sz="6000" dirty="0"/>
              <a:t>Object-Oriented Coding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5040758"/>
            <a:ext cx="8533289" cy="1124546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Here’s an example:</a:t>
            </a:r>
            <a:endParaRPr lang="en-IE" dirty="0"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CBF563F-AEEC-471A-9A3F-5CE1ACBF9BCC}"/>
              </a:ext>
            </a:extLst>
          </p:cNvPr>
          <p:cNvSpPr/>
          <p:nvPr/>
        </p:nvSpPr>
        <p:spPr>
          <a:xfrm>
            <a:off x="694606" y="2204863"/>
            <a:ext cx="10670262" cy="439248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ExampleObj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int x;</a:t>
            </a:r>
          </a:p>
          <a:p>
            <a:pPr lvl="2"/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// Create a class constructor for the Main class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ExampleObj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x = 5;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ExampleObj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ExampleObj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028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Constructors can also take parameters, which is used to initialize attributes.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The following example adds an int y parameter to the constructor. Inside the constructor we set x to y (x=y). When we call the constructor, we pass a parameter to the constructor (5), which will set the value of x to 5:</a:t>
            </a:r>
          </a:p>
        </p:txBody>
      </p:sp>
    </p:spTree>
    <p:extLst>
      <p:ext uri="{BB962C8B-B14F-4D97-AF65-F5344CB8AC3E}">
        <p14:creationId xmlns:p14="http://schemas.microsoft.com/office/powerpoint/2010/main" val="505750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Here’s an example:</a:t>
            </a:r>
            <a:endParaRPr lang="en-IE" dirty="0"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CBF563F-AEEC-471A-9A3F-5CE1ACBF9BCC}"/>
              </a:ext>
            </a:extLst>
          </p:cNvPr>
          <p:cNvSpPr/>
          <p:nvPr/>
        </p:nvSpPr>
        <p:spPr>
          <a:xfrm>
            <a:off x="694606" y="2204863"/>
            <a:ext cx="10670262" cy="439248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Main {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int x;</a:t>
            </a:r>
          </a:p>
          <a:p>
            <a:pPr lvl="2"/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Main(int y) {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x = y;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Main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new Main(5);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698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693987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Java Inheritance</a:t>
            </a:r>
          </a:p>
        </p:txBody>
      </p:sp>
      <p:sp>
        <p:nvSpPr>
          <p:cNvPr id="5" name="Plaque 4">
            <a:extLst>
              <a:ext uri="{FF2B5EF4-FFF2-40B4-BE49-F238E27FC236}">
                <a16:creationId xmlns:a16="http://schemas.microsoft.com/office/drawing/2014/main" id="{027A97D3-A86B-48A8-9780-07B96FE885EF}"/>
              </a:ext>
            </a:extLst>
          </p:cNvPr>
          <p:cNvSpPr/>
          <p:nvPr/>
        </p:nvSpPr>
        <p:spPr>
          <a:xfrm>
            <a:off x="2350790" y="2672915"/>
            <a:ext cx="7488832" cy="1512168"/>
          </a:xfrm>
          <a:prstGeom prst="plaqu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83366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In Java, it is possible to inherit attributes and methods from one class to another. We group the "inheritance concept" into two categories: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subclass (child) - the class that inherits from another class</a:t>
            </a:r>
          </a:p>
          <a:p>
            <a:r>
              <a:rPr lang="en-US" dirty="0">
                <a:cs typeface="Courier New" panose="02070309020205020404" pitchFamily="49" charset="0"/>
              </a:rPr>
              <a:t>superclass (parent) - the class being inherited from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To inherit from a class, 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dirty="0">
                <a:cs typeface="Courier New" panose="02070309020205020404" pitchFamily="49" charset="0"/>
              </a:rPr>
              <a:t> keyword.</a:t>
            </a:r>
          </a:p>
        </p:txBody>
      </p:sp>
    </p:spTree>
    <p:extLst>
      <p:ext uri="{BB962C8B-B14F-4D97-AF65-F5344CB8AC3E}">
        <p14:creationId xmlns:p14="http://schemas.microsoft.com/office/powerpoint/2010/main" val="1033743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Let’s look an example, the Car class (subclass) inherits the attributes and methods from the Vehicle class (superclass).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Let’s start with the superclass: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59ACDAD-F985-43E3-BAB4-BF2931DEA3ED}"/>
              </a:ext>
            </a:extLst>
          </p:cNvPr>
          <p:cNvSpPr/>
          <p:nvPr/>
        </p:nvSpPr>
        <p:spPr>
          <a:xfrm>
            <a:off x="694606" y="3933056"/>
            <a:ext cx="10670262" cy="266429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class Vehicle {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protected String brand = "Ford";      // Vehicle attribute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void honk() {                  // Vehicle method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!");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1EB960F-AEBA-4E17-B894-F26321E32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0413" cy="457200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Vehicle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protected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brand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A6E3A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"Ford"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;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708090"/>
                </a:solidFill>
                <a:effectLst/>
                <a:latin typeface="Consolas" panose="020B0609020204030204" pitchFamily="49" charset="0"/>
              </a:rPr>
              <a:t>// Vehicle attribute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honk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708090"/>
                </a:solidFill>
                <a:effectLst/>
                <a:latin typeface="Consolas" panose="020B0609020204030204" pitchFamily="49" charset="0"/>
              </a:rPr>
              <a:t>// Vehicle method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"Tuut, tuut!"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89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CBF563F-AEEC-471A-9A3F-5CE1ACBF9BCC}"/>
              </a:ext>
            </a:extLst>
          </p:cNvPr>
          <p:cNvSpPr/>
          <p:nvPr/>
        </p:nvSpPr>
        <p:spPr>
          <a:xfrm>
            <a:off x="694606" y="332656"/>
            <a:ext cx="10670262" cy="625070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class Car extends Vehicle {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private String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"Mustang";    // Car attribute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lvl="1"/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// Create a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object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Car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new Car();</a:t>
            </a:r>
          </a:p>
          <a:p>
            <a:pPr lvl="1"/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// Call the honk() method (Vehicle class) on the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object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myCar.honk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1"/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/* Display the value of the brand attribute (from the Vehicle class) and the value of the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from the Car class*/</a:t>
            </a:r>
          </a:p>
          <a:p>
            <a:pPr lvl="1"/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myCar.brand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 " " +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myCar.modelName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6147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693987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Java Polymorphism</a:t>
            </a:r>
          </a:p>
        </p:txBody>
      </p:sp>
      <p:sp>
        <p:nvSpPr>
          <p:cNvPr id="5" name="Plaque 4">
            <a:extLst>
              <a:ext uri="{FF2B5EF4-FFF2-40B4-BE49-F238E27FC236}">
                <a16:creationId xmlns:a16="http://schemas.microsoft.com/office/drawing/2014/main" id="{027A97D3-A86B-48A8-9780-07B96FE885EF}"/>
              </a:ext>
            </a:extLst>
          </p:cNvPr>
          <p:cNvSpPr/>
          <p:nvPr/>
        </p:nvSpPr>
        <p:spPr>
          <a:xfrm>
            <a:off x="2350790" y="2672915"/>
            <a:ext cx="7488832" cy="1512168"/>
          </a:xfrm>
          <a:prstGeom prst="plaqu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83605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Polymorphism uses those methods to perform different tasks. This allows us to perform a single action in different ways.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For example, think of a superclass called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Animal</a:t>
            </a:r>
            <a:r>
              <a:rPr lang="en-US" dirty="0">
                <a:cs typeface="Courier New" panose="02070309020205020404" pitchFamily="49" charset="0"/>
              </a:rPr>
              <a:t> that has a method called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animalSound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cs typeface="Courier New" panose="02070309020205020404" pitchFamily="49" charset="0"/>
              </a:rPr>
              <a:t>. Subclasses of Animals could be Pigs, Cats, Dogs, Birds - And they also have their own implementation of an animal sound (the pig oinks, and the cat meows, etc.).</a:t>
            </a:r>
          </a:p>
        </p:txBody>
      </p:sp>
    </p:spTree>
    <p:extLst>
      <p:ext uri="{BB962C8B-B14F-4D97-AF65-F5344CB8AC3E}">
        <p14:creationId xmlns:p14="http://schemas.microsoft.com/office/powerpoint/2010/main" val="2141574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Here’s the superclass:</a:t>
            </a:r>
            <a:endParaRPr lang="en-IE" dirty="0"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CBF563F-AEEC-471A-9A3F-5CE1ACBF9BCC}"/>
              </a:ext>
            </a:extLst>
          </p:cNvPr>
          <p:cNvSpPr/>
          <p:nvPr/>
        </p:nvSpPr>
        <p:spPr>
          <a:xfrm>
            <a:off x="760075" y="2495030"/>
            <a:ext cx="10670262" cy="27363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 Animal {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void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animalSound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("The animal makes a sound");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D699983-BA21-4BD7-AD94-5D952CAC4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0413" cy="457200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Animal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animalSound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"The animal makes a sound"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178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We’ve already seen how to declare classes in Java:</a:t>
            </a:r>
          </a:p>
          <a:p>
            <a:endParaRPr lang="en-IE" dirty="0"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CBF563F-AEEC-471A-9A3F-5CE1ACBF9BCC}"/>
              </a:ext>
            </a:extLst>
          </p:cNvPr>
          <p:cNvSpPr/>
          <p:nvPr/>
        </p:nvSpPr>
        <p:spPr>
          <a:xfrm>
            <a:off x="694605" y="2204863"/>
            <a:ext cx="10670261" cy="439248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Main {</a:t>
            </a:r>
          </a:p>
          <a:p>
            <a:pPr lvl="3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int x = 5;</a:t>
            </a:r>
          </a:p>
          <a:p>
            <a:pPr lvl="3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0FF3C79-7E17-457E-BB0F-3A39121ACCA1}"/>
              </a:ext>
            </a:extLst>
          </p:cNvPr>
          <p:cNvSpPr/>
          <p:nvPr/>
        </p:nvSpPr>
        <p:spPr>
          <a:xfrm>
            <a:off x="694606" y="2204863"/>
            <a:ext cx="10670262" cy="43924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911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Here’s a subclass:</a:t>
            </a:r>
            <a:endParaRPr lang="en-IE" dirty="0"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CBF563F-AEEC-471A-9A3F-5CE1ACBF9BCC}"/>
              </a:ext>
            </a:extLst>
          </p:cNvPr>
          <p:cNvSpPr/>
          <p:nvPr/>
        </p:nvSpPr>
        <p:spPr>
          <a:xfrm>
            <a:off x="760075" y="2495030"/>
            <a:ext cx="10670262" cy="27363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 Pig extends Animal {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void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animalSound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("The pig says: wee wee");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D699983-BA21-4BD7-AD94-5D952CAC4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0413" cy="457200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Animal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animalSound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"The animal makes a sound"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678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Here’s another subclass:</a:t>
            </a:r>
            <a:endParaRPr lang="en-IE" dirty="0"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CBF563F-AEEC-471A-9A3F-5CE1ACBF9BCC}"/>
              </a:ext>
            </a:extLst>
          </p:cNvPr>
          <p:cNvSpPr/>
          <p:nvPr/>
        </p:nvSpPr>
        <p:spPr>
          <a:xfrm>
            <a:off x="760075" y="2495030"/>
            <a:ext cx="10670262" cy="27363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 Dog extends Animal {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void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animalSound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("The dog says: bow wow");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D699983-BA21-4BD7-AD94-5D952CAC4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0413" cy="457200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Animal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animalSound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"The animal makes a sound"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7682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Here’s how we call it:</a:t>
            </a:r>
            <a:endParaRPr lang="en-IE" dirty="0"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CBF563F-AEEC-471A-9A3F-5CE1ACBF9BCC}"/>
              </a:ext>
            </a:extLst>
          </p:cNvPr>
          <p:cNvSpPr/>
          <p:nvPr/>
        </p:nvSpPr>
        <p:spPr>
          <a:xfrm>
            <a:off x="760075" y="2204864"/>
            <a:ext cx="10670262" cy="437849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class Main {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Animal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myAnimal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new Animal();  //Create Animal object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Animal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myPig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new Pig();  // Create a Pig object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Animal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new Dog();  // Create a Dog object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myAnimal.animalSound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myPig.animalSound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myDog.animalSound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D699983-BA21-4BD7-AD94-5D952CAC4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0413" cy="457200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class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Animal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77AA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animalSound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{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DD4A68"/>
                </a:solidFill>
                <a:effectLst/>
                <a:latin typeface="Consolas" panose="020B0609020204030204" pitchFamily="49" charset="0"/>
              </a:rPr>
              <a:t>println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669900"/>
                </a:solidFill>
                <a:effectLst/>
                <a:latin typeface="Consolas" panose="020B0609020204030204" pitchFamily="49" charset="0"/>
              </a:rPr>
              <a:t>"The animal makes a sound"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);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999999"/>
                </a:solidFill>
                <a:effectLst/>
                <a:latin typeface="Consolas" panose="020B0609020204030204" pitchFamily="49" charset="0"/>
              </a:rPr>
              <a:t>}</a:t>
            </a: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1089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F8EB2D8-C22C-40BF-91E7-0755C3701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963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Here’s how to declare an object</a:t>
            </a:r>
          </a:p>
          <a:p>
            <a:endParaRPr lang="en-IE" dirty="0"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CBF563F-AEEC-471A-9A3F-5CE1ACBF9BCC}"/>
              </a:ext>
            </a:extLst>
          </p:cNvPr>
          <p:cNvSpPr/>
          <p:nvPr/>
        </p:nvSpPr>
        <p:spPr>
          <a:xfrm>
            <a:off x="694606" y="2204863"/>
            <a:ext cx="10657184" cy="439248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ExampleObj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int x = 5;</a:t>
            </a:r>
          </a:p>
          <a:p>
            <a:pPr lvl="2"/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main(String[]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ExampleObj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ExampleObj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myObj.x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486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This is also shows us how to create attributes:</a:t>
            </a:r>
          </a:p>
          <a:p>
            <a:endParaRPr lang="en-IE" dirty="0"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CBF563F-AEEC-471A-9A3F-5CE1ACBF9BCC}"/>
              </a:ext>
            </a:extLst>
          </p:cNvPr>
          <p:cNvSpPr/>
          <p:nvPr/>
        </p:nvSpPr>
        <p:spPr>
          <a:xfrm>
            <a:off x="694606" y="2204863"/>
            <a:ext cx="10670262" cy="439248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ExampleObj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int x = 5;</a:t>
            </a:r>
          </a:p>
          <a:p>
            <a:pPr lvl="2"/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static void main(String[]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ExampleObj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ExampleObj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myObj.x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878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To modify an attribute:</a:t>
            </a:r>
          </a:p>
          <a:p>
            <a:endParaRPr lang="en-IE" dirty="0"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CBF563F-AEEC-471A-9A3F-5CE1ACBF9BCC}"/>
              </a:ext>
            </a:extLst>
          </p:cNvPr>
          <p:cNvSpPr/>
          <p:nvPr/>
        </p:nvSpPr>
        <p:spPr>
          <a:xfrm>
            <a:off x="694606" y="2204863"/>
            <a:ext cx="10670262" cy="439248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Main {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int x = 10;</a:t>
            </a:r>
          </a:p>
          <a:p>
            <a:pPr lvl="2"/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Main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new Main();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myObj.x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40;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myObj.x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20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If you don't want to override existing values, use </a:t>
            </a:r>
            <a:r>
              <a:rPr lang="en-US" b="1" dirty="0">
                <a:cs typeface="Courier New" panose="02070309020205020404" pitchFamily="49" charset="0"/>
              </a:rPr>
              <a:t>final</a:t>
            </a:r>
            <a:r>
              <a:rPr lang="en-US" dirty="0">
                <a:cs typeface="Courier New" panose="02070309020205020404" pitchFamily="49" charset="0"/>
              </a:rPr>
              <a:t>:</a:t>
            </a:r>
            <a:endParaRPr lang="en-IE" dirty="0">
              <a:cs typeface="Courier New" panose="02070309020205020404" pitchFamily="49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CBF563F-AEEC-471A-9A3F-5CE1ACBF9BCC}"/>
              </a:ext>
            </a:extLst>
          </p:cNvPr>
          <p:cNvSpPr/>
          <p:nvPr/>
        </p:nvSpPr>
        <p:spPr>
          <a:xfrm>
            <a:off x="694606" y="2204863"/>
            <a:ext cx="10670262" cy="439248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Main {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final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int x = 10;</a:t>
            </a:r>
          </a:p>
          <a:p>
            <a:pPr lvl="2"/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public static void main(String[]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Main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new Main();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myObj.x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40; //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will generate error      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myObj.x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449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693987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Java Constructors</a:t>
            </a:r>
          </a:p>
        </p:txBody>
      </p:sp>
      <p:sp>
        <p:nvSpPr>
          <p:cNvPr id="5" name="Plaque 4">
            <a:extLst>
              <a:ext uri="{FF2B5EF4-FFF2-40B4-BE49-F238E27FC236}">
                <a16:creationId xmlns:a16="http://schemas.microsoft.com/office/drawing/2014/main" id="{027A97D3-A86B-48A8-9780-07B96FE885EF}"/>
              </a:ext>
            </a:extLst>
          </p:cNvPr>
          <p:cNvSpPr/>
          <p:nvPr/>
        </p:nvSpPr>
        <p:spPr>
          <a:xfrm>
            <a:off x="2350790" y="2672915"/>
            <a:ext cx="7488832" cy="1512168"/>
          </a:xfrm>
          <a:prstGeom prst="plaqu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50413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A constructor in Java is a special method that is used to initialize objects. 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The constructor is called when an object of a class is created. It can be used to set initial values for object attributes.</a:t>
            </a:r>
          </a:p>
        </p:txBody>
      </p:sp>
    </p:spTree>
    <p:extLst>
      <p:ext uri="{BB962C8B-B14F-4D97-AF65-F5344CB8AC3E}">
        <p14:creationId xmlns:p14="http://schemas.microsoft.com/office/powerpoint/2010/main" val="1150140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Some Notes: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DFB296-C952-47FC-A108-D69522F9EAC8}"/>
              </a:ext>
            </a:extLst>
          </p:cNvPr>
          <p:cNvSpPr/>
          <p:nvPr/>
        </p:nvSpPr>
        <p:spPr>
          <a:xfrm>
            <a:off x="478582" y="2204864"/>
            <a:ext cx="11233248" cy="38744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 dirty="0"/>
              <a:t>Note that the constructor name must match the class name, and it cannot have a return type (like void).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Also note that the constructor is called when the object is created.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All classes have constructors by default: if you do not create a class constructor yourself, Java creates one for you. However, then you are not able to set initial values for object attributes.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298011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9284</TotalTime>
  <Words>1205</Words>
  <Application>Microsoft Office PowerPoint</Application>
  <PresentationFormat>Custom</PresentationFormat>
  <Paragraphs>170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Consolas</vt:lpstr>
      <vt:lpstr>Courier New</vt:lpstr>
      <vt:lpstr>Office Theme</vt:lpstr>
      <vt:lpstr>The Java Programming Language: Object-Oriented Coding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Constructors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Java Inheritance</vt:lpstr>
      <vt:lpstr>Java Programming Language</vt:lpstr>
      <vt:lpstr>Java Programming Language</vt:lpstr>
      <vt:lpstr>PowerPoint Presentation</vt:lpstr>
      <vt:lpstr>Java Polymorphism</vt:lpstr>
      <vt:lpstr>Java Programming Language</vt:lpstr>
      <vt:lpstr>Java Programming Language</vt:lpstr>
      <vt:lpstr>Java Programming Language</vt:lpstr>
      <vt:lpstr>Java Programming Language</vt:lpstr>
      <vt:lpstr>Java Programming Language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539</cp:revision>
  <dcterms:created xsi:type="dcterms:W3CDTF">2011-10-08T11:06:39Z</dcterms:created>
  <dcterms:modified xsi:type="dcterms:W3CDTF">2020-12-01T22:48:44Z</dcterms:modified>
</cp:coreProperties>
</file>