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1004" r:id="rId2"/>
    <p:sldId id="256" r:id="rId3"/>
    <p:sldId id="1014" r:id="rId4"/>
    <p:sldId id="1017" r:id="rId5"/>
    <p:sldId id="1041" r:id="rId6"/>
    <p:sldId id="1015" r:id="rId7"/>
    <p:sldId id="1016" r:id="rId8"/>
    <p:sldId id="1018" r:id="rId9"/>
    <p:sldId id="1019" r:id="rId10"/>
    <p:sldId id="1013" r:id="rId11"/>
    <p:sldId id="268" r:id="rId12"/>
    <p:sldId id="271" r:id="rId13"/>
    <p:sldId id="270" r:id="rId14"/>
    <p:sldId id="272" r:id="rId15"/>
    <p:sldId id="273" r:id="rId16"/>
    <p:sldId id="274" r:id="rId17"/>
    <p:sldId id="276" r:id="rId18"/>
    <p:sldId id="1010" r:id="rId19"/>
    <p:sldId id="283" r:id="rId20"/>
    <p:sldId id="279" r:id="rId21"/>
    <p:sldId id="291" r:id="rId22"/>
    <p:sldId id="1011" r:id="rId23"/>
    <p:sldId id="1012" r:id="rId24"/>
    <p:sldId id="1022" r:id="rId25"/>
    <p:sldId id="1023" r:id="rId26"/>
    <p:sldId id="359" r:id="rId27"/>
    <p:sldId id="315" r:id="rId28"/>
    <p:sldId id="317" r:id="rId29"/>
    <p:sldId id="316" r:id="rId30"/>
    <p:sldId id="318" r:id="rId31"/>
    <p:sldId id="319" r:id="rId32"/>
    <p:sldId id="320" r:id="rId33"/>
    <p:sldId id="323" r:id="rId34"/>
    <p:sldId id="322" r:id="rId35"/>
    <p:sldId id="321" r:id="rId36"/>
    <p:sldId id="360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63" r:id="rId46"/>
    <p:sldId id="1024" r:id="rId47"/>
    <p:sldId id="1025" r:id="rId48"/>
    <p:sldId id="1026" r:id="rId49"/>
    <p:sldId id="1028" r:id="rId50"/>
    <p:sldId id="1035" r:id="rId51"/>
    <p:sldId id="1036" r:id="rId52"/>
    <p:sldId id="1037" r:id="rId53"/>
    <p:sldId id="1029" r:id="rId54"/>
    <p:sldId id="1030" r:id="rId55"/>
    <p:sldId id="1031" r:id="rId56"/>
    <p:sldId id="1032" r:id="rId57"/>
    <p:sldId id="1033" r:id="rId58"/>
    <p:sldId id="1034" r:id="rId59"/>
    <p:sldId id="1038" r:id="rId60"/>
    <p:sldId id="1020" r:id="rId61"/>
    <p:sldId id="1021" r:id="rId62"/>
    <p:sldId id="1039" r:id="rId63"/>
    <p:sldId id="1048" r:id="rId64"/>
    <p:sldId id="1040" r:id="rId65"/>
    <p:sldId id="1042" r:id="rId66"/>
    <p:sldId id="1043" r:id="rId67"/>
    <p:sldId id="1044" r:id="rId68"/>
    <p:sldId id="1045" r:id="rId69"/>
    <p:sldId id="1046" r:id="rId70"/>
    <p:sldId id="1047" r:id="rId71"/>
    <p:sldId id="1049" r:id="rId72"/>
    <p:sldId id="1050" r:id="rId73"/>
    <p:sldId id="1051" r:id="rId74"/>
    <p:sldId id="1009" r:id="rId7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 varScale="1">
        <p:scale>
          <a:sx n="62" d="100"/>
          <a:sy n="62" d="100"/>
        </p:scale>
        <p:origin x="868" y="2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02/12/2020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6788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8546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15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02/12/2020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/>
              <a:t>Handling Data</a:t>
            </a:r>
            <a:endParaRPr lang="en-IE" sz="60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Data Structures: Arrays</a:t>
            </a:r>
          </a:p>
        </p:txBody>
      </p:sp>
    </p:spTree>
    <p:extLst>
      <p:ext uri="{BB962C8B-B14F-4D97-AF65-F5344CB8AC3E}">
        <p14:creationId xmlns:p14="http://schemas.microsoft.com/office/powerpoint/2010/main" val="2881185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Imagine we had to record the age of everyone in the class, we could do it declaring a variable for each person.</a:t>
            </a:r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Imagine we had to record the age of everyone in the class, we could do it declaring a variable for each person.</a:t>
            </a:r>
          </a:p>
          <a:p>
            <a:r>
              <a:rPr lang="en-IE" dirty="0"/>
              <a:t>E.g.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Age1;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Age2;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Age3;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Age4;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Age5;</a:t>
            </a:r>
          </a:p>
          <a:p>
            <a:pPr lvl="1"/>
            <a:r>
              <a:rPr lang="en-IE" dirty="0">
                <a:cs typeface="Courier New" panose="020703090202050204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04282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But if there was a way to collect them all together, and declare a single special variable for all of them, that would be quicker.</a:t>
            </a:r>
          </a:p>
          <a:p>
            <a:r>
              <a:rPr lang="en-IE" dirty="0">
                <a:cs typeface="Courier New" panose="02070309020205020404" pitchFamily="49" charset="0"/>
              </a:rPr>
              <a:t>We can, and the special variable is called an ARRAY.</a:t>
            </a:r>
          </a:p>
        </p:txBody>
      </p:sp>
    </p:spTree>
    <p:extLst>
      <p:ext uri="{BB962C8B-B14F-4D97-AF65-F5344CB8AC3E}">
        <p14:creationId xmlns:p14="http://schemas.microsoft.com/office/powerpoint/2010/main" val="79487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</p:txBody>
      </p:sp>
    </p:spTree>
    <p:extLst>
      <p:ext uri="{BB962C8B-B14F-4D97-AF65-F5344CB8AC3E}">
        <p14:creationId xmlns:p14="http://schemas.microsoft.com/office/powerpoint/2010/main" val="4242755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Which means we declare integer variables, all can be accessed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>
                <a:cs typeface="Courier New" panose="02070309020205020404" pitchFamily="49" charset="0"/>
              </a:rPr>
              <a:t>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04113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Which means we declare integer variables, all can be accessed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>
                <a:cs typeface="Courier New" panose="02070309020205020404" pitchFamily="49" charset="0"/>
              </a:rPr>
              <a:t>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EF0253-D412-49F8-98D0-086C66780C3D}"/>
              </a:ext>
            </a:extLst>
          </p:cNvPr>
          <p:cNvSpPr/>
          <p:nvPr/>
        </p:nvSpPr>
        <p:spPr>
          <a:xfrm>
            <a:off x="163071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670B13-B2F2-4B6A-8AA4-539DF4BB856B}"/>
              </a:ext>
            </a:extLst>
          </p:cNvPr>
          <p:cNvSpPr/>
          <p:nvPr/>
        </p:nvSpPr>
        <p:spPr>
          <a:xfrm>
            <a:off x="235079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F3A45B-E540-448E-A708-C20AFBBCD5DD}"/>
              </a:ext>
            </a:extLst>
          </p:cNvPr>
          <p:cNvSpPr/>
          <p:nvPr/>
        </p:nvSpPr>
        <p:spPr>
          <a:xfrm>
            <a:off x="307087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89CB04-3E0A-43A5-BE2A-E5EE04F03CA4}"/>
              </a:ext>
            </a:extLst>
          </p:cNvPr>
          <p:cNvSpPr/>
          <p:nvPr/>
        </p:nvSpPr>
        <p:spPr>
          <a:xfrm>
            <a:off x="379095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4D944F-760E-4EA6-BBD0-D7C6C5052800}"/>
              </a:ext>
            </a:extLst>
          </p:cNvPr>
          <p:cNvSpPr/>
          <p:nvPr/>
        </p:nvSpPr>
        <p:spPr>
          <a:xfrm>
            <a:off x="451103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2139E0-47A1-49BE-A5B3-6CD98C46FB6F}"/>
              </a:ext>
            </a:extLst>
          </p:cNvPr>
          <p:cNvSpPr/>
          <p:nvPr/>
        </p:nvSpPr>
        <p:spPr>
          <a:xfrm>
            <a:off x="523111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311E88-406A-454E-A7CE-8755578CCD40}"/>
              </a:ext>
            </a:extLst>
          </p:cNvPr>
          <p:cNvSpPr/>
          <p:nvPr/>
        </p:nvSpPr>
        <p:spPr>
          <a:xfrm>
            <a:off x="595119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C46461-D106-47F1-97EC-EE9FEB2D7D34}"/>
              </a:ext>
            </a:extLst>
          </p:cNvPr>
          <p:cNvSpPr/>
          <p:nvPr/>
        </p:nvSpPr>
        <p:spPr>
          <a:xfrm>
            <a:off x="6671270" y="5517232"/>
            <a:ext cx="432048" cy="6089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110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To put values into an Array, we can do:</a:t>
            </a:r>
          </a:p>
          <a:p>
            <a:endParaRPr lang="en-IE" dirty="0"/>
          </a:p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 = {44, 23, 42, 33, 16};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0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I do: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(Age[0]);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87743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I do: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(Age[2]);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0575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Data Structures:</a:t>
            </a:r>
            <a:br>
              <a:rPr lang="en-IE" sz="6600" dirty="0"/>
            </a:br>
            <a:r>
              <a:rPr lang="en-IE" sz="6600" dirty="0"/>
              <a:t>Reading in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- -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We notice that Age[5] is blank. </a:t>
            </a:r>
          </a:p>
          <a:p>
            <a:r>
              <a:rPr lang="en-IE" dirty="0"/>
              <a:t>If I want to put a value into it (e.g. 54), I do: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Age[5] = 54;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6826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We notice that Age[5] is blank. </a:t>
            </a:r>
          </a:p>
          <a:p>
            <a:r>
              <a:rPr lang="en-IE" dirty="0"/>
              <a:t>If I want to put a value into it (e.g. 54), I do: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Age[5] = 54;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AF86E46-6D2E-4AFC-A9A5-84BCF0193753}"/>
              </a:ext>
            </a:extLst>
          </p:cNvPr>
          <p:cNvSpPr/>
          <p:nvPr/>
        </p:nvSpPr>
        <p:spPr>
          <a:xfrm>
            <a:off x="5087094" y="1880828"/>
            <a:ext cx="720080" cy="60294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0689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82809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To print out all the values in the array:</a:t>
            </a:r>
          </a:p>
          <a:p>
            <a:pPr marL="0" indent="0">
              <a:buNone/>
            </a:pPr>
            <a:r>
              <a:rPr lang="en-IE" dirty="0"/>
              <a:t> 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21E03B-3E98-4D15-B48E-9CFFF28E4C3E}"/>
              </a:ext>
            </a:extLst>
          </p:cNvPr>
          <p:cNvSpPr/>
          <p:nvPr/>
        </p:nvSpPr>
        <p:spPr>
          <a:xfrm>
            <a:off x="766614" y="3429000"/>
            <a:ext cx="10513168" cy="30243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int[] Age = {44, 23, 42, 33, 16};</a:t>
            </a:r>
          </a:p>
          <a:p>
            <a:pPr lvl="2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lvl="2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2"/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39651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For a String array, it’s the same:</a:t>
            </a:r>
          </a:p>
          <a:p>
            <a:pPr marL="0" indent="0">
              <a:buNone/>
            </a:pPr>
            <a:r>
              <a:rPr lang="en-IE" dirty="0"/>
              <a:t> 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21E03B-3E98-4D15-B48E-9CFFF28E4C3E}"/>
              </a:ext>
            </a:extLst>
          </p:cNvPr>
          <p:cNvSpPr/>
          <p:nvPr/>
        </p:nvSpPr>
        <p:spPr>
          <a:xfrm>
            <a:off x="766614" y="3429000"/>
            <a:ext cx="10513168" cy="30243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String[] cars = {"Volvo", "BMW", "Ford"};</a:t>
            </a:r>
          </a:p>
          <a:p>
            <a:pPr lvl="2"/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cars.length; i++) {</a:t>
            </a:r>
          </a:p>
          <a:p>
            <a:pPr lvl="2"/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System.out.println(cars[i]);</a:t>
            </a:r>
          </a:p>
          <a:p>
            <a:pPr lvl="2"/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00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Data Structures: Linked List</a:t>
            </a:r>
          </a:p>
        </p:txBody>
      </p:sp>
    </p:spTree>
    <p:extLst>
      <p:ext uri="{BB962C8B-B14F-4D97-AF65-F5344CB8AC3E}">
        <p14:creationId xmlns:p14="http://schemas.microsoft.com/office/powerpoint/2010/main" val="668199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Imagine we had to record the age of everyone in the class, we could do it declaring a variable for each person.</a:t>
            </a:r>
          </a:p>
        </p:txBody>
      </p:sp>
    </p:spTree>
    <p:extLst>
      <p:ext uri="{BB962C8B-B14F-4D97-AF65-F5344CB8AC3E}">
        <p14:creationId xmlns:p14="http://schemas.microsoft.com/office/powerpoint/2010/main" val="3327487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Imagine we wanted to have an array where we can dynamically add elements into it, and take them away.</a:t>
            </a:r>
          </a:p>
          <a:p>
            <a:endParaRPr lang="en-IE" dirty="0"/>
          </a:p>
          <a:p>
            <a:r>
              <a:rPr lang="en-IE" dirty="0"/>
              <a:t>We can do this with a linked list.</a:t>
            </a:r>
          </a:p>
        </p:txBody>
      </p:sp>
    </p:spTree>
    <p:extLst>
      <p:ext uri="{BB962C8B-B14F-4D97-AF65-F5344CB8AC3E}">
        <p14:creationId xmlns:p14="http://schemas.microsoft.com/office/powerpoint/2010/main" val="556087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linked list is made up of nodes.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45174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linked list is made up of nodes.</a:t>
            </a:r>
          </a:p>
          <a:p>
            <a:endParaRPr lang="en-IE" dirty="0"/>
          </a:p>
          <a:p>
            <a:r>
              <a:rPr lang="en-IE" dirty="0"/>
              <a:t>Each node has two parts to it: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7646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linked list is made up of nodes.</a:t>
            </a:r>
          </a:p>
          <a:p>
            <a:endParaRPr lang="en-IE" dirty="0"/>
          </a:p>
          <a:p>
            <a:r>
              <a:rPr lang="en-IE" dirty="0"/>
              <a:t>Each node has two parts to it:</a:t>
            </a:r>
          </a:p>
          <a:p>
            <a:endParaRPr lang="en-IE" dirty="0"/>
          </a:p>
        </p:txBody>
      </p:sp>
      <p:sp>
        <p:nvSpPr>
          <p:cNvPr id="4" name="Right Arrow Callout 3"/>
          <p:cNvSpPr/>
          <p:nvPr/>
        </p:nvSpPr>
        <p:spPr>
          <a:xfrm>
            <a:off x="4979082" y="4005144"/>
            <a:ext cx="2268252" cy="1440080"/>
          </a:xfrm>
          <a:prstGeom prst="right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tx1"/>
                </a:solidFill>
              </a:rPr>
              <a:t>Pointer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466914" y="4005144"/>
            <a:ext cx="1512168" cy="144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solidFill>
                  <a:schemeClr val="tx1"/>
                </a:solidFill>
              </a:rPr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134737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get input from the user, Java has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 class to help us, so we need to do the following: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6EDD9B-B35C-40A6-860C-5E6E47BEFCD5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</a:t>
            </a:r>
          </a:p>
        </p:txBody>
      </p:sp>
    </p:spTree>
    <p:extLst>
      <p:ext uri="{BB962C8B-B14F-4D97-AF65-F5344CB8AC3E}">
        <p14:creationId xmlns:p14="http://schemas.microsoft.com/office/powerpoint/2010/main" val="2127572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8484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7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04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08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2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4530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For example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126654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910630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Start</a:t>
            </a:r>
          </a:p>
          <a:p>
            <a:pPr algn="ctr"/>
            <a:r>
              <a:rPr lang="en-IE" sz="2800" b="1" dirty="0"/>
              <a:t>of List</a:t>
            </a:r>
          </a:p>
        </p:txBody>
      </p:sp>
      <p:sp>
        <p:nvSpPr>
          <p:cNvPr id="24" name="Up Arrow 23"/>
          <p:cNvSpPr/>
          <p:nvPr/>
        </p:nvSpPr>
        <p:spPr>
          <a:xfrm>
            <a:off x="8546892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8330868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/>
              <a:t>End</a:t>
            </a:r>
          </a:p>
          <a:p>
            <a:pPr algn="ctr"/>
            <a:r>
              <a:rPr lang="en-IE" sz="2800" b="1" dirty="0"/>
              <a:t>of List</a:t>
            </a:r>
          </a:p>
        </p:txBody>
      </p:sp>
    </p:spTree>
    <p:extLst>
      <p:ext uri="{BB962C8B-B14F-4D97-AF65-F5344CB8AC3E}">
        <p14:creationId xmlns:p14="http://schemas.microsoft.com/office/powerpoint/2010/main" val="11556389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a value in: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89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a value in: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4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a value in: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8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get input from the user, Java has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 class to help us, so we need to do the following: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Once we have imported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, we need to create an object from it, and can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82906B-A1B1-4254-B533-752501F4AE13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C98B11-0505-4F56-B393-6294EEC218DB}"/>
              </a:ext>
            </a:extLst>
          </p:cNvPr>
          <p:cNvSpPr/>
          <p:nvPr/>
        </p:nvSpPr>
        <p:spPr>
          <a:xfrm>
            <a:off x="609521" y="4365104"/>
            <a:ext cx="10886285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Scanner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username: "); 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myObj.nextLine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</a:p>
        </p:txBody>
      </p:sp>
    </p:spTree>
    <p:extLst>
      <p:ext uri="{BB962C8B-B14F-4D97-AF65-F5344CB8AC3E}">
        <p14:creationId xmlns:p14="http://schemas.microsoft.com/office/powerpoint/2010/main" val="39703180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a value in: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23" idx="6"/>
            <a:endCxn id="14" idx="1"/>
          </p:cNvCxnSpPr>
          <p:nvPr/>
        </p:nvCxnSpPr>
        <p:spPr>
          <a:xfrm flipH="1" flipV="1">
            <a:off x="4655046" y="3356952"/>
            <a:ext cx="324096" cy="1548212"/>
          </a:xfrm>
          <a:prstGeom prst="curvedConnector5">
            <a:avLst>
              <a:gd name="adj1" fmla="val -70535"/>
              <a:gd name="adj2" fmla="val 44187"/>
              <a:gd name="adj3" fmla="val 17053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9751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add a value in: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45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800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value:</a:t>
            </a:r>
          </a:p>
          <a:p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4096011" y="3331923"/>
            <a:ext cx="2354893" cy="1791281"/>
          </a:xfrm>
          <a:custGeom>
            <a:avLst/>
            <a:gdLst>
              <a:gd name="connsiteX0" fmla="*/ 0 w 2354893"/>
              <a:gd name="connsiteY0" fmla="*/ 0 h 1791281"/>
              <a:gd name="connsiteX1" fmla="*/ 1252603 w 2354893"/>
              <a:gd name="connsiteY1" fmla="*/ 1791222 h 1791281"/>
              <a:gd name="connsiteX2" fmla="*/ 2354893 w 2354893"/>
              <a:gd name="connsiteY2" fmla="*/ 50104 h 179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4893" h="1791281">
                <a:moveTo>
                  <a:pt x="0" y="0"/>
                </a:moveTo>
                <a:cubicBezTo>
                  <a:pt x="430060" y="891435"/>
                  <a:pt x="860121" y="1782871"/>
                  <a:pt x="1252603" y="1791222"/>
                </a:cubicBezTo>
                <a:cubicBezTo>
                  <a:pt x="1645085" y="1799573"/>
                  <a:pt x="1999989" y="924838"/>
                  <a:pt x="2354893" y="5010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78646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delete a value:</a:t>
            </a:r>
          </a:p>
          <a:p>
            <a:endParaRPr lang="en-IE" dirty="0"/>
          </a:p>
        </p:txBody>
      </p:sp>
      <p:sp>
        <p:nvSpPr>
          <p:cNvPr id="26" name="Rectangle 25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02391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So a </a:t>
            </a:r>
            <a:r>
              <a:rPr lang="en-IE" b="1" dirty="0"/>
              <a:t>Linked List</a:t>
            </a:r>
            <a:r>
              <a:rPr lang="en-IE" dirty="0"/>
              <a:t> is a series of </a:t>
            </a:r>
            <a:r>
              <a:rPr lang="en-IE" b="1" dirty="0"/>
              <a:t>Nodes</a:t>
            </a:r>
          </a:p>
          <a:p>
            <a:r>
              <a:rPr lang="en-IE" dirty="0"/>
              <a:t>And a </a:t>
            </a:r>
            <a:r>
              <a:rPr lang="en-IE" b="1" dirty="0"/>
              <a:t>Node </a:t>
            </a:r>
            <a:r>
              <a:rPr lang="en-IE" dirty="0"/>
              <a:t>has two parts</a:t>
            </a:r>
          </a:p>
          <a:p>
            <a:pPr lvl="1"/>
            <a:r>
              <a:rPr lang="en-IE" b="1" dirty="0"/>
              <a:t>Value </a:t>
            </a:r>
          </a:p>
          <a:p>
            <a:pPr lvl="1"/>
            <a:r>
              <a:rPr lang="en-IE" b="1" dirty="0"/>
              <a:t>Pointer</a:t>
            </a:r>
          </a:p>
          <a:p>
            <a:r>
              <a:rPr lang="en-IE" dirty="0"/>
              <a:t>A Linked List has a pointer to the start of the list called </a:t>
            </a:r>
            <a:r>
              <a:rPr lang="en-IE" b="1" dirty="0"/>
              <a:t>Head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4238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Java has a LinkedList class: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09272D2-A952-47B8-9EC7-CE424A9AD159}"/>
              </a:ext>
            </a:extLst>
          </p:cNvPr>
          <p:cNvSpPr/>
          <p:nvPr/>
        </p:nvSpPr>
        <p:spPr>
          <a:xfrm>
            <a:off x="609521" y="2204864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java.util.LinkedList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0479446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Java has a LinkedList class:</a:t>
            </a:r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And here’s how to declare and add values to a linked list</a:t>
            </a:r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09272D2-A952-47B8-9EC7-CE424A9AD159}"/>
              </a:ext>
            </a:extLst>
          </p:cNvPr>
          <p:cNvSpPr/>
          <p:nvPr/>
        </p:nvSpPr>
        <p:spPr>
          <a:xfrm>
            <a:off x="609521" y="2204864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java.util.LinkedList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76805BB-E84E-421C-873D-EC8F1B0E14C0}"/>
              </a:ext>
            </a:extLst>
          </p:cNvPr>
          <p:cNvSpPr/>
          <p:nvPr/>
        </p:nvSpPr>
        <p:spPr>
          <a:xfrm>
            <a:off x="609521" y="3933055"/>
            <a:ext cx="10886285" cy="237567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cars = new LinkedList&lt;String&gt;();</a:t>
            </a:r>
          </a:p>
          <a:p>
            <a:pPr lvl="2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("Volvo");</a:t>
            </a:r>
          </a:p>
          <a:p>
            <a:pPr lvl="2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("BMW");</a:t>
            </a:r>
          </a:p>
          <a:p>
            <a:pPr lvl="2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("Ford");</a:t>
            </a:r>
          </a:p>
          <a:p>
            <a:pPr lvl="2"/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("Mazda");</a:t>
            </a:r>
          </a:p>
        </p:txBody>
      </p:sp>
    </p:spTree>
    <p:extLst>
      <p:ext uri="{BB962C8B-B14F-4D97-AF65-F5344CB8AC3E}">
        <p14:creationId xmlns:p14="http://schemas.microsoft.com/office/powerpoint/2010/main" val="12354911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let’s put it all together: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241817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</a:t>
            </a: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C06DB2A-D76D-482B-8F3D-A38F569DE0AF}"/>
              </a:ext>
            </a:extLst>
          </p:cNvPr>
          <p:cNvSpPr/>
          <p:nvPr/>
        </p:nvSpPr>
        <p:spPr>
          <a:xfrm>
            <a:off x="609521" y="1412776"/>
            <a:ext cx="10886285" cy="511256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java.util.LinkedList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cars = new LinkedList&lt;String&gt;();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("Volvo");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("BMW");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("Ford");</a:t>
            </a:r>
          </a:p>
          <a:p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("Mazda");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384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get input from the user, Java has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 class to help us, so we need to do the following: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Once we have imported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, we need to create an object from it, and can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82906B-A1B1-4254-B533-752501F4AE13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C98B11-0505-4F56-B393-6294EEC218DB}"/>
              </a:ext>
            </a:extLst>
          </p:cNvPr>
          <p:cNvSpPr/>
          <p:nvPr/>
        </p:nvSpPr>
        <p:spPr>
          <a:xfrm>
            <a:off x="609521" y="4365104"/>
            <a:ext cx="10886285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Scanner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username: "); 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myObj.nextLine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1257EF1-E4FE-4EB9-B45A-386E63A22189}"/>
              </a:ext>
            </a:extLst>
          </p:cNvPr>
          <p:cNvSpPr/>
          <p:nvPr/>
        </p:nvSpPr>
        <p:spPr>
          <a:xfrm>
            <a:off x="10415686" y="4096642"/>
            <a:ext cx="15121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the user input</a:t>
            </a: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866E656-BF9F-4BC7-9A10-1A4A10FE8C39}"/>
              </a:ext>
            </a:extLst>
          </p:cNvPr>
          <p:cNvSpPr/>
          <p:nvPr/>
        </p:nvSpPr>
        <p:spPr>
          <a:xfrm>
            <a:off x="7535366" y="4509120"/>
            <a:ext cx="1656184" cy="45161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F4A98E0-CD9C-485B-824E-9989B01AF7B4}"/>
              </a:ext>
            </a:extLst>
          </p:cNvPr>
          <p:cNvSpPr/>
          <p:nvPr/>
        </p:nvSpPr>
        <p:spPr>
          <a:xfrm>
            <a:off x="9263558" y="4430840"/>
            <a:ext cx="1152128" cy="4516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50192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get the value of an item from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Volvo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8370" y="2892076"/>
            <a:ext cx="10813672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get() to get the value of an item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cars.get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(0));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3912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change the value of an item from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[Opel, BMW, Ford]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8370" y="2892076"/>
            <a:ext cx="10813672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set() to set the value of an item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cars.set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(0, "Opel");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4288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remove an item from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[BMW, Ford]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8370" y="2892076"/>
            <a:ext cx="10813672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remove() to remove an item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cars.remove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8248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add an item to the start of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Mazda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Volvo, BMW, Ford]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8370" y="2892076"/>
            <a:ext cx="10813672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to add the item to the start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("Mazda");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4895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add an item to the end of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Ford,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Mazda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1529" y="2924944"/>
            <a:ext cx="10886285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to add the item to the end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cars.addLast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("Mazda");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826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remove an item from the start of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Ford, Mazda]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[BMW, Ford, Mazda]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52063" y="2996952"/>
            <a:ext cx="10886285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remove the first item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cars.removeFirst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108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remove an item from the end of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Ford, Mazda]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52063" y="2996952"/>
            <a:ext cx="10886285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remove the last item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cars.removeLast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66586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get the first item from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Ford, Mazda]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Volvo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52063" y="2996952"/>
            <a:ext cx="10886285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to display the first item in the list</a:t>
            </a:r>
          </a:p>
          <a:p>
            <a:pPr lvl="1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cars.getFirst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860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get the last item from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Ford, Mazda]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Mazda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52063" y="2996952"/>
            <a:ext cx="10886285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to display the last item in the list</a:t>
            </a:r>
          </a:p>
          <a:p>
            <a:pPr lvl="1"/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cars.getLast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755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clear the list: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[Volvo, BMW, Ford]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3E6C92-1C5C-43DF-B9D4-92B18183190D}"/>
              </a:ext>
            </a:extLst>
          </p:cNvPr>
          <p:cNvSpPr/>
          <p:nvPr/>
        </p:nvSpPr>
        <p:spPr>
          <a:xfrm>
            <a:off x="688370" y="2892076"/>
            <a:ext cx="10813672" cy="20490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Use clear() to clear the list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cars.clear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(cars);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1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reads in the input as a String.</a:t>
            </a:r>
          </a:p>
          <a:p>
            <a:endParaRPr lang="en-US" dirty="0"/>
          </a:p>
          <a:p>
            <a:r>
              <a:rPr lang="en-US" dirty="0"/>
              <a:t>So let’s put it all together: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623994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File Handling</a:t>
            </a:r>
          </a:p>
        </p:txBody>
      </p:sp>
    </p:spTree>
    <p:extLst>
      <p:ext uri="{BB962C8B-B14F-4D97-AF65-F5344CB8AC3E}">
        <p14:creationId xmlns:p14="http://schemas.microsoft.com/office/powerpoint/2010/main" val="26526049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has several methods for creating, reading, updating, and deleting files.</a:t>
            </a:r>
          </a:p>
          <a:p>
            <a:endParaRPr lang="en-US" dirty="0"/>
          </a:p>
          <a:p>
            <a:r>
              <a:rPr lang="en-US" dirty="0"/>
              <a:t>The File class from the java.io package, allows us to work with files.</a:t>
            </a:r>
          </a:p>
          <a:p>
            <a:endParaRPr lang="en-US" dirty="0"/>
          </a:p>
          <a:p>
            <a:r>
              <a:rPr lang="en-US" dirty="0"/>
              <a:t>To use the File class, create an object of the class, and specify </a:t>
            </a:r>
            <a:r>
              <a:rPr lang="en-US"/>
              <a:t>the filename:</a:t>
            </a:r>
            <a:endParaRPr 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09271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use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 class that we’ve seen before to read input from files: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6EDD9B-B35C-40A6-860C-5E6E47BEFCD5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</a:t>
            </a:r>
          </a:p>
        </p:txBody>
      </p:sp>
    </p:spTree>
    <p:extLst>
      <p:ext uri="{BB962C8B-B14F-4D97-AF65-F5344CB8AC3E}">
        <p14:creationId xmlns:p14="http://schemas.microsoft.com/office/powerpoint/2010/main" val="17582217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use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 class that we’ve seen before to read input from files:</a:t>
            </a:r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And we need to import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IE" dirty="0"/>
              <a:t> class to deal with files: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6EDD9B-B35C-40A6-860C-5E6E47BEFCD5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E34464-49B6-4714-B830-EDD5234D7AB2}"/>
              </a:ext>
            </a:extLst>
          </p:cNvPr>
          <p:cNvSpPr/>
          <p:nvPr/>
        </p:nvSpPr>
        <p:spPr>
          <a:xfrm>
            <a:off x="609520" y="4416929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File class</a:t>
            </a:r>
          </a:p>
        </p:txBody>
      </p:sp>
    </p:spTree>
    <p:extLst>
      <p:ext uri="{BB962C8B-B14F-4D97-AF65-F5344CB8AC3E}">
        <p14:creationId xmlns:p14="http://schemas.microsoft.com/office/powerpoint/2010/main" val="38370783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Once we have imported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IE" dirty="0"/>
              <a:t>, we need to create an object from it, and can read in a file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C98B11-0505-4F56-B393-6294EEC218DB}"/>
              </a:ext>
            </a:extLst>
          </p:cNvPr>
          <p:cNvSpPr/>
          <p:nvPr/>
        </p:nvSpPr>
        <p:spPr>
          <a:xfrm>
            <a:off x="609521" y="2780928"/>
            <a:ext cx="10886285" cy="338437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Scanner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while 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myReader.hasNextLine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data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myReader.nextLine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(data);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myReader.close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168518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full program with error checking is as follows: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702068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F94BD9-85D8-4FAB-805F-CC1F0E5E5E88}"/>
              </a:ext>
            </a:extLst>
          </p:cNvPr>
          <p:cNvSpPr/>
          <p:nvPr/>
        </p:nvSpPr>
        <p:spPr>
          <a:xfrm>
            <a:off x="609521" y="188640"/>
            <a:ext cx="10886285" cy="64807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File class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java.io.FileNotFoundException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  // to handle errors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 // Import the Scanner class to read text files</a:t>
            </a:r>
          </a:p>
          <a:p>
            <a:pPr lvl="2"/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ReadFile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Scanner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while 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myReader.hasNextLine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data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myReader.nextLine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(data);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myReader.close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90728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get information about a file, there are a number of methods that come for free with the File class: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437231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F94BD9-85D8-4FAB-805F-CC1F0E5E5E88}"/>
              </a:ext>
            </a:extLst>
          </p:cNvPr>
          <p:cNvSpPr/>
          <p:nvPr/>
        </p:nvSpPr>
        <p:spPr>
          <a:xfrm>
            <a:off x="609521" y="188640"/>
            <a:ext cx="10886285" cy="64807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File class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GetFileInfo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File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myObj.exists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 name: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("Abs path: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myObj.getAbsolutePath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("Writeable: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myObj.canWrite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("Readable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myObj.canRead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 size in bytes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myObj.length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("The file does not exist.");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95964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create a file: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626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C06DB2A-D76D-482B-8F3D-A38F569DE0AF}"/>
              </a:ext>
            </a:extLst>
          </p:cNvPr>
          <p:cNvSpPr/>
          <p:nvPr/>
        </p:nvSpPr>
        <p:spPr>
          <a:xfrm>
            <a:off x="609521" y="1412776"/>
            <a:ext cx="10886285" cy="511256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import Scanner class </a:t>
            </a:r>
          </a:p>
          <a:p>
            <a:pPr lvl="2"/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pPr lvl="2"/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Enter username and press Enter</a:t>
            </a:r>
          </a:p>
          <a:p>
            <a:pPr lvl="2"/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username"); </a:t>
            </a:r>
          </a:p>
          <a:p>
            <a:pPr lvl="2"/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myObj.nextLine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("Username is: "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02320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F94BD9-85D8-4FAB-805F-CC1F0E5E5E88}"/>
              </a:ext>
            </a:extLst>
          </p:cNvPr>
          <p:cNvSpPr/>
          <p:nvPr/>
        </p:nvSpPr>
        <p:spPr>
          <a:xfrm>
            <a:off x="609521" y="188640"/>
            <a:ext cx="10886285" cy="64807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File class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class to handle errors</a:t>
            </a:r>
          </a:p>
          <a:p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File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File("filename.txt");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myObj.createNewFile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 created: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myObj.getName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 already exists.");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IE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3174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write to a file, we import the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FileWriter</a:t>
            </a:r>
            <a:r>
              <a:rPr lang="en-IE" dirty="0"/>
              <a:t> class: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6EDD9B-B35C-40A6-860C-5E6E47BEFCD5}"/>
              </a:ext>
            </a:extLst>
          </p:cNvPr>
          <p:cNvSpPr/>
          <p:nvPr/>
        </p:nvSpPr>
        <p:spPr>
          <a:xfrm>
            <a:off x="609521" y="2636912"/>
            <a:ext cx="108862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java.io.FileWriter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  // Import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FileWriter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27947685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File Handling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full program with error checking is as follows: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0968500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F94BD9-85D8-4FAB-805F-CC1F0E5E5E88}"/>
              </a:ext>
            </a:extLst>
          </p:cNvPr>
          <p:cNvSpPr/>
          <p:nvPr/>
        </p:nvSpPr>
        <p:spPr>
          <a:xfrm>
            <a:off x="609521" y="188640"/>
            <a:ext cx="10886285" cy="64807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java.io.FileWriter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 // Import the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FileWriter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class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// Import the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class to handle errors</a:t>
            </a:r>
          </a:p>
          <a:p>
            <a:pPr lvl="2"/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WriteToFile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try {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FileWriter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myWriter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FileWriter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("filename.txt");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myWriter.write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("Files in Java are fun!");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myWriter.close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("Successfully wrote to the file.");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catch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("An error occurred.");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e.printStackTrace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97063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86492-8178-4E29-904E-B229548F1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powerful thing about Java is that it allows use to read in the read using multiple methods, we can read in other types, as presented in the following table:</a:t>
            </a:r>
          </a:p>
        </p:txBody>
      </p:sp>
    </p:spTree>
    <p:extLst>
      <p:ext uri="{BB962C8B-B14F-4D97-AF65-F5344CB8AC3E}">
        <p14:creationId xmlns:p14="http://schemas.microsoft.com/office/powerpoint/2010/main" val="354200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in Data</a:t>
            </a:r>
            <a:endParaRPr lang="en-IE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10D8284-C45F-41EA-B602-FC3E32EFE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91438"/>
              </p:ext>
            </p:extLst>
          </p:nvPr>
        </p:nvGraphicFramePr>
        <p:xfrm>
          <a:off x="1723210" y="1423299"/>
          <a:ext cx="8743992" cy="4189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828">
                  <a:extLst>
                    <a:ext uri="{9D8B030D-6E8A-4147-A177-3AD203B41FA5}">
                      <a16:colId xmlns:a16="http://schemas.microsoft.com/office/drawing/2014/main" val="1361194251"/>
                    </a:ext>
                  </a:extLst>
                </a:gridCol>
                <a:gridCol w="5884164">
                  <a:extLst>
                    <a:ext uri="{9D8B030D-6E8A-4147-A177-3AD203B41FA5}">
                      <a16:colId xmlns:a16="http://schemas.microsoft.com/office/drawing/2014/main" val="1401865439"/>
                    </a:ext>
                  </a:extLst>
                </a:gridCol>
              </a:tblGrid>
              <a:tr h="46545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Method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Description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382883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nextBoolean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</a:t>
                      </a:r>
                      <a:r>
                        <a:rPr lang="en-US" sz="2400" dirty="0" err="1"/>
                        <a:t>boolean</a:t>
                      </a:r>
                      <a:r>
                        <a:rPr lang="en-US" sz="2400" dirty="0"/>
                        <a:t>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378398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nextByte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byte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915208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nextDouble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double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368479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nextFloat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float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587100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nextInt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integer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935931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nextLine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String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852484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nextLong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long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663392"/>
                  </a:ext>
                </a:extLst>
              </a:tr>
              <a:tr h="46545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nextShort</a:t>
                      </a:r>
                      <a:r>
                        <a:rPr lang="en-US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Reads a short value from the user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88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64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9474</TotalTime>
  <Words>2802</Words>
  <Application>Microsoft Office PowerPoint</Application>
  <PresentationFormat>Custom</PresentationFormat>
  <Paragraphs>696</Paragraphs>
  <Slides>74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Calibri</vt:lpstr>
      <vt:lpstr>Courier New</vt:lpstr>
      <vt:lpstr>Office Theme</vt:lpstr>
      <vt:lpstr>The Java Programming Language: Handling Data</vt:lpstr>
      <vt:lpstr>Data Structures: Reading in Data</vt:lpstr>
      <vt:lpstr>Reading in Data</vt:lpstr>
      <vt:lpstr>Reading in Data</vt:lpstr>
      <vt:lpstr>Reading in Data</vt:lpstr>
      <vt:lpstr>Reading in Data</vt:lpstr>
      <vt:lpstr>Reading in Data</vt:lpstr>
      <vt:lpstr>Reading in Data</vt:lpstr>
      <vt:lpstr>Reading in Data</vt:lpstr>
      <vt:lpstr>Data Structures: 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Data Structures: Linked List</vt:lpstr>
      <vt:lpstr>Linked List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File Handling</vt:lpstr>
      <vt:lpstr>File Handling</vt:lpstr>
      <vt:lpstr>File Handling</vt:lpstr>
      <vt:lpstr>File Handling</vt:lpstr>
      <vt:lpstr>File Handling</vt:lpstr>
      <vt:lpstr>File Handling</vt:lpstr>
      <vt:lpstr>PowerPoint Presentation</vt:lpstr>
      <vt:lpstr>File Handling</vt:lpstr>
      <vt:lpstr>PowerPoint Presentation</vt:lpstr>
      <vt:lpstr>File Handling</vt:lpstr>
      <vt:lpstr>PowerPoint Presentation</vt:lpstr>
      <vt:lpstr>File Handling</vt:lpstr>
      <vt:lpstr>File Handling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556</cp:revision>
  <dcterms:created xsi:type="dcterms:W3CDTF">2011-10-08T11:06:39Z</dcterms:created>
  <dcterms:modified xsi:type="dcterms:W3CDTF">2020-12-02T19:33:51Z</dcterms:modified>
</cp:coreProperties>
</file>