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8" r:id="rId2"/>
    <p:sldId id="979" r:id="rId3"/>
    <p:sldId id="982" r:id="rId4"/>
    <p:sldId id="983" r:id="rId5"/>
    <p:sldId id="980" r:id="rId6"/>
    <p:sldId id="984" r:id="rId7"/>
    <p:sldId id="981" r:id="rId8"/>
    <p:sldId id="1004" r:id="rId9"/>
    <p:sldId id="1017" r:id="rId10"/>
    <p:sldId id="1016" r:id="rId11"/>
    <p:sldId id="998" r:id="rId12"/>
    <p:sldId id="1005" r:id="rId13"/>
    <p:sldId id="1006" r:id="rId14"/>
    <p:sldId id="1007" r:id="rId15"/>
    <p:sldId id="1008" r:id="rId16"/>
    <p:sldId id="1009" r:id="rId17"/>
    <p:sldId id="1011" r:id="rId18"/>
    <p:sldId id="1010" r:id="rId19"/>
    <p:sldId id="1012" r:id="rId20"/>
    <p:sldId id="1013" r:id="rId21"/>
    <p:sldId id="1014" r:id="rId22"/>
    <p:sldId id="1015" r:id="rId23"/>
    <p:sldId id="557" r:id="rId24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56BCD4-6850-48F3-A5CF-C45F987622E0}" v="1" dt="2021-11-17T16:14:14.1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2C56BCD4-6850-48F3-A5CF-C45F987622E0}"/>
    <pc:docChg chg="addSld modSld">
      <pc:chgData name="Damian T. Gordon" userId="7469c87ffe94b59c" providerId="LiveId" clId="{2C56BCD4-6850-48F3-A5CF-C45F987622E0}" dt="2021-11-17T16:14:14.160" v="0"/>
      <pc:docMkLst>
        <pc:docMk/>
      </pc:docMkLst>
      <pc:sldChg chg="add">
        <pc:chgData name="Damian T. Gordon" userId="7469c87ffe94b59c" providerId="LiveId" clId="{2C56BCD4-6850-48F3-A5CF-C45F987622E0}" dt="2021-11-17T16:14:14.160" v="0"/>
        <pc:sldMkLst>
          <pc:docMk/>
          <pc:sldMk cId="3025394600" sldId="998"/>
        </pc:sldMkLst>
      </pc:sldChg>
      <pc:sldChg chg="add">
        <pc:chgData name="Damian T. Gordon" userId="7469c87ffe94b59c" providerId="LiveId" clId="{2C56BCD4-6850-48F3-A5CF-C45F987622E0}" dt="2021-11-17T16:14:14.160" v="0"/>
        <pc:sldMkLst>
          <pc:docMk/>
          <pc:sldMk cId="1369106278" sldId="1004"/>
        </pc:sldMkLst>
      </pc:sldChg>
      <pc:sldChg chg="add">
        <pc:chgData name="Damian T. Gordon" userId="7469c87ffe94b59c" providerId="LiveId" clId="{2C56BCD4-6850-48F3-A5CF-C45F987622E0}" dt="2021-11-17T16:14:14.160" v="0"/>
        <pc:sldMkLst>
          <pc:docMk/>
          <pc:sldMk cId="2997034166" sldId="1005"/>
        </pc:sldMkLst>
      </pc:sldChg>
      <pc:sldChg chg="add">
        <pc:chgData name="Damian T. Gordon" userId="7469c87ffe94b59c" providerId="LiveId" clId="{2C56BCD4-6850-48F3-A5CF-C45F987622E0}" dt="2021-11-17T16:14:14.160" v="0"/>
        <pc:sldMkLst>
          <pc:docMk/>
          <pc:sldMk cId="3736024302" sldId="1006"/>
        </pc:sldMkLst>
      </pc:sldChg>
      <pc:sldChg chg="add">
        <pc:chgData name="Damian T. Gordon" userId="7469c87ffe94b59c" providerId="LiveId" clId="{2C56BCD4-6850-48F3-A5CF-C45F987622E0}" dt="2021-11-17T16:14:14.160" v="0"/>
        <pc:sldMkLst>
          <pc:docMk/>
          <pc:sldMk cId="3800957080" sldId="1007"/>
        </pc:sldMkLst>
      </pc:sldChg>
      <pc:sldChg chg="add">
        <pc:chgData name="Damian T. Gordon" userId="7469c87ffe94b59c" providerId="LiveId" clId="{2C56BCD4-6850-48F3-A5CF-C45F987622E0}" dt="2021-11-17T16:14:14.160" v="0"/>
        <pc:sldMkLst>
          <pc:docMk/>
          <pc:sldMk cId="1298911666" sldId="1008"/>
        </pc:sldMkLst>
      </pc:sldChg>
      <pc:sldChg chg="add">
        <pc:chgData name="Damian T. Gordon" userId="7469c87ffe94b59c" providerId="LiveId" clId="{2C56BCD4-6850-48F3-A5CF-C45F987622E0}" dt="2021-11-17T16:14:14.160" v="0"/>
        <pc:sldMkLst>
          <pc:docMk/>
          <pc:sldMk cId="408418288" sldId="1009"/>
        </pc:sldMkLst>
      </pc:sldChg>
      <pc:sldChg chg="add">
        <pc:chgData name="Damian T. Gordon" userId="7469c87ffe94b59c" providerId="LiveId" clId="{2C56BCD4-6850-48F3-A5CF-C45F987622E0}" dt="2021-11-17T16:14:14.160" v="0"/>
        <pc:sldMkLst>
          <pc:docMk/>
          <pc:sldMk cId="1723106924" sldId="1010"/>
        </pc:sldMkLst>
      </pc:sldChg>
      <pc:sldChg chg="add">
        <pc:chgData name="Damian T. Gordon" userId="7469c87ffe94b59c" providerId="LiveId" clId="{2C56BCD4-6850-48F3-A5CF-C45F987622E0}" dt="2021-11-17T16:14:14.160" v="0"/>
        <pc:sldMkLst>
          <pc:docMk/>
          <pc:sldMk cId="2539742885" sldId="1011"/>
        </pc:sldMkLst>
      </pc:sldChg>
      <pc:sldChg chg="add">
        <pc:chgData name="Damian T. Gordon" userId="7469c87ffe94b59c" providerId="LiveId" clId="{2C56BCD4-6850-48F3-A5CF-C45F987622E0}" dt="2021-11-17T16:14:14.160" v="0"/>
        <pc:sldMkLst>
          <pc:docMk/>
          <pc:sldMk cId="4197436563" sldId="1012"/>
        </pc:sldMkLst>
      </pc:sldChg>
      <pc:sldChg chg="add">
        <pc:chgData name="Damian T. Gordon" userId="7469c87ffe94b59c" providerId="LiveId" clId="{2C56BCD4-6850-48F3-A5CF-C45F987622E0}" dt="2021-11-17T16:14:14.160" v="0"/>
        <pc:sldMkLst>
          <pc:docMk/>
          <pc:sldMk cId="212995820" sldId="1013"/>
        </pc:sldMkLst>
      </pc:sldChg>
      <pc:sldChg chg="add">
        <pc:chgData name="Damian T. Gordon" userId="7469c87ffe94b59c" providerId="LiveId" clId="{2C56BCD4-6850-48F3-A5CF-C45F987622E0}" dt="2021-11-17T16:14:14.160" v="0"/>
        <pc:sldMkLst>
          <pc:docMk/>
          <pc:sldMk cId="1194204079" sldId="1014"/>
        </pc:sldMkLst>
      </pc:sldChg>
      <pc:sldChg chg="add">
        <pc:chgData name="Damian T. Gordon" userId="7469c87ffe94b59c" providerId="LiveId" clId="{2C56BCD4-6850-48F3-A5CF-C45F987622E0}" dt="2021-11-17T16:14:14.160" v="0"/>
        <pc:sldMkLst>
          <pc:docMk/>
          <pc:sldMk cId="4264825282" sldId="1015"/>
        </pc:sldMkLst>
      </pc:sldChg>
      <pc:sldChg chg="add">
        <pc:chgData name="Damian T. Gordon" userId="7469c87ffe94b59c" providerId="LiveId" clId="{2C56BCD4-6850-48F3-A5CF-C45F987622E0}" dt="2021-11-17T16:14:14.160" v="0"/>
        <pc:sldMkLst>
          <pc:docMk/>
          <pc:sldMk cId="2332032781" sldId="1016"/>
        </pc:sldMkLst>
      </pc:sldChg>
      <pc:sldChg chg="add">
        <pc:chgData name="Damian T. Gordon" userId="7469c87ffe94b59c" providerId="LiveId" clId="{2C56BCD4-6850-48F3-A5CF-C45F987622E0}" dt="2021-11-17T16:14:14.160" v="0"/>
        <pc:sldMkLst>
          <pc:docMk/>
          <pc:sldMk cId="2620362421" sldId="101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17/11/2021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17/11/2021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Design Patterns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Iterator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The iterator pattern is a design pattern in which an iterator is used to traverse a container and access the container's elements. </a:t>
            </a:r>
          </a:p>
        </p:txBody>
      </p:sp>
      <p:sp>
        <p:nvSpPr>
          <p:cNvPr id="2" name="Oval 1"/>
          <p:cNvSpPr/>
          <p:nvPr/>
        </p:nvSpPr>
        <p:spPr>
          <a:xfrm>
            <a:off x="2710830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3502998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4295006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5087174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/>
          <p:cNvSpPr/>
          <p:nvPr/>
        </p:nvSpPr>
        <p:spPr>
          <a:xfrm>
            <a:off x="5879182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6671350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7463358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/>
          <p:cNvSpPr/>
          <p:nvPr/>
        </p:nvSpPr>
        <p:spPr>
          <a:xfrm>
            <a:off x="8255526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Up Arrow 11"/>
          <p:cNvSpPr/>
          <p:nvPr/>
        </p:nvSpPr>
        <p:spPr>
          <a:xfrm>
            <a:off x="2782838" y="4620268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Up Arrow 12"/>
          <p:cNvSpPr/>
          <p:nvPr/>
        </p:nvSpPr>
        <p:spPr>
          <a:xfrm>
            <a:off x="3574926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Up Arrow 13"/>
          <p:cNvSpPr/>
          <p:nvPr/>
        </p:nvSpPr>
        <p:spPr>
          <a:xfrm>
            <a:off x="4367014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Up Arrow 14"/>
          <p:cNvSpPr/>
          <p:nvPr/>
        </p:nvSpPr>
        <p:spPr>
          <a:xfrm>
            <a:off x="5159102" y="4686004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Up Arrow 15"/>
          <p:cNvSpPr/>
          <p:nvPr/>
        </p:nvSpPr>
        <p:spPr>
          <a:xfrm>
            <a:off x="6743278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Up Arrow 16"/>
          <p:cNvSpPr/>
          <p:nvPr/>
        </p:nvSpPr>
        <p:spPr>
          <a:xfrm>
            <a:off x="8327454" y="4686004"/>
            <a:ext cx="648072" cy="896964"/>
          </a:xfrm>
          <a:prstGeom prst="upArrow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Up Arrow 18"/>
          <p:cNvSpPr/>
          <p:nvPr/>
        </p:nvSpPr>
        <p:spPr>
          <a:xfrm>
            <a:off x="5951190" y="4639488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Up Arrow 19"/>
          <p:cNvSpPr/>
          <p:nvPr/>
        </p:nvSpPr>
        <p:spPr>
          <a:xfrm>
            <a:off x="7535366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ounded Rectangle 20"/>
          <p:cNvSpPr/>
          <p:nvPr/>
        </p:nvSpPr>
        <p:spPr>
          <a:xfrm>
            <a:off x="2422798" y="3717032"/>
            <a:ext cx="6768752" cy="852252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2032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nut 12"/>
          <p:cNvSpPr/>
          <p:nvPr/>
        </p:nvSpPr>
        <p:spPr>
          <a:xfrm>
            <a:off x="3142879" y="2996952"/>
            <a:ext cx="5904656" cy="3311775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>
                <a:solidFill>
                  <a:schemeClr val="bg1"/>
                </a:solidFill>
              </a:rPr>
              <a:t>Decorator</a:t>
            </a:r>
          </a:p>
          <a:p>
            <a:pPr algn="ctr"/>
            <a:endParaRPr lang="en-IE" sz="3600" b="1" dirty="0">
              <a:solidFill>
                <a:schemeClr val="bg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Decorator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The decorator pattern is a design pattern which wraps an existing class and can alter the functionality of the methods.</a:t>
            </a:r>
          </a:p>
        </p:txBody>
      </p:sp>
      <p:sp>
        <p:nvSpPr>
          <p:cNvPr id="12" name="Oval 11"/>
          <p:cNvSpPr/>
          <p:nvPr/>
        </p:nvSpPr>
        <p:spPr>
          <a:xfrm>
            <a:off x="3701207" y="3789040"/>
            <a:ext cx="4788000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Existing Class</a:t>
            </a:r>
          </a:p>
        </p:txBody>
      </p:sp>
    </p:spTree>
    <p:extLst>
      <p:ext uri="{BB962C8B-B14F-4D97-AF65-F5344CB8AC3E}">
        <p14:creationId xmlns:p14="http://schemas.microsoft.com/office/powerpoint/2010/main" val="3025394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Observer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The observer pattern is a design pattern which monitors a core class and different observers react different to changes in the core class.</a:t>
            </a:r>
          </a:p>
        </p:txBody>
      </p:sp>
      <p:sp>
        <p:nvSpPr>
          <p:cNvPr id="12" name="Oval 11"/>
          <p:cNvSpPr/>
          <p:nvPr/>
        </p:nvSpPr>
        <p:spPr>
          <a:xfrm>
            <a:off x="5446121" y="3789040"/>
            <a:ext cx="4788000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Existing Class</a:t>
            </a:r>
          </a:p>
        </p:txBody>
      </p:sp>
      <p:sp>
        <p:nvSpPr>
          <p:cNvPr id="5" name="Right Arrow Callout 4"/>
          <p:cNvSpPr/>
          <p:nvPr/>
        </p:nvSpPr>
        <p:spPr>
          <a:xfrm>
            <a:off x="2350790" y="3563950"/>
            <a:ext cx="3037413" cy="1008112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Observer 1</a:t>
            </a:r>
          </a:p>
        </p:txBody>
      </p:sp>
      <p:sp>
        <p:nvSpPr>
          <p:cNvPr id="10" name="Right Arrow Callout 9"/>
          <p:cNvSpPr/>
          <p:nvPr/>
        </p:nvSpPr>
        <p:spPr>
          <a:xfrm>
            <a:off x="2367512" y="4869160"/>
            <a:ext cx="3037413" cy="1008112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Observer 2</a:t>
            </a:r>
          </a:p>
        </p:txBody>
      </p:sp>
    </p:spTree>
    <p:extLst>
      <p:ext uri="{BB962C8B-B14F-4D97-AF65-F5344CB8AC3E}">
        <p14:creationId xmlns:p14="http://schemas.microsoft.com/office/powerpoint/2010/main" val="2997034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Strategy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The strategy pattern is a design pattern which presents different potential solutions to the same problem, and allows the program to choose the most suitable one.</a:t>
            </a:r>
          </a:p>
        </p:txBody>
      </p:sp>
      <p:sp>
        <p:nvSpPr>
          <p:cNvPr id="12" name="Oval 11"/>
          <p:cNvSpPr/>
          <p:nvPr/>
        </p:nvSpPr>
        <p:spPr>
          <a:xfrm>
            <a:off x="888045" y="5229200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Solution 1</a:t>
            </a:r>
          </a:p>
        </p:txBody>
      </p:sp>
      <p:sp>
        <p:nvSpPr>
          <p:cNvPr id="7" name="Oval 6"/>
          <p:cNvSpPr/>
          <p:nvPr/>
        </p:nvSpPr>
        <p:spPr>
          <a:xfrm>
            <a:off x="7535366" y="5229200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Solution 3</a:t>
            </a:r>
          </a:p>
        </p:txBody>
      </p:sp>
      <p:sp>
        <p:nvSpPr>
          <p:cNvPr id="8" name="Oval 7"/>
          <p:cNvSpPr/>
          <p:nvPr/>
        </p:nvSpPr>
        <p:spPr>
          <a:xfrm>
            <a:off x="4211705" y="5229200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Solution 2</a:t>
            </a:r>
          </a:p>
        </p:txBody>
      </p:sp>
      <p:sp>
        <p:nvSpPr>
          <p:cNvPr id="2" name="Left Brace 1"/>
          <p:cNvSpPr/>
          <p:nvPr/>
        </p:nvSpPr>
        <p:spPr>
          <a:xfrm rot="5400000">
            <a:off x="5642886" y="6617"/>
            <a:ext cx="360040" cy="9797093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4074131" y="3598112"/>
            <a:ext cx="346123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Abstraction</a:t>
            </a:r>
          </a:p>
        </p:txBody>
      </p:sp>
    </p:spTree>
    <p:extLst>
      <p:ext uri="{BB962C8B-B14F-4D97-AF65-F5344CB8AC3E}">
        <p14:creationId xmlns:p14="http://schemas.microsoft.com/office/powerpoint/2010/main" val="3736024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State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The state pattern is a design pattern which represents a system that goes through different states, and records the current state and the transitions between states.</a:t>
            </a:r>
          </a:p>
        </p:txBody>
      </p:sp>
      <p:sp>
        <p:nvSpPr>
          <p:cNvPr id="12" name="Oval 11"/>
          <p:cNvSpPr/>
          <p:nvPr/>
        </p:nvSpPr>
        <p:spPr>
          <a:xfrm>
            <a:off x="888045" y="5229200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State 1</a:t>
            </a:r>
          </a:p>
        </p:txBody>
      </p:sp>
      <p:sp>
        <p:nvSpPr>
          <p:cNvPr id="7" name="Oval 6"/>
          <p:cNvSpPr/>
          <p:nvPr/>
        </p:nvSpPr>
        <p:spPr>
          <a:xfrm>
            <a:off x="7535366" y="5229200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State 3</a:t>
            </a:r>
          </a:p>
        </p:txBody>
      </p:sp>
      <p:sp>
        <p:nvSpPr>
          <p:cNvPr id="8" name="Oval 7"/>
          <p:cNvSpPr/>
          <p:nvPr/>
        </p:nvSpPr>
        <p:spPr>
          <a:xfrm>
            <a:off x="4211705" y="5229200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State 2</a:t>
            </a:r>
          </a:p>
        </p:txBody>
      </p:sp>
      <p:sp>
        <p:nvSpPr>
          <p:cNvPr id="2" name="Left Brace 1"/>
          <p:cNvSpPr/>
          <p:nvPr/>
        </p:nvSpPr>
        <p:spPr>
          <a:xfrm rot="5400000">
            <a:off x="5642886" y="6617"/>
            <a:ext cx="360040" cy="9797093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4222998" y="3284984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Current State</a:t>
            </a:r>
          </a:p>
        </p:txBody>
      </p:sp>
      <p:sp>
        <p:nvSpPr>
          <p:cNvPr id="11" name="Right Arrow Callout 10"/>
          <p:cNvSpPr/>
          <p:nvPr/>
        </p:nvSpPr>
        <p:spPr>
          <a:xfrm>
            <a:off x="969561" y="3429000"/>
            <a:ext cx="3037413" cy="1008112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Manager (or Context)</a:t>
            </a:r>
          </a:p>
        </p:txBody>
      </p:sp>
    </p:spTree>
    <p:extLst>
      <p:ext uri="{BB962C8B-B14F-4D97-AF65-F5344CB8AC3E}">
        <p14:creationId xmlns:p14="http://schemas.microsoft.com/office/powerpoint/2010/main" val="3800957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Singleton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The singleton pattern is a design pattern which allows only one object based on a certain class to exist.</a:t>
            </a:r>
          </a:p>
        </p:txBody>
      </p:sp>
      <p:sp>
        <p:nvSpPr>
          <p:cNvPr id="12" name="Oval 11"/>
          <p:cNvSpPr/>
          <p:nvPr/>
        </p:nvSpPr>
        <p:spPr>
          <a:xfrm>
            <a:off x="4502163" y="3832278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One Object</a:t>
            </a:r>
          </a:p>
        </p:txBody>
      </p:sp>
    </p:spTree>
    <p:extLst>
      <p:ext uri="{BB962C8B-B14F-4D97-AF65-F5344CB8AC3E}">
        <p14:creationId xmlns:p14="http://schemas.microsoft.com/office/powerpoint/2010/main" val="1298911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Template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The template pattern is a design pattern which creates a common base class  the can be inherited by multiple class that share common states, these can override the base class methods.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074131" y="3284984"/>
            <a:ext cx="3461234" cy="1554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/>
              <a:t>Base Case:</a:t>
            </a:r>
          </a:p>
          <a:p>
            <a:pPr algn="ctr"/>
            <a:r>
              <a:rPr lang="en-IE" sz="2400" b="1" dirty="0"/>
              <a:t>Step1()</a:t>
            </a:r>
          </a:p>
          <a:p>
            <a:pPr algn="ctr"/>
            <a:r>
              <a:rPr lang="en-IE" sz="2400" b="1" dirty="0"/>
              <a:t>Step2()</a:t>
            </a:r>
          </a:p>
          <a:p>
            <a:pPr algn="ctr"/>
            <a:r>
              <a:rPr lang="en-IE" sz="2400" b="1" dirty="0"/>
              <a:t>Step3()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198662" y="5736048"/>
            <a:ext cx="3461234" cy="861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/>
              <a:t>Case1:</a:t>
            </a:r>
          </a:p>
          <a:p>
            <a:pPr algn="ctr"/>
            <a:r>
              <a:rPr lang="en-IE" sz="2400" b="1" dirty="0"/>
              <a:t>Step2()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954452" y="5736048"/>
            <a:ext cx="3461234" cy="861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/>
              <a:t>Case2:</a:t>
            </a:r>
          </a:p>
          <a:p>
            <a:pPr algn="ctr"/>
            <a:r>
              <a:rPr lang="en-IE" sz="2400" b="1" dirty="0"/>
              <a:t>Step3()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4846" y="5444880"/>
            <a:ext cx="5976664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600"/>
          </a:p>
        </p:txBody>
      </p:sp>
      <p:sp>
        <p:nvSpPr>
          <p:cNvPr id="13" name="Rectangle 12"/>
          <p:cNvSpPr/>
          <p:nvPr/>
        </p:nvSpPr>
        <p:spPr>
          <a:xfrm>
            <a:off x="5766238" y="5231992"/>
            <a:ext cx="72000" cy="2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600"/>
          </a:p>
        </p:txBody>
      </p:sp>
      <p:sp>
        <p:nvSpPr>
          <p:cNvPr id="14" name="Rectangle 13"/>
          <p:cNvSpPr/>
          <p:nvPr/>
        </p:nvSpPr>
        <p:spPr>
          <a:xfrm>
            <a:off x="2857279" y="5519466"/>
            <a:ext cx="72000" cy="2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600"/>
          </a:p>
        </p:txBody>
      </p:sp>
      <p:sp>
        <p:nvSpPr>
          <p:cNvPr id="15" name="Rectangle 14"/>
          <p:cNvSpPr/>
          <p:nvPr/>
        </p:nvSpPr>
        <p:spPr>
          <a:xfrm>
            <a:off x="8759510" y="5516888"/>
            <a:ext cx="72000" cy="2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600"/>
          </a:p>
        </p:txBody>
      </p:sp>
      <p:sp>
        <p:nvSpPr>
          <p:cNvPr id="5" name="Isosceles Triangle 4"/>
          <p:cNvSpPr/>
          <p:nvPr/>
        </p:nvSpPr>
        <p:spPr>
          <a:xfrm>
            <a:off x="5660732" y="4871952"/>
            <a:ext cx="288032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600"/>
          </a:p>
        </p:txBody>
      </p:sp>
    </p:spTree>
    <p:extLst>
      <p:ext uri="{BB962C8B-B14F-4D97-AF65-F5344CB8AC3E}">
        <p14:creationId xmlns:p14="http://schemas.microsoft.com/office/powerpoint/2010/main" val="408418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Adapter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The adapter pattern is a design pattern which allows two pre-existing objects to interact with each other, even if their interfaces are not compatible.</a:t>
            </a:r>
          </a:p>
        </p:txBody>
      </p:sp>
      <p:sp>
        <p:nvSpPr>
          <p:cNvPr id="9" name="Oval 8"/>
          <p:cNvSpPr/>
          <p:nvPr/>
        </p:nvSpPr>
        <p:spPr>
          <a:xfrm>
            <a:off x="888045" y="4869160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Interface 1</a:t>
            </a:r>
          </a:p>
        </p:txBody>
      </p:sp>
      <p:sp>
        <p:nvSpPr>
          <p:cNvPr id="10" name="Oval 9"/>
          <p:cNvSpPr/>
          <p:nvPr/>
        </p:nvSpPr>
        <p:spPr>
          <a:xfrm>
            <a:off x="7535366" y="4869160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Interface2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583038" y="3535796"/>
            <a:ext cx="2597139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Adapter</a:t>
            </a:r>
          </a:p>
        </p:txBody>
      </p:sp>
      <p:cxnSp>
        <p:nvCxnSpPr>
          <p:cNvPr id="13" name="Elbow Connector 12"/>
          <p:cNvCxnSpPr>
            <a:stCxn id="9" idx="0"/>
            <a:endCxn id="11" idx="1"/>
          </p:cNvCxnSpPr>
          <p:nvPr/>
        </p:nvCxnSpPr>
        <p:spPr>
          <a:xfrm rot="5400000" flipH="1" flipV="1">
            <a:off x="3081405" y="3367528"/>
            <a:ext cx="901316" cy="2101949"/>
          </a:xfrm>
          <a:prstGeom prst="bentConnector2">
            <a:avLst/>
          </a:prstGeom>
          <a:ln w="7620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11" idx="3"/>
            <a:endCxn id="10" idx="0"/>
          </p:cNvCxnSpPr>
          <p:nvPr/>
        </p:nvCxnSpPr>
        <p:spPr>
          <a:xfrm>
            <a:off x="7180177" y="3967844"/>
            <a:ext cx="1948233" cy="901316"/>
          </a:xfrm>
          <a:prstGeom prst="bentConnector2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9742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Façade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The fa</a:t>
            </a:r>
            <a:r>
              <a:rPr lang="en-IE" dirty="0">
                <a:solidFill>
                  <a:schemeClr val="bg1"/>
                </a:solidFill>
              </a:rPr>
              <a:t>ç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ade pattern is a design pattern which presents a simple interface to complex system but encapsulating typical usage into a new object.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994011" y="4096642"/>
            <a:ext cx="2597139" cy="1204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Fa</a:t>
            </a:r>
            <a:r>
              <a:rPr lang="en-IE" sz="3200" dirty="0">
                <a:solidFill>
                  <a:schemeClr val="bg1"/>
                </a:solidFill>
              </a:rPr>
              <a:t>ç</a:t>
            </a:r>
            <a:r>
              <a:rPr lang="en-IE" sz="3200" b="1" dirty="0"/>
              <a:t>ade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751390" y="3501008"/>
            <a:ext cx="2952328" cy="2409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b="1" dirty="0"/>
              <a:t>BIG</a:t>
            </a:r>
          </a:p>
          <a:p>
            <a:pPr algn="ctr"/>
            <a:r>
              <a:rPr lang="en-IE" sz="5400" b="1" dirty="0"/>
              <a:t>SYSTEM</a:t>
            </a:r>
          </a:p>
        </p:txBody>
      </p:sp>
      <p:sp>
        <p:nvSpPr>
          <p:cNvPr id="21" name="Right Arrow 20"/>
          <p:cNvSpPr/>
          <p:nvPr/>
        </p:nvSpPr>
        <p:spPr>
          <a:xfrm>
            <a:off x="5735166" y="4129510"/>
            <a:ext cx="1728192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ight Arrow 21"/>
          <p:cNvSpPr/>
          <p:nvPr/>
        </p:nvSpPr>
        <p:spPr>
          <a:xfrm>
            <a:off x="1198662" y="4149080"/>
            <a:ext cx="1728192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231069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Flyweight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The flyweight pattern is a design pattern which helps objects that share the same state to use the same memory location.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414686" y="4057502"/>
            <a:ext cx="346123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Flyweight</a:t>
            </a:r>
          </a:p>
        </p:txBody>
      </p:sp>
      <p:sp>
        <p:nvSpPr>
          <p:cNvPr id="14" name="Oval 13"/>
          <p:cNvSpPr/>
          <p:nvPr/>
        </p:nvSpPr>
        <p:spPr>
          <a:xfrm>
            <a:off x="7751390" y="3841478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Current State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5591150" y="3913486"/>
            <a:ext cx="1728192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97436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Design Patterns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  <a:cs typeface="Courier New" panose="02070309020205020404" pitchFamily="49" charset="0"/>
              </a:rPr>
              <a:t>A </a:t>
            </a:r>
            <a:r>
              <a:rPr lang="en-IE" sz="3600" b="1" dirty="0">
                <a:solidFill>
                  <a:schemeClr val="bg1"/>
                </a:solidFill>
                <a:cs typeface="Courier New" panose="02070309020205020404" pitchFamily="49" charset="0"/>
              </a:rPr>
              <a:t>Design Pattern</a:t>
            </a:r>
            <a:r>
              <a:rPr lang="en-IE" sz="3600" dirty="0">
                <a:solidFill>
                  <a:schemeClr val="bg1"/>
                </a:solidFill>
                <a:cs typeface="Courier New" panose="02070309020205020404" pitchFamily="49" charset="0"/>
              </a:rPr>
              <a:t> is a general reusable solution to a commonly occurring problem within a given context in software design. </a:t>
            </a:r>
          </a:p>
        </p:txBody>
      </p:sp>
    </p:spTree>
    <p:extLst>
      <p:ext uri="{BB962C8B-B14F-4D97-AF65-F5344CB8AC3E}">
        <p14:creationId xmlns:p14="http://schemas.microsoft.com/office/powerpoint/2010/main" val="30853374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Command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The command pattern is a design pattern which creates an object (an execute object) that can execute another object at a later time.</a:t>
            </a:r>
          </a:p>
        </p:txBody>
      </p:sp>
      <p:sp>
        <p:nvSpPr>
          <p:cNvPr id="5" name="Oval 4"/>
          <p:cNvSpPr/>
          <p:nvPr/>
        </p:nvSpPr>
        <p:spPr>
          <a:xfrm>
            <a:off x="7455106" y="3573016"/>
            <a:ext cx="3752668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Existing Class</a:t>
            </a:r>
          </a:p>
        </p:txBody>
      </p:sp>
      <p:sp>
        <p:nvSpPr>
          <p:cNvPr id="9" name="Right Arrow 8"/>
          <p:cNvSpPr/>
          <p:nvPr/>
        </p:nvSpPr>
        <p:spPr>
          <a:xfrm>
            <a:off x="3934966" y="3897052"/>
            <a:ext cx="3240360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/>
              <a:t>Run 2 hours from now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054646" y="3870833"/>
            <a:ext cx="2597139" cy="1204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Execute Object</a:t>
            </a:r>
          </a:p>
        </p:txBody>
      </p:sp>
    </p:spTree>
    <p:extLst>
      <p:ext uri="{BB962C8B-B14F-4D97-AF65-F5344CB8AC3E}">
        <p14:creationId xmlns:p14="http://schemas.microsoft.com/office/powerpoint/2010/main" val="2129958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Abstract Factory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The abstract factory pattern is a design pattern which returns a different class (or implementation) of the same system, depending on the platform, local settings, or current locale.</a:t>
            </a:r>
          </a:p>
        </p:txBody>
      </p:sp>
      <p:sp>
        <p:nvSpPr>
          <p:cNvPr id="9" name="Oval 8"/>
          <p:cNvSpPr/>
          <p:nvPr/>
        </p:nvSpPr>
        <p:spPr>
          <a:xfrm>
            <a:off x="888045" y="5229200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Solution 1</a:t>
            </a:r>
          </a:p>
        </p:txBody>
      </p:sp>
      <p:sp>
        <p:nvSpPr>
          <p:cNvPr id="10" name="Oval 9"/>
          <p:cNvSpPr/>
          <p:nvPr/>
        </p:nvSpPr>
        <p:spPr>
          <a:xfrm>
            <a:off x="7535366" y="5229200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Solution 3</a:t>
            </a:r>
          </a:p>
        </p:txBody>
      </p:sp>
      <p:sp>
        <p:nvSpPr>
          <p:cNvPr id="11" name="Oval 10"/>
          <p:cNvSpPr/>
          <p:nvPr/>
        </p:nvSpPr>
        <p:spPr>
          <a:xfrm>
            <a:off x="4211705" y="5229200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Solution 2</a:t>
            </a:r>
          </a:p>
        </p:txBody>
      </p:sp>
      <p:sp>
        <p:nvSpPr>
          <p:cNvPr id="13" name="Left Brace 12"/>
          <p:cNvSpPr/>
          <p:nvPr/>
        </p:nvSpPr>
        <p:spPr>
          <a:xfrm rot="5400000">
            <a:off x="5642886" y="6617"/>
            <a:ext cx="360040" cy="9797093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ounded Rectangle 13"/>
          <p:cNvSpPr/>
          <p:nvPr/>
        </p:nvSpPr>
        <p:spPr>
          <a:xfrm>
            <a:off x="4074131" y="3598112"/>
            <a:ext cx="346123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Abstract Factory</a:t>
            </a:r>
          </a:p>
        </p:txBody>
      </p:sp>
    </p:spTree>
    <p:extLst>
      <p:ext uri="{BB962C8B-B14F-4D97-AF65-F5344CB8AC3E}">
        <p14:creationId xmlns:p14="http://schemas.microsoft.com/office/powerpoint/2010/main" val="1194204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Composite Pattern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The composite pattern is a design pattern which allows complex tree-like structures to be built easily from simple components.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78582" y="3863182"/>
            <a:ext cx="309634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/>
              <a:t>Composite</a:t>
            </a:r>
          </a:p>
        </p:txBody>
      </p:sp>
      <p:sp>
        <p:nvSpPr>
          <p:cNvPr id="9" name="Right Arrow 8"/>
          <p:cNvSpPr/>
          <p:nvPr/>
        </p:nvSpPr>
        <p:spPr>
          <a:xfrm>
            <a:off x="3790950" y="3719166"/>
            <a:ext cx="1728192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ounded Rectangle 4"/>
          <p:cNvSpPr/>
          <p:nvPr/>
        </p:nvSpPr>
        <p:spPr>
          <a:xfrm>
            <a:off x="8111430" y="2852936"/>
            <a:ext cx="144016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Composite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8975526" y="3789040"/>
            <a:ext cx="144016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Composite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103318" y="3760673"/>
            <a:ext cx="144016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Composite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35166" y="3789040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Leaf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911630" y="4840793"/>
            <a:ext cx="144016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Composite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471470" y="4869160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Leaf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775726" y="6021288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Leaf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623598" y="6021288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Leaf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707274" y="4863729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Leaf</a:t>
            </a:r>
          </a:p>
        </p:txBody>
      </p:sp>
      <p:cxnSp>
        <p:nvCxnSpPr>
          <p:cNvPr id="20" name="Elbow Connector 19"/>
          <p:cNvCxnSpPr>
            <a:stCxn id="5" idx="1"/>
            <a:endCxn id="10" idx="0"/>
          </p:cNvCxnSpPr>
          <p:nvPr/>
        </p:nvCxnSpPr>
        <p:spPr>
          <a:xfrm rot="10800000" flipV="1">
            <a:off x="6131210" y="3068960"/>
            <a:ext cx="1980220" cy="720080"/>
          </a:xfrm>
          <a:prstGeom prst="bentConnector2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0"/>
            <a:endCxn id="11" idx="0"/>
          </p:cNvCxnSpPr>
          <p:nvPr/>
        </p:nvCxnSpPr>
        <p:spPr>
          <a:xfrm rot="16200000" flipH="1">
            <a:off x="8745318" y="2838752"/>
            <a:ext cx="28367" cy="1872208"/>
          </a:xfrm>
          <a:prstGeom prst="bentConnector3">
            <a:avLst>
              <a:gd name="adj1" fmla="val -805866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3" idx="2"/>
            <a:endCxn id="18" idx="0"/>
          </p:cNvCxnSpPr>
          <p:nvPr/>
        </p:nvCxnSpPr>
        <p:spPr>
          <a:xfrm rot="5400000">
            <a:off x="7127854" y="4168185"/>
            <a:ext cx="671008" cy="720080"/>
          </a:xfrm>
          <a:prstGeom prst="bentConnector3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5" idx="0"/>
            <a:endCxn id="14" idx="0"/>
          </p:cNvCxnSpPr>
          <p:nvPr/>
        </p:nvCxnSpPr>
        <p:spPr>
          <a:xfrm rot="5400000" flipH="1" flipV="1">
            <a:off x="9735429" y="3972879"/>
            <a:ext cx="28367" cy="1764196"/>
          </a:xfrm>
          <a:prstGeom prst="bentConnector3">
            <a:avLst>
              <a:gd name="adj1" fmla="val 905866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7" idx="0"/>
            <a:endCxn id="16" idx="0"/>
          </p:cNvCxnSpPr>
          <p:nvPr/>
        </p:nvCxnSpPr>
        <p:spPr>
          <a:xfrm rot="5400000" flipH="1" flipV="1">
            <a:off x="10595706" y="5445224"/>
            <a:ext cx="12700" cy="1152128"/>
          </a:xfrm>
          <a:prstGeom prst="bentConnector3">
            <a:avLst>
              <a:gd name="adj1" fmla="val 180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5" idx="2"/>
          </p:cNvCxnSpPr>
          <p:nvPr/>
        </p:nvCxnSpPr>
        <p:spPr>
          <a:xfrm>
            <a:off x="8831510" y="3284984"/>
            <a:ext cx="0" cy="21602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9696038" y="4221088"/>
            <a:ext cx="0" cy="396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0631710" y="5295777"/>
            <a:ext cx="0" cy="504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8252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Design Patterns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  <a:cs typeface="Courier New" panose="02070309020205020404" pitchFamily="49" charset="0"/>
              </a:rPr>
              <a:t>It is not a finished design that can be transformed directly into source or machine code. It is a description or template for how to solve a problem that can be used in many different situations. </a:t>
            </a:r>
          </a:p>
        </p:txBody>
      </p:sp>
    </p:spTree>
    <p:extLst>
      <p:ext uri="{BB962C8B-B14F-4D97-AF65-F5344CB8AC3E}">
        <p14:creationId xmlns:p14="http://schemas.microsoft.com/office/powerpoint/2010/main" val="1715109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Design Patterns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  <a:cs typeface="Courier New" panose="02070309020205020404" pitchFamily="49" charset="0"/>
              </a:rPr>
              <a:t>Design patterns are formalized best practices that the programmer can use to solve common problems when designing an application or system.</a:t>
            </a:r>
          </a:p>
        </p:txBody>
      </p:sp>
    </p:spTree>
    <p:extLst>
      <p:ext uri="{BB962C8B-B14F-4D97-AF65-F5344CB8AC3E}">
        <p14:creationId xmlns:p14="http://schemas.microsoft.com/office/powerpoint/2010/main" val="200304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Design Patterns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  <a:cs typeface="Courier New" panose="02070309020205020404" pitchFamily="49" charset="0"/>
              </a:rPr>
              <a:t>Object-oriented design patterns typically show relationships and interactions between classes or objects, without specifying the final application classes or objects that are involved. </a:t>
            </a:r>
          </a:p>
        </p:txBody>
      </p:sp>
    </p:spTree>
    <p:extLst>
      <p:ext uri="{BB962C8B-B14F-4D97-AF65-F5344CB8AC3E}">
        <p14:creationId xmlns:p14="http://schemas.microsoft.com/office/powerpoint/2010/main" val="1235281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Design Patterns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  <a:cs typeface="Courier New" panose="02070309020205020404" pitchFamily="49" charset="0"/>
              </a:rPr>
              <a:t>Patterns that imply mutable state may be unsuited for functional programming languages, some patterns can be rendered unnecessary in languages that have built-in support for solving the problem they are trying to solve, and object-oriented patterns are not necessarily suitable for non-object-oriented languages.</a:t>
            </a:r>
          </a:p>
        </p:txBody>
      </p:sp>
    </p:spTree>
    <p:extLst>
      <p:ext uri="{BB962C8B-B14F-4D97-AF65-F5344CB8AC3E}">
        <p14:creationId xmlns:p14="http://schemas.microsoft.com/office/powerpoint/2010/main" val="2551529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Sample Design Patterns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3000237"/>
              </p:ext>
            </p:extLst>
          </p:nvPr>
        </p:nvGraphicFramePr>
        <p:xfrm>
          <a:off x="609600" y="1600200"/>
          <a:ext cx="10971214" cy="4709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1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9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4853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4853">
                <a:tc>
                  <a:txBody>
                    <a:bodyPr/>
                    <a:lstStyle/>
                    <a:p>
                      <a:r>
                        <a:rPr lang="en-IE" sz="2000" b="1" dirty="0"/>
                        <a:t>Algorithm strategy patterns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dirty="0"/>
                        <a:t>Addressing concerns related to high-level strategies.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4853">
                <a:tc>
                  <a:txBody>
                    <a:bodyPr/>
                    <a:lstStyle/>
                    <a:p>
                      <a:r>
                        <a:rPr lang="en-IE" sz="2000" b="1" dirty="0"/>
                        <a:t>Computational design patterns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dirty="0"/>
                        <a:t>Addressing concerns related to key computation identification.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4853">
                <a:tc>
                  <a:txBody>
                    <a:bodyPr/>
                    <a:lstStyle/>
                    <a:p>
                      <a:r>
                        <a:rPr lang="en-IE" sz="2000" b="1" dirty="0"/>
                        <a:t>Execution patterns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dirty="0"/>
                        <a:t>Addressing concerns related to lower-level support of application execution.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4853">
                <a:tc>
                  <a:txBody>
                    <a:bodyPr/>
                    <a:lstStyle/>
                    <a:p>
                      <a:r>
                        <a:rPr lang="en-IE" sz="2000" b="1" dirty="0"/>
                        <a:t>Implementation strategy patterns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dirty="0"/>
                        <a:t>Addressing concerns related to implementing source code.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4853">
                <a:tc>
                  <a:txBody>
                    <a:bodyPr/>
                    <a:lstStyle/>
                    <a:p>
                      <a:r>
                        <a:rPr lang="en-IE" sz="2000" b="1" dirty="0"/>
                        <a:t>Structural design patterns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dirty="0"/>
                        <a:t>Addressing concerns related to global structures.</a:t>
                      </a:r>
                      <a:br>
                        <a:rPr lang="en-IE" sz="2000" dirty="0"/>
                      </a:br>
                      <a:endParaRPr lang="en-I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612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Common Design Patterns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800" dirty="0">
                <a:solidFill>
                  <a:schemeClr val="bg1"/>
                </a:solidFill>
              </a:rPr>
              <a:t>Common Design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Iterator</a:t>
            </a:r>
          </a:p>
          <a:p>
            <a:r>
              <a:rPr lang="en-IE" sz="3600" dirty="0">
                <a:solidFill>
                  <a:schemeClr val="bg1"/>
                </a:solidFill>
              </a:rPr>
              <a:t>Decorator</a:t>
            </a:r>
          </a:p>
          <a:p>
            <a:r>
              <a:rPr lang="en-IE" sz="3600" dirty="0">
                <a:solidFill>
                  <a:schemeClr val="bg1"/>
                </a:solidFill>
              </a:rPr>
              <a:t>Observer</a:t>
            </a:r>
          </a:p>
          <a:p>
            <a:r>
              <a:rPr lang="en-IE" sz="3600" dirty="0">
                <a:solidFill>
                  <a:schemeClr val="bg1"/>
                </a:solidFill>
              </a:rPr>
              <a:t>Strategy</a:t>
            </a:r>
          </a:p>
          <a:p>
            <a:r>
              <a:rPr lang="en-IE" sz="3600" dirty="0">
                <a:solidFill>
                  <a:schemeClr val="bg1"/>
                </a:solidFill>
              </a:rPr>
              <a:t>State</a:t>
            </a:r>
          </a:p>
          <a:p>
            <a:r>
              <a:rPr lang="en-IE" sz="3600" dirty="0">
                <a:solidFill>
                  <a:schemeClr val="bg1"/>
                </a:solidFill>
              </a:rPr>
              <a:t>Singleton</a:t>
            </a:r>
          </a:p>
          <a:p>
            <a:r>
              <a:rPr lang="en-IE" sz="3600" dirty="0">
                <a:solidFill>
                  <a:schemeClr val="bg1"/>
                </a:solidFill>
              </a:rPr>
              <a:t>Template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Adapter</a:t>
            </a:r>
          </a:p>
          <a:p>
            <a:r>
              <a:rPr lang="en-IE" sz="3600" dirty="0">
                <a:solidFill>
                  <a:schemeClr val="bg1"/>
                </a:solidFill>
              </a:rPr>
              <a:t>Façade</a:t>
            </a:r>
          </a:p>
          <a:p>
            <a:r>
              <a:rPr lang="en-IE" sz="3600" dirty="0">
                <a:solidFill>
                  <a:schemeClr val="bg1"/>
                </a:solidFill>
              </a:rPr>
              <a:t>Flyweight</a:t>
            </a:r>
          </a:p>
          <a:p>
            <a:r>
              <a:rPr lang="en-IE" sz="3600" dirty="0">
                <a:solidFill>
                  <a:schemeClr val="bg1"/>
                </a:solidFill>
              </a:rPr>
              <a:t>Command</a:t>
            </a:r>
          </a:p>
          <a:p>
            <a:r>
              <a:rPr lang="en-IE" sz="3600" dirty="0">
                <a:solidFill>
                  <a:schemeClr val="bg1"/>
                </a:solidFill>
              </a:rPr>
              <a:t>Abstract Factory</a:t>
            </a:r>
          </a:p>
          <a:p>
            <a:r>
              <a:rPr lang="en-IE" sz="3600" dirty="0">
                <a:solidFill>
                  <a:schemeClr val="bg1"/>
                </a:solidFill>
              </a:rPr>
              <a:t>Composite</a:t>
            </a:r>
          </a:p>
        </p:txBody>
      </p:sp>
    </p:spTree>
    <p:extLst>
      <p:ext uri="{BB962C8B-B14F-4D97-AF65-F5344CB8AC3E}">
        <p14:creationId xmlns:p14="http://schemas.microsoft.com/office/powerpoint/2010/main" val="2620362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8073</TotalTime>
  <Words>692</Words>
  <Application>Microsoft Office PowerPoint</Application>
  <PresentationFormat>Custom</PresentationFormat>
  <Paragraphs>123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Design Patterns</vt:lpstr>
      <vt:lpstr>Design Patterns</vt:lpstr>
      <vt:lpstr>Design Patterns</vt:lpstr>
      <vt:lpstr>Design Patterns</vt:lpstr>
      <vt:lpstr>Design Patterns</vt:lpstr>
      <vt:lpstr>Design Patterns</vt:lpstr>
      <vt:lpstr>Sample Design Patterns</vt:lpstr>
      <vt:lpstr>Common Design Patterns</vt:lpstr>
      <vt:lpstr>Common Design Patterns</vt:lpstr>
      <vt:lpstr>Iterator Pattern</vt:lpstr>
      <vt:lpstr>Decorator Pattern</vt:lpstr>
      <vt:lpstr>Observer Pattern</vt:lpstr>
      <vt:lpstr>Strategy Pattern</vt:lpstr>
      <vt:lpstr>State Pattern</vt:lpstr>
      <vt:lpstr>Singleton Pattern</vt:lpstr>
      <vt:lpstr>Template Pattern</vt:lpstr>
      <vt:lpstr>Adapter Pattern</vt:lpstr>
      <vt:lpstr>Façade Pattern</vt:lpstr>
      <vt:lpstr>Flyweight Pattern</vt:lpstr>
      <vt:lpstr>Command Pattern</vt:lpstr>
      <vt:lpstr>Abstract Factory Pattern</vt:lpstr>
      <vt:lpstr>Composite Pattern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T. Gordon</cp:lastModifiedBy>
  <cp:revision>439</cp:revision>
  <dcterms:created xsi:type="dcterms:W3CDTF">2011-10-08T11:06:39Z</dcterms:created>
  <dcterms:modified xsi:type="dcterms:W3CDTF">2021-11-17T16:14:27Z</dcterms:modified>
</cp:coreProperties>
</file>