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1004" r:id="rId2"/>
    <p:sldId id="988" r:id="rId3"/>
    <p:sldId id="989" r:id="rId4"/>
    <p:sldId id="990" r:id="rId5"/>
    <p:sldId id="991" r:id="rId6"/>
    <p:sldId id="1029" r:id="rId7"/>
    <p:sldId id="992" r:id="rId8"/>
    <p:sldId id="1030" r:id="rId9"/>
    <p:sldId id="1037" r:id="rId10"/>
    <p:sldId id="1031" r:id="rId11"/>
    <p:sldId id="1033" r:id="rId12"/>
    <p:sldId id="1034" r:id="rId13"/>
    <p:sldId id="1035" r:id="rId14"/>
    <p:sldId id="1036" r:id="rId15"/>
    <p:sldId id="1032" r:id="rId16"/>
    <p:sldId id="1038" r:id="rId17"/>
    <p:sldId id="1039" r:id="rId18"/>
    <p:sldId id="1040" r:id="rId19"/>
    <p:sldId id="1041" r:id="rId20"/>
    <p:sldId id="1042" r:id="rId21"/>
    <p:sldId id="1043" r:id="rId22"/>
    <p:sldId id="323" r:id="rId23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10/11/2021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10/11/2021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10/11/2021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10/11/2021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10/11/2021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10/11/2021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10/11/2021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10/11/2021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10/11/2021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10/11/2021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10/11/2021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10/11/2021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10/11/2021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0630" y="2924944"/>
            <a:ext cx="10725541" cy="1470025"/>
          </a:xfrm>
        </p:spPr>
        <p:txBody>
          <a:bodyPr>
            <a:noAutofit/>
          </a:bodyPr>
          <a:lstStyle/>
          <a:p>
            <a:r>
              <a:rPr lang="en-IE" sz="6000" dirty="0"/>
              <a:t>The Java Programming Language:</a:t>
            </a:r>
            <a:br>
              <a:rPr lang="en-IE" sz="6000" dirty="0"/>
            </a:br>
            <a:r>
              <a:rPr lang="en-IE" sz="6000" dirty="0"/>
              <a:t>Object-Oriented Programming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5040758"/>
            <a:ext cx="8533289" cy="1124546"/>
          </a:xfrm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Damian Gordon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8E8D406-F246-46AB-B99F-6DBC422A9BB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082" y="332656"/>
            <a:ext cx="2232248" cy="230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06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 Orientation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8531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Dog extends Animal {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private String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DogName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"Tiny";</a:t>
            </a:r>
          </a:p>
          <a:p>
            <a:pPr marL="0" indent="0">
              <a:buNone/>
            </a:pP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Dog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new Dog();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myDog.DogName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" has “);    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myDog.NumberOfLegs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" legs");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myDog.DogName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" is:");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myDog.Sit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65BEA9-0F60-4F0D-997C-EFEAEE607F2E}"/>
              </a:ext>
            </a:extLst>
          </p:cNvPr>
          <p:cNvSpPr/>
          <p:nvPr/>
        </p:nvSpPr>
        <p:spPr>
          <a:xfrm>
            <a:off x="9911630" y="404664"/>
            <a:ext cx="1944216" cy="101297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Animal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B777E1-B5F3-436F-B62F-7175A1CA86D1}"/>
              </a:ext>
            </a:extLst>
          </p:cNvPr>
          <p:cNvSpPr/>
          <p:nvPr/>
        </p:nvSpPr>
        <p:spPr>
          <a:xfrm>
            <a:off x="9911630" y="2276872"/>
            <a:ext cx="1944216" cy="101297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Dog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3993E6E-8142-4CBD-AB1D-E4A10995C226}"/>
              </a:ext>
            </a:extLst>
          </p:cNvPr>
          <p:cNvCxnSpPr>
            <a:stCxn id="5" idx="0"/>
            <a:endCxn id="2" idx="2"/>
          </p:cNvCxnSpPr>
          <p:nvPr/>
        </p:nvCxnSpPr>
        <p:spPr>
          <a:xfrm flipV="1">
            <a:off x="10883738" y="1417638"/>
            <a:ext cx="0" cy="85923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610D3211-220F-44B8-83F7-B70F70519145}"/>
              </a:ext>
            </a:extLst>
          </p:cNvPr>
          <p:cNvSpPr/>
          <p:nvPr/>
        </p:nvSpPr>
        <p:spPr>
          <a:xfrm>
            <a:off x="10703718" y="1417638"/>
            <a:ext cx="360040" cy="355178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400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 Orientation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Let’s look at an another example: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3D7887-23FA-4D1E-8423-CAE53DD514A9}"/>
              </a:ext>
            </a:extLst>
          </p:cNvPr>
          <p:cNvSpPr/>
          <p:nvPr/>
        </p:nvSpPr>
        <p:spPr>
          <a:xfrm>
            <a:off x="7163019" y="1600201"/>
            <a:ext cx="3168352" cy="18722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/>
              <a:t>Car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A52FBE-6FEB-4198-BA7E-8A4350408823}"/>
              </a:ext>
            </a:extLst>
          </p:cNvPr>
          <p:cNvSpPr/>
          <p:nvPr/>
        </p:nvSpPr>
        <p:spPr>
          <a:xfrm>
            <a:off x="7175326" y="4558422"/>
            <a:ext cx="3168352" cy="18722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/>
              <a:t>Supercar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EC5EF83-A8C8-4B5E-B7D0-E2605BF2D9CA}"/>
              </a:ext>
            </a:extLst>
          </p:cNvPr>
          <p:cNvCxnSpPr>
            <a:cxnSpLocks/>
            <a:stCxn id="6" idx="0"/>
            <a:endCxn id="5" idx="2"/>
          </p:cNvCxnSpPr>
          <p:nvPr/>
        </p:nvCxnSpPr>
        <p:spPr>
          <a:xfrm flipH="1" flipV="1">
            <a:off x="8747195" y="3472409"/>
            <a:ext cx="12307" cy="108601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7CB0A171-EBE5-4667-AF6C-E19EDF90E61E}"/>
              </a:ext>
            </a:extLst>
          </p:cNvPr>
          <p:cNvSpPr/>
          <p:nvPr/>
        </p:nvSpPr>
        <p:spPr>
          <a:xfrm>
            <a:off x="8579482" y="3508004"/>
            <a:ext cx="360040" cy="355178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400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54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 Orientation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class Car {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NumberOfWheels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4;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void Horn() {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("Beep");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96187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 Orientation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8531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Supercar extends Car {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private String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CarName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"Batmobile";</a:t>
            </a:r>
          </a:p>
          <a:p>
            <a:pPr marL="0" indent="0">
              <a:buNone/>
            </a:pP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Supercar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new Supercar();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myCar.CarName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" has ");     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myCar.NumberOfWheels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" wheels");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myCar.CarName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" says:");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myCar.Horn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88068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 Orientation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8531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Supercar extends Car {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private String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CarName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"Batmobile";</a:t>
            </a:r>
          </a:p>
          <a:p>
            <a:pPr marL="0" indent="0">
              <a:buNone/>
            </a:pP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Supercar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new Supercar();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myCar.CarName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" has ");     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myCar.NumberOfWheels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" wheels");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myCar.CarName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" says:");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myCar.Horn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65BEA9-0F60-4F0D-997C-EFEAEE607F2E}"/>
              </a:ext>
            </a:extLst>
          </p:cNvPr>
          <p:cNvSpPr/>
          <p:nvPr/>
        </p:nvSpPr>
        <p:spPr>
          <a:xfrm>
            <a:off x="9911630" y="404664"/>
            <a:ext cx="1944216" cy="101297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Car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B777E1-B5F3-436F-B62F-7175A1CA86D1}"/>
              </a:ext>
            </a:extLst>
          </p:cNvPr>
          <p:cNvSpPr/>
          <p:nvPr/>
        </p:nvSpPr>
        <p:spPr>
          <a:xfrm>
            <a:off x="9911630" y="2276872"/>
            <a:ext cx="1944216" cy="101297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Supercar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3993E6E-8142-4CBD-AB1D-E4A10995C226}"/>
              </a:ext>
            </a:extLst>
          </p:cNvPr>
          <p:cNvCxnSpPr>
            <a:stCxn id="5" idx="0"/>
            <a:endCxn id="2" idx="2"/>
          </p:cNvCxnSpPr>
          <p:nvPr/>
        </p:nvCxnSpPr>
        <p:spPr>
          <a:xfrm flipV="1">
            <a:off x="10883738" y="1417638"/>
            <a:ext cx="0" cy="85923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610D3211-220F-44B8-83F7-B70F70519145}"/>
              </a:ext>
            </a:extLst>
          </p:cNvPr>
          <p:cNvSpPr/>
          <p:nvPr/>
        </p:nvSpPr>
        <p:spPr>
          <a:xfrm>
            <a:off x="10703718" y="1417638"/>
            <a:ext cx="360040" cy="355178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391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 Orientation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Inheritance also gives us </a:t>
            </a:r>
            <a:r>
              <a:rPr lang="en-IE" sz="3500" dirty="0"/>
              <a:t>POLYMORPHISM</a:t>
            </a:r>
            <a:r>
              <a:rPr lang="en-IE" dirty="0"/>
              <a:t>.</a:t>
            </a:r>
          </a:p>
          <a:p>
            <a:endParaRPr lang="en-IE" dirty="0"/>
          </a:p>
          <a:p>
            <a:r>
              <a:rPr lang="en-IE" dirty="0"/>
              <a:t>Polymorphism is the ability to treat a class differently depending on which subclass is implemented. </a:t>
            </a:r>
          </a:p>
          <a:p>
            <a:endParaRPr lang="en-IE" dirty="0"/>
          </a:p>
          <a:p>
            <a:r>
              <a:rPr lang="en-IE" dirty="0"/>
              <a:t>All the board has to do is call the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move()</a:t>
            </a:r>
            <a:r>
              <a:rPr lang="en-IE" dirty="0"/>
              <a:t> method of a given piece, and the proper subclass will take care of moving it as a Knight or a Pawn.</a:t>
            </a:r>
          </a:p>
        </p:txBody>
      </p:sp>
    </p:spTree>
    <p:extLst>
      <p:ext uri="{BB962C8B-B14F-4D97-AF65-F5344CB8AC3E}">
        <p14:creationId xmlns:p14="http://schemas.microsoft.com/office/powerpoint/2010/main" val="24251840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 Orientation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Let’s look at an example: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3D7887-23FA-4D1E-8423-CAE53DD514A9}"/>
              </a:ext>
            </a:extLst>
          </p:cNvPr>
          <p:cNvSpPr/>
          <p:nvPr/>
        </p:nvSpPr>
        <p:spPr>
          <a:xfrm>
            <a:off x="5951190" y="1600201"/>
            <a:ext cx="3168352" cy="18722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/>
              <a:t>Animal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A52FBE-6FEB-4198-BA7E-8A4350408823}"/>
              </a:ext>
            </a:extLst>
          </p:cNvPr>
          <p:cNvSpPr/>
          <p:nvPr/>
        </p:nvSpPr>
        <p:spPr>
          <a:xfrm>
            <a:off x="6140839" y="4558422"/>
            <a:ext cx="2820619" cy="18722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/>
              <a:t>Dog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EC5EF83-A8C8-4B5E-B7D0-E2605BF2D9CA}"/>
              </a:ext>
            </a:extLst>
          </p:cNvPr>
          <p:cNvCxnSpPr>
            <a:cxnSpLocks/>
            <a:stCxn id="6" idx="0"/>
            <a:endCxn id="5" idx="2"/>
          </p:cNvCxnSpPr>
          <p:nvPr/>
        </p:nvCxnSpPr>
        <p:spPr>
          <a:xfrm flipH="1" flipV="1">
            <a:off x="7535366" y="3472409"/>
            <a:ext cx="15783" cy="108601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7CB0A171-EBE5-4667-AF6C-E19EDF90E61E}"/>
              </a:ext>
            </a:extLst>
          </p:cNvPr>
          <p:cNvSpPr/>
          <p:nvPr/>
        </p:nvSpPr>
        <p:spPr>
          <a:xfrm>
            <a:off x="7367653" y="3508004"/>
            <a:ext cx="360040" cy="355178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400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6A9AA-E507-44EC-A5C6-91F00A2AB47B}"/>
              </a:ext>
            </a:extLst>
          </p:cNvPr>
          <p:cNvSpPr/>
          <p:nvPr/>
        </p:nvSpPr>
        <p:spPr>
          <a:xfrm>
            <a:off x="3188125" y="4566839"/>
            <a:ext cx="2820619" cy="18722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/>
              <a:t>Pig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0C45392-2E78-4F64-A300-594609F6E581}"/>
              </a:ext>
            </a:extLst>
          </p:cNvPr>
          <p:cNvSpPr/>
          <p:nvPr/>
        </p:nvSpPr>
        <p:spPr>
          <a:xfrm>
            <a:off x="9150430" y="4566839"/>
            <a:ext cx="2820619" cy="18722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/>
              <a:t>Cat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9579E34-D483-41FC-ACD7-8DF12536DCF7}"/>
              </a:ext>
            </a:extLst>
          </p:cNvPr>
          <p:cNvCxnSpPr>
            <a:cxnSpLocks/>
          </p:cNvCxnSpPr>
          <p:nvPr/>
        </p:nvCxnSpPr>
        <p:spPr>
          <a:xfrm flipH="1">
            <a:off x="4598434" y="4149080"/>
            <a:ext cx="596230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DAA91CE-9B65-4347-9B2B-1B3B4834934E}"/>
              </a:ext>
            </a:extLst>
          </p:cNvPr>
          <p:cNvCxnSpPr>
            <a:cxnSpLocks/>
            <a:stCxn id="10" idx="0"/>
          </p:cNvCxnSpPr>
          <p:nvPr/>
        </p:nvCxnSpPr>
        <p:spPr>
          <a:xfrm flipV="1">
            <a:off x="4598435" y="4149081"/>
            <a:ext cx="0" cy="41775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641E13A-DCF5-4E9C-A1F9-270C54AB1CE1}"/>
              </a:ext>
            </a:extLst>
          </p:cNvPr>
          <p:cNvCxnSpPr>
            <a:cxnSpLocks/>
            <a:stCxn id="12" idx="0"/>
          </p:cNvCxnSpPr>
          <p:nvPr/>
        </p:nvCxnSpPr>
        <p:spPr>
          <a:xfrm flipV="1">
            <a:off x="10560740" y="4149080"/>
            <a:ext cx="0" cy="41775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401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 Orientation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class Animal {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void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animalSound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(“Animal makes a sound");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62720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 Orientation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class Dog extends Animal {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void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animalSound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("The dog says: bow wow");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586882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 Orientation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class Cat extends Animal {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void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animalSound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("The dog says: meow");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79739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/>
              <a:t>INHERITANCE</a:t>
            </a:r>
            <a:br>
              <a:rPr lang="en-IE" sz="6600" dirty="0"/>
            </a:br>
            <a:r>
              <a:rPr lang="en-IE" sz="6600" dirty="0"/>
              <a:t>and</a:t>
            </a:r>
            <a:br>
              <a:rPr lang="en-IE" sz="6600" dirty="0"/>
            </a:br>
            <a:r>
              <a:rPr lang="en-IE" sz="6600" dirty="0"/>
              <a:t>POLYMORPHISM</a:t>
            </a:r>
          </a:p>
        </p:txBody>
      </p:sp>
    </p:spTree>
    <p:extLst>
      <p:ext uri="{BB962C8B-B14F-4D97-AF65-F5344CB8AC3E}">
        <p14:creationId xmlns:p14="http://schemas.microsoft.com/office/powerpoint/2010/main" val="21738172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 Orientation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Pig extends Animal {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void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animalSound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("The pig says: wee wee");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3654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 Orientation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main(String[]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Animal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myAnimal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new Animal();  // Create Animal object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Animal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new Dog();  // Create a Dog object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Animal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myPig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new Pig();  // Create a Pig object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Animal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myCat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new Cat();  // Create a Cat object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myAnimal.animalSound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myDog.animalSound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myPig.animalSound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myCat.animalSound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089496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80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 Orientation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INHERITANCE is simple, it means that one class can inherit attributes and methods from another class.</a:t>
            </a:r>
          </a:p>
          <a:p>
            <a:endParaRPr lang="en-IE" dirty="0"/>
          </a:p>
          <a:p>
            <a:r>
              <a:rPr lang="en-IE" dirty="0"/>
              <a:t>So often we look for classes that have a lot in common, and create a single class with those commonalities, and use that class to give those features to all the other classes.</a:t>
            </a:r>
          </a:p>
        </p:txBody>
      </p:sp>
    </p:spTree>
    <p:extLst>
      <p:ext uri="{BB962C8B-B14F-4D97-AF65-F5344CB8AC3E}">
        <p14:creationId xmlns:p14="http://schemas.microsoft.com/office/powerpoint/2010/main" val="2186252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 Orientation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Let’s look at an example of chess pieces:</a:t>
            </a:r>
          </a:p>
          <a:p>
            <a:endParaRPr lang="en-IE" dirty="0"/>
          </a:p>
          <a:p>
            <a:r>
              <a:rPr lang="en-IE" dirty="0"/>
              <a:t>We know that all PIECES are part of a CHESS_SET and have a COLOUR (so they should be in our BASE CLASS).  </a:t>
            </a:r>
          </a:p>
          <a:p>
            <a:endParaRPr lang="en-IE" dirty="0"/>
          </a:p>
          <a:p>
            <a:r>
              <a:rPr lang="en-IE" dirty="0"/>
              <a:t>Each piece has a different SHAPE attribute and a different MOVE method to move the piece to a new position on the board at each turn.</a:t>
            </a:r>
          </a:p>
        </p:txBody>
      </p:sp>
    </p:spTree>
    <p:extLst>
      <p:ext uri="{BB962C8B-B14F-4D97-AF65-F5344CB8AC3E}">
        <p14:creationId xmlns:p14="http://schemas.microsoft.com/office/powerpoint/2010/main" val="172455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IE" dirty="0"/>
              <a:t>Object Orientation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262558" y="1412776"/>
            <a:ext cx="11665296" cy="51845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799063" y="1616421"/>
            <a:ext cx="2592288" cy="5884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>
                <a:solidFill>
                  <a:schemeClr val="bg1"/>
                </a:solidFill>
              </a:rPr>
              <a:t>Piece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799063" y="2197625"/>
            <a:ext cx="2592288" cy="7708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solidFill>
                  <a:schemeClr val="bg1"/>
                </a:solidFill>
              </a:rPr>
              <a:t>+</a:t>
            </a:r>
            <a:r>
              <a:rPr lang="en-IE" sz="2000" dirty="0" err="1">
                <a:solidFill>
                  <a:schemeClr val="bg1"/>
                </a:solidFill>
              </a:rPr>
              <a:t>chess_set</a:t>
            </a:r>
            <a:r>
              <a:rPr lang="en-IE" sz="2000" dirty="0">
                <a:solidFill>
                  <a:schemeClr val="bg1"/>
                </a:solidFill>
              </a:rPr>
              <a:t>: </a:t>
            </a:r>
            <a:r>
              <a:rPr lang="en-IE" sz="2000" dirty="0" err="1">
                <a:solidFill>
                  <a:schemeClr val="bg1"/>
                </a:solidFill>
              </a:rPr>
              <a:t>ChessSet</a:t>
            </a:r>
            <a:endParaRPr lang="en-IE" sz="2000" dirty="0">
              <a:solidFill>
                <a:schemeClr val="bg1"/>
              </a:solidFill>
            </a:endParaRPr>
          </a:p>
          <a:p>
            <a:pPr algn="ctr"/>
            <a:r>
              <a:rPr lang="en-IE" sz="2000" dirty="0">
                <a:solidFill>
                  <a:schemeClr val="bg1"/>
                </a:solidFill>
              </a:rPr>
              <a:t>+colour: Sting</a:t>
            </a:r>
          </a:p>
        </p:txBody>
      </p:sp>
      <p:sp>
        <p:nvSpPr>
          <p:cNvPr id="38" name="Rectangle 37"/>
          <p:cNvSpPr/>
          <p:nvPr/>
        </p:nvSpPr>
        <p:spPr>
          <a:xfrm>
            <a:off x="9407574" y="2276872"/>
            <a:ext cx="2160240" cy="5884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>
                <a:solidFill>
                  <a:schemeClr val="bg1"/>
                </a:solidFill>
              </a:rPr>
              <a:t>Pawn</a:t>
            </a:r>
          </a:p>
        </p:txBody>
      </p:sp>
      <p:sp>
        <p:nvSpPr>
          <p:cNvPr id="41" name="Rectangle 40"/>
          <p:cNvSpPr/>
          <p:nvPr/>
        </p:nvSpPr>
        <p:spPr>
          <a:xfrm>
            <a:off x="9407574" y="2865315"/>
            <a:ext cx="2160240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solidFill>
                  <a:schemeClr val="bg1"/>
                </a:solidFill>
              </a:rPr>
              <a:t>+shape: String</a:t>
            </a:r>
          </a:p>
        </p:txBody>
      </p:sp>
      <p:sp>
        <p:nvSpPr>
          <p:cNvPr id="42" name="Rectangle 41"/>
          <p:cNvSpPr/>
          <p:nvPr/>
        </p:nvSpPr>
        <p:spPr>
          <a:xfrm>
            <a:off x="9407574" y="3441379"/>
            <a:ext cx="2160240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solidFill>
                  <a:schemeClr val="bg1"/>
                </a:solidFill>
              </a:rPr>
              <a:t>+move(Board)</a:t>
            </a:r>
          </a:p>
        </p:txBody>
      </p:sp>
      <p:sp>
        <p:nvSpPr>
          <p:cNvPr id="43" name="Rectangle 42"/>
          <p:cNvSpPr/>
          <p:nvPr/>
        </p:nvSpPr>
        <p:spPr>
          <a:xfrm>
            <a:off x="9407574" y="4305475"/>
            <a:ext cx="2160240" cy="5884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>
                <a:solidFill>
                  <a:schemeClr val="bg1"/>
                </a:solidFill>
              </a:rPr>
              <a:t>Queen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9407574" y="4893918"/>
            <a:ext cx="2160240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solidFill>
                  <a:schemeClr val="bg1"/>
                </a:solidFill>
              </a:rPr>
              <a:t>+shape: String</a:t>
            </a:r>
          </a:p>
        </p:txBody>
      </p:sp>
      <p:sp>
        <p:nvSpPr>
          <p:cNvPr id="45" name="Rectangle 44"/>
          <p:cNvSpPr/>
          <p:nvPr/>
        </p:nvSpPr>
        <p:spPr>
          <a:xfrm>
            <a:off x="9407574" y="5469982"/>
            <a:ext cx="2160240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solidFill>
                  <a:schemeClr val="bg1"/>
                </a:solidFill>
              </a:rPr>
              <a:t>+move(Board)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50590" y="2276872"/>
            <a:ext cx="2304256" cy="5884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>
                <a:solidFill>
                  <a:schemeClr val="bg1"/>
                </a:solidFill>
              </a:rPr>
              <a:t>Castle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50590" y="2865315"/>
            <a:ext cx="2304256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solidFill>
                  <a:schemeClr val="bg1"/>
                </a:solidFill>
              </a:rPr>
              <a:t>+shape: String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50590" y="3441379"/>
            <a:ext cx="2304256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solidFill>
                  <a:schemeClr val="bg1"/>
                </a:solidFill>
              </a:rPr>
              <a:t>+move(Board)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50590" y="4314292"/>
            <a:ext cx="2304256" cy="5884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>
                <a:solidFill>
                  <a:schemeClr val="bg1"/>
                </a:solidFill>
              </a:rPr>
              <a:t>Bishop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50590" y="4902735"/>
            <a:ext cx="2304256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solidFill>
                  <a:schemeClr val="bg1"/>
                </a:solidFill>
              </a:rPr>
              <a:t>+shape: String</a:t>
            </a:r>
          </a:p>
        </p:txBody>
      </p:sp>
      <p:sp>
        <p:nvSpPr>
          <p:cNvPr id="51" name="Rectangle 50"/>
          <p:cNvSpPr/>
          <p:nvPr/>
        </p:nvSpPr>
        <p:spPr>
          <a:xfrm>
            <a:off x="550590" y="5478799"/>
            <a:ext cx="2304256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solidFill>
                  <a:schemeClr val="bg1"/>
                </a:solidFill>
              </a:rPr>
              <a:t>+move(Board)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311230" y="4661953"/>
            <a:ext cx="2160240" cy="5884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>
                <a:solidFill>
                  <a:schemeClr val="bg1"/>
                </a:solidFill>
              </a:rPr>
              <a:t>Knight</a:t>
            </a:r>
          </a:p>
        </p:txBody>
      </p:sp>
      <p:sp>
        <p:nvSpPr>
          <p:cNvPr id="53" name="Rectangle 52"/>
          <p:cNvSpPr/>
          <p:nvPr/>
        </p:nvSpPr>
        <p:spPr>
          <a:xfrm>
            <a:off x="6311230" y="5250396"/>
            <a:ext cx="2160240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solidFill>
                  <a:schemeClr val="bg1"/>
                </a:solidFill>
              </a:rPr>
              <a:t>+shape: String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311230" y="5826460"/>
            <a:ext cx="2160240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solidFill>
                  <a:schemeClr val="bg1"/>
                </a:solidFill>
              </a:rPr>
              <a:t>+move(Board)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862958" y="4653136"/>
            <a:ext cx="2160240" cy="5884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>
                <a:solidFill>
                  <a:schemeClr val="bg1"/>
                </a:solidFill>
              </a:rPr>
              <a:t>King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862958" y="5241579"/>
            <a:ext cx="2160240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solidFill>
                  <a:schemeClr val="bg1"/>
                </a:solidFill>
              </a:rPr>
              <a:t>+shape: String</a:t>
            </a:r>
          </a:p>
        </p:txBody>
      </p:sp>
      <p:sp>
        <p:nvSpPr>
          <p:cNvPr id="57" name="Rectangle 56"/>
          <p:cNvSpPr/>
          <p:nvPr/>
        </p:nvSpPr>
        <p:spPr>
          <a:xfrm>
            <a:off x="3862958" y="5817643"/>
            <a:ext cx="2160240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solidFill>
                  <a:schemeClr val="bg1"/>
                </a:solidFill>
              </a:rPr>
              <a:t>+move(Board)</a:t>
            </a:r>
          </a:p>
        </p:txBody>
      </p:sp>
      <p:cxnSp>
        <p:nvCxnSpPr>
          <p:cNvPr id="58" name="Straight Connector 57"/>
          <p:cNvCxnSpPr>
            <a:endCxn id="52" idx="0"/>
          </p:cNvCxnSpPr>
          <p:nvPr/>
        </p:nvCxnSpPr>
        <p:spPr>
          <a:xfrm>
            <a:off x="7391350" y="3717032"/>
            <a:ext cx="0" cy="9449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4943078" y="3717032"/>
            <a:ext cx="2448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55" idx="0"/>
          </p:cNvCxnSpPr>
          <p:nvPr/>
        </p:nvCxnSpPr>
        <p:spPr>
          <a:xfrm flipH="1">
            <a:off x="4943078" y="3681096"/>
            <a:ext cx="10456" cy="972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6239222" y="3105032"/>
            <a:ext cx="10456" cy="612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Isosceles Triangle 1"/>
          <p:cNvSpPr/>
          <p:nvPr/>
        </p:nvSpPr>
        <p:spPr>
          <a:xfrm>
            <a:off x="6067774" y="3040526"/>
            <a:ext cx="360176" cy="302476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 flipH="1">
            <a:off x="2854846" y="2564904"/>
            <a:ext cx="468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2854846" y="4653136"/>
            <a:ext cx="468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3286894" y="2564904"/>
            <a:ext cx="10456" cy="2088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3286894" y="2780928"/>
            <a:ext cx="151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7391350" y="2780928"/>
            <a:ext cx="151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8893062" y="2564904"/>
            <a:ext cx="10456" cy="2088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8903518" y="2564904"/>
            <a:ext cx="468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8903518" y="4653136"/>
            <a:ext cx="468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Isosceles Triangle 75"/>
          <p:cNvSpPr/>
          <p:nvPr/>
        </p:nvSpPr>
        <p:spPr>
          <a:xfrm rot="5400000">
            <a:off x="4436672" y="2638330"/>
            <a:ext cx="360176" cy="302476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70" name="Isosceles Triangle 69"/>
          <p:cNvSpPr/>
          <p:nvPr/>
        </p:nvSpPr>
        <p:spPr>
          <a:xfrm rot="16200000">
            <a:off x="7393564" y="2638330"/>
            <a:ext cx="360176" cy="302476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503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 Orientation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Let’s look at an example: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3D7887-23FA-4D1E-8423-CAE53DD514A9}"/>
              </a:ext>
            </a:extLst>
          </p:cNvPr>
          <p:cNvSpPr/>
          <p:nvPr/>
        </p:nvSpPr>
        <p:spPr>
          <a:xfrm>
            <a:off x="7163019" y="1600201"/>
            <a:ext cx="3168352" cy="18722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/>
              <a:t>Animal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A52FBE-6FEB-4198-BA7E-8A4350408823}"/>
              </a:ext>
            </a:extLst>
          </p:cNvPr>
          <p:cNvSpPr/>
          <p:nvPr/>
        </p:nvSpPr>
        <p:spPr>
          <a:xfrm>
            <a:off x="7175326" y="4558422"/>
            <a:ext cx="3168352" cy="18722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/>
              <a:t>Dog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EC5EF83-A8C8-4B5E-B7D0-E2605BF2D9CA}"/>
              </a:ext>
            </a:extLst>
          </p:cNvPr>
          <p:cNvCxnSpPr>
            <a:cxnSpLocks/>
            <a:stCxn id="6" idx="0"/>
            <a:endCxn id="5" idx="2"/>
          </p:cNvCxnSpPr>
          <p:nvPr/>
        </p:nvCxnSpPr>
        <p:spPr>
          <a:xfrm flipH="1" flipV="1">
            <a:off x="8747195" y="3472409"/>
            <a:ext cx="12307" cy="108601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7CB0A171-EBE5-4667-AF6C-E19EDF90E61E}"/>
              </a:ext>
            </a:extLst>
          </p:cNvPr>
          <p:cNvSpPr/>
          <p:nvPr/>
        </p:nvSpPr>
        <p:spPr>
          <a:xfrm>
            <a:off x="8579482" y="3508004"/>
            <a:ext cx="360040" cy="355178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400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442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 Orientation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class Animal {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NumberOfLegs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4;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void Sit() {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("Sitting");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84677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 Orientation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8531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Dog extends Animal {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private String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DogName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"Tiny";</a:t>
            </a:r>
          </a:p>
          <a:p>
            <a:pPr marL="0" indent="0">
              <a:buNone/>
            </a:pP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Dog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new Dog();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myDog.DogName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" has “);    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myDog.NumberOfLegs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" legs");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myDog.DogName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" is:");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myDog.Sit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79021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 Orientation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8531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Dog extends Animal {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private String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DogName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"Tiny";</a:t>
            </a:r>
          </a:p>
          <a:p>
            <a:pPr marL="0" indent="0">
              <a:buNone/>
            </a:pP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Dog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new Dog();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myDog.DogName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" has “);    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myDog.NumberOfLegs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" legs");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myDog.DogName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" is:");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myDog.Sit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BB471D5-C6D7-4061-9D47-9D8A946673B8}"/>
              </a:ext>
            </a:extLst>
          </p:cNvPr>
          <p:cNvSpPr/>
          <p:nvPr/>
        </p:nvSpPr>
        <p:spPr>
          <a:xfrm>
            <a:off x="3718942" y="1417638"/>
            <a:ext cx="1440160" cy="71521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48097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981</Words>
  <Application>Microsoft Office PowerPoint</Application>
  <PresentationFormat>Custom</PresentationFormat>
  <Paragraphs>170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Courier New</vt:lpstr>
      <vt:lpstr>Office Theme</vt:lpstr>
      <vt:lpstr>The Java Programming Language: Object-Oriented Programming</vt:lpstr>
      <vt:lpstr>INHERITANCE and POLYMORPHISM</vt:lpstr>
      <vt:lpstr>Object Orientation</vt:lpstr>
      <vt:lpstr>Object Orientation</vt:lpstr>
      <vt:lpstr>Object Orientation</vt:lpstr>
      <vt:lpstr>Object Orientation</vt:lpstr>
      <vt:lpstr>Object Orientation</vt:lpstr>
      <vt:lpstr>Object Orientation</vt:lpstr>
      <vt:lpstr>Object Orientation</vt:lpstr>
      <vt:lpstr>Object Orientation</vt:lpstr>
      <vt:lpstr>Object Orientation</vt:lpstr>
      <vt:lpstr>Object Orientation</vt:lpstr>
      <vt:lpstr>Object Orientation</vt:lpstr>
      <vt:lpstr>Object Orientation</vt:lpstr>
      <vt:lpstr>Object Orientation</vt:lpstr>
      <vt:lpstr>Object Orientation</vt:lpstr>
      <vt:lpstr>Object Orientation</vt:lpstr>
      <vt:lpstr>Object Orientation</vt:lpstr>
      <vt:lpstr>Object Orientation</vt:lpstr>
      <vt:lpstr>Object Orientation</vt:lpstr>
      <vt:lpstr>Object Orientation</vt:lpstr>
      <vt:lpstr>etc.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Gordon</cp:lastModifiedBy>
  <cp:revision>48</cp:revision>
  <dcterms:created xsi:type="dcterms:W3CDTF">2011-11-22T13:33:19Z</dcterms:created>
  <dcterms:modified xsi:type="dcterms:W3CDTF">2021-11-10T16:17:52Z</dcterms:modified>
</cp:coreProperties>
</file>