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1004" r:id="rId2"/>
    <p:sldId id="1028" r:id="rId3"/>
    <p:sldId id="1071" r:id="rId4"/>
    <p:sldId id="1019" r:id="rId5"/>
    <p:sldId id="1017" r:id="rId6"/>
    <p:sldId id="1022" r:id="rId7"/>
    <p:sldId id="1055" r:id="rId8"/>
    <p:sldId id="1013" r:id="rId9"/>
    <p:sldId id="1014" r:id="rId10"/>
    <p:sldId id="1015" r:id="rId11"/>
    <p:sldId id="1016" r:id="rId12"/>
    <p:sldId id="1012" r:id="rId13"/>
    <p:sldId id="1011" r:id="rId14"/>
    <p:sldId id="1023" r:id="rId15"/>
    <p:sldId id="1024" r:id="rId16"/>
    <p:sldId id="1025" r:id="rId17"/>
    <p:sldId id="1020" r:id="rId18"/>
    <p:sldId id="1026" r:id="rId19"/>
    <p:sldId id="1043" r:id="rId20"/>
    <p:sldId id="1018" r:id="rId21"/>
    <p:sldId id="1056" r:id="rId22"/>
    <p:sldId id="888" r:id="rId23"/>
    <p:sldId id="1073" r:id="rId24"/>
    <p:sldId id="1074" r:id="rId25"/>
    <p:sldId id="323" r:id="rId26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ABD7CF-CE8D-43B1-B884-D59884E078C3}" type="datetimeFigureOut">
              <a:rPr lang="en-IE" smtClean="0"/>
              <a:t>03/11/2021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C2457-0B7C-48B9-BDD1-92A4A044B45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54956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03/11/2021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03/11/2021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03/11/2021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03/11/2021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03/11/2021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03/11/2021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03/11/2021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03/11/2021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03/11/2021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03/11/2021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03/11/2021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B0FEE-2562-4ECA-8249-9192E51E4D92}" type="datetimeFigureOut">
              <a:rPr lang="en-IE" smtClean="0"/>
              <a:pPr/>
              <a:t>03/11/2021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0630" y="2924944"/>
            <a:ext cx="10725541" cy="1470025"/>
          </a:xfrm>
        </p:spPr>
        <p:txBody>
          <a:bodyPr>
            <a:noAutofit/>
          </a:bodyPr>
          <a:lstStyle/>
          <a:p>
            <a:r>
              <a:rPr lang="en-IE" sz="6000" dirty="0"/>
              <a:t>The Java Programming Language:</a:t>
            </a:r>
            <a:br>
              <a:rPr lang="en-IE" sz="6000" dirty="0"/>
            </a:br>
            <a:r>
              <a:rPr lang="en-IE" sz="6000" dirty="0"/>
              <a:t>Object-Oriented Programming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828562" y="5040758"/>
            <a:ext cx="8533289" cy="1124546"/>
          </a:xfrm>
        </p:spPr>
        <p:txBody>
          <a:bodyPr/>
          <a:lstStyle/>
          <a:p>
            <a:r>
              <a:rPr lang="en-IE" dirty="0">
                <a:solidFill>
                  <a:schemeClr val="tx1"/>
                </a:solidFill>
              </a:rPr>
              <a:t>Damian Gordon</a:t>
            </a:r>
          </a:p>
        </p:txBody>
      </p: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78E8D406-F246-46AB-B99F-6DBC422A9BB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9082" y="332656"/>
            <a:ext cx="2232248" cy="2302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106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HelloWorld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[])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("Hello World\n");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DC77FF5D-5E0A-4341-88BE-57CD06BBB660}"/>
              </a:ext>
            </a:extLst>
          </p:cNvPr>
          <p:cNvSpPr/>
          <p:nvPr/>
        </p:nvSpPr>
        <p:spPr>
          <a:xfrm>
            <a:off x="10775726" y="2636912"/>
            <a:ext cx="661150" cy="93610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D867426-1C9F-48B3-95C2-79A3D877DB7A}"/>
              </a:ext>
            </a:extLst>
          </p:cNvPr>
          <p:cNvSpPr/>
          <p:nvPr/>
        </p:nvSpPr>
        <p:spPr>
          <a:xfrm>
            <a:off x="1198662" y="4437112"/>
            <a:ext cx="661150" cy="93610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E4DC3D0-23D1-4133-BF13-B300291EEA41}"/>
              </a:ext>
            </a:extLst>
          </p:cNvPr>
          <p:cNvSpPr/>
          <p:nvPr/>
        </p:nvSpPr>
        <p:spPr>
          <a:xfrm>
            <a:off x="478582" y="5013176"/>
            <a:ext cx="661150" cy="93610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BB1D90C-B0D6-4C06-9145-93DB7BEE7AB3}"/>
              </a:ext>
            </a:extLst>
          </p:cNvPr>
          <p:cNvSpPr/>
          <p:nvPr/>
        </p:nvSpPr>
        <p:spPr>
          <a:xfrm>
            <a:off x="6455246" y="1453642"/>
            <a:ext cx="661150" cy="93610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11" name="Connector: Curved 10">
            <a:extLst>
              <a:ext uri="{FF2B5EF4-FFF2-40B4-BE49-F238E27FC236}">
                <a16:creationId xmlns:a16="http://schemas.microsoft.com/office/drawing/2014/main" id="{B9A5A637-03EE-4B1A-9F75-709562A3A4E2}"/>
              </a:ext>
            </a:extLst>
          </p:cNvPr>
          <p:cNvCxnSpPr>
            <a:cxnSpLocks/>
          </p:cNvCxnSpPr>
          <p:nvPr/>
        </p:nvCxnSpPr>
        <p:spPr>
          <a:xfrm rot="10800000" flipV="1">
            <a:off x="1859812" y="3140968"/>
            <a:ext cx="8915918" cy="1764196"/>
          </a:xfrm>
          <a:prstGeom prst="curvedConnector3">
            <a:avLst>
              <a:gd name="adj1" fmla="val 50000"/>
            </a:avLst>
          </a:prstGeom>
          <a:ln w="571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4215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HelloWorld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[])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("Hello World\n");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DC77FF5D-5E0A-4341-88BE-57CD06BBB660}"/>
              </a:ext>
            </a:extLst>
          </p:cNvPr>
          <p:cNvSpPr/>
          <p:nvPr/>
        </p:nvSpPr>
        <p:spPr>
          <a:xfrm>
            <a:off x="10775726" y="2636912"/>
            <a:ext cx="661150" cy="93610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D867426-1C9F-48B3-95C2-79A3D877DB7A}"/>
              </a:ext>
            </a:extLst>
          </p:cNvPr>
          <p:cNvSpPr/>
          <p:nvPr/>
        </p:nvSpPr>
        <p:spPr>
          <a:xfrm>
            <a:off x="1198662" y="4437112"/>
            <a:ext cx="661150" cy="93610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1C17E30-8CB7-4060-AF66-7208A9C5A8F4}"/>
              </a:ext>
            </a:extLst>
          </p:cNvPr>
          <p:cNvSpPr/>
          <p:nvPr/>
        </p:nvSpPr>
        <p:spPr>
          <a:xfrm>
            <a:off x="6455246" y="1453642"/>
            <a:ext cx="661150" cy="93610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E4DC3D0-23D1-4133-BF13-B300291EEA41}"/>
              </a:ext>
            </a:extLst>
          </p:cNvPr>
          <p:cNvSpPr/>
          <p:nvPr/>
        </p:nvSpPr>
        <p:spPr>
          <a:xfrm>
            <a:off x="478582" y="5013176"/>
            <a:ext cx="661150" cy="93610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13" name="Connector: Curved 12">
            <a:extLst>
              <a:ext uri="{FF2B5EF4-FFF2-40B4-BE49-F238E27FC236}">
                <a16:creationId xmlns:a16="http://schemas.microsoft.com/office/drawing/2014/main" id="{411EA808-BFE0-4610-B881-78AF590DCC77}"/>
              </a:ext>
            </a:extLst>
          </p:cNvPr>
          <p:cNvCxnSpPr>
            <a:cxnSpLocks/>
            <a:endCxn id="9" idx="6"/>
          </p:cNvCxnSpPr>
          <p:nvPr/>
        </p:nvCxnSpPr>
        <p:spPr>
          <a:xfrm rot="10800000" flipV="1">
            <a:off x="1139733" y="2341312"/>
            <a:ext cx="5646091" cy="3139916"/>
          </a:xfrm>
          <a:prstGeom prst="curvedConnector3">
            <a:avLst>
              <a:gd name="adj1" fmla="val 50000"/>
            </a:avLst>
          </a:prstGeom>
          <a:ln w="571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or: Curved 14">
            <a:extLst>
              <a:ext uri="{FF2B5EF4-FFF2-40B4-BE49-F238E27FC236}">
                <a16:creationId xmlns:a16="http://schemas.microsoft.com/office/drawing/2014/main" id="{74BBB92A-D174-47AC-879E-5597581EBE26}"/>
              </a:ext>
            </a:extLst>
          </p:cNvPr>
          <p:cNvCxnSpPr>
            <a:cxnSpLocks/>
            <a:endCxn id="5" idx="6"/>
          </p:cNvCxnSpPr>
          <p:nvPr/>
        </p:nvCxnSpPr>
        <p:spPr>
          <a:xfrm rot="10800000" flipV="1">
            <a:off x="1859812" y="3140968"/>
            <a:ext cx="8915918" cy="1764196"/>
          </a:xfrm>
          <a:prstGeom prst="curvedConnector3">
            <a:avLst>
              <a:gd name="adj1" fmla="val 50000"/>
            </a:avLst>
          </a:prstGeom>
          <a:ln w="571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32944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Courier New" panose="02070309020205020404" pitchFamily="49" charset="0"/>
              </a:rPr>
              <a:t>Let’s look at that one line at a time:</a:t>
            </a:r>
            <a:endParaRPr lang="en-IE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0751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("Hello World\n");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C313E3E-6668-4455-9179-DC1EB2D16509}"/>
              </a:ext>
            </a:extLst>
          </p:cNvPr>
          <p:cNvSpPr/>
          <p:nvPr/>
        </p:nvSpPr>
        <p:spPr>
          <a:xfrm>
            <a:off x="190550" y="2276872"/>
            <a:ext cx="11737304" cy="36004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System:</a:t>
            </a:r>
            <a:r>
              <a:rPr lang="en-US" sz="2800" dirty="0">
                <a:cs typeface="Courier New" panose="02070309020205020404" pitchFamily="49" charset="0"/>
              </a:rPr>
              <a:t> A class that contains several useful </a:t>
            </a:r>
            <a:r>
              <a:rPr lang="en-US" sz="2800" dirty="0" err="1">
                <a:cs typeface="Courier New" panose="02070309020205020404" pitchFamily="49" charset="0"/>
              </a:rPr>
              <a:t>Input/Output</a:t>
            </a:r>
            <a:r>
              <a:rPr lang="en-US" sz="2800" dirty="0">
                <a:cs typeface="Courier New" panose="02070309020205020404" pitchFamily="49" charset="0"/>
              </a:rPr>
              <a:t> attributes and methods. It cannot be instantiated.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cs typeface="Courier New" panose="02070309020205020404" pitchFamily="49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out:</a:t>
            </a:r>
            <a:r>
              <a:rPr lang="en-US" sz="2800" dirty="0">
                <a:cs typeface="Courier New" panose="02070309020205020404" pitchFamily="49" charset="0"/>
              </a:rPr>
              <a:t> An output class that helps write content to the screen.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cs typeface="Courier New" panose="02070309020205020404" pitchFamily="49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print:</a:t>
            </a:r>
            <a:r>
              <a:rPr lang="en-US" sz="2800" dirty="0">
                <a:cs typeface="Courier New" panose="02070309020205020404" pitchFamily="49" charset="0"/>
              </a:rPr>
              <a:t> Prints the</a:t>
            </a:r>
            <a:r>
              <a:rPr lang="en-IE" sz="2800" dirty="0">
                <a:cs typeface="Courier New" panose="02070309020205020404" pitchFamily="49" charset="0"/>
              </a:rPr>
              <a:t> string enclosed in double quotes.</a:t>
            </a:r>
            <a:endParaRPr lang="en-US" sz="2800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0915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public static void main(String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[]) {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C313E3E-6668-4455-9179-DC1EB2D16509}"/>
              </a:ext>
            </a:extLst>
          </p:cNvPr>
          <p:cNvSpPr/>
          <p:nvPr/>
        </p:nvSpPr>
        <p:spPr>
          <a:xfrm>
            <a:off x="190550" y="2276872"/>
            <a:ext cx="11737304" cy="36004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  <a:r>
              <a:rPr lang="en-US" sz="2800" dirty="0">
                <a:cs typeface="Courier New" panose="02070309020205020404" pitchFamily="49" charset="0"/>
              </a:rPr>
              <a:t> Public is an access modifier for classes and methods, and means they are accessible by any other class.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static:</a:t>
            </a:r>
            <a:r>
              <a:rPr lang="en-US" sz="2800" dirty="0">
                <a:cs typeface="Courier New" panose="02070309020205020404" pitchFamily="49" charset="0"/>
              </a:rPr>
              <a:t> There won’t be an object created from the class that this method is in.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void:</a:t>
            </a:r>
            <a:r>
              <a:rPr lang="en-US" sz="2800" dirty="0">
                <a:cs typeface="Courier New" panose="02070309020205020404" pitchFamily="49" charset="0"/>
              </a:rPr>
              <a:t> means that this method doesn’t return anything.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main:</a:t>
            </a:r>
            <a:r>
              <a:rPr lang="en-US" sz="2800" dirty="0">
                <a:cs typeface="Courier New" panose="02070309020205020404" pitchFamily="49" charset="0"/>
              </a:rPr>
              <a:t> This is the first method Java will visit, the main method.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String []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sz="2800" dirty="0">
                <a:cs typeface="Courier New" panose="02070309020205020404" pitchFamily="49" charset="0"/>
              </a:rPr>
              <a:t> Any command line arguments are put into the argument-string, like parameters that go into the program.</a:t>
            </a:r>
          </a:p>
        </p:txBody>
      </p:sp>
    </p:spTree>
    <p:extLst>
      <p:ext uri="{BB962C8B-B14F-4D97-AF65-F5344CB8AC3E}">
        <p14:creationId xmlns:p14="http://schemas.microsoft.com/office/powerpoint/2010/main" val="15367833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public static void main(String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[]) {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C313E3E-6668-4455-9179-DC1EB2D16509}"/>
              </a:ext>
            </a:extLst>
          </p:cNvPr>
          <p:cNvSpPr/>
          <p:nvPr/>
        </p:nvSpPr>
        <p:spPr>
          <a:xfrm>
            <a:off x="190550" y="2276872"/>
            <a:ext cx="11737304" cy="36004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  <a:r>
              <a:rPr lang="en-US" sz="2800" dirty="0">
                <a:cs typeface="Courier New" panose="02070309020205020404" pitchFamily="49" charset="0"/>
              </a:rPr>
              <a:t> Public is an access modifier for classes and methods, and means they are accessible by any other class.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static:</a:t>
            </a:r>
            <a:r>
              <a:rPr lang="en-US" sz="2800" dirty="0">
                <a:cs typeface="Courier New" panose="02070309020205020404" pitchFamily="49" charset="0"/>
              </a:rPr>
              <a:t> There won’t be an object created from the class that this method is in.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void:</a:t>
            </a:r>
            <a:r>
              <a:rPr lang="en-US" sz="2800" dirty="0">
                <a:cs typeface="Courier New" panose="02070309020205020404" pitchFamily="49" charset="0"/>
              </a:rPr>
              <a:t> means that this method doesn’t return anything.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main:</a:t>
            </a:r>
            <a:r>
              <a:rPr lang="en-US" sz="2800" dirty="0">
                <a:cs typeface="Courier New" panose="02070309020205020404" pitchFamily="49" charset="0"/>
              </a:rPr>
              <a:t> This is the first method Java will visit, the main method.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String []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sz="2800" dirty="0">
                <a:cs typeface="Courier New" panose="02070309020205020404" pitchFamily="49" charset="0"/>
              </a:rPr>
              <a:t> Any command line arguments are put into the argument-string, like parameters that go into the program.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97B4F81-4819-48A1-A85D-0086496FA1F0}"/>
              </a:ext>
            </a:extLst>
          </p:cNvPr>
          <p:cNvSpPr/>
          <p:nvPr/>
        </p:nvSpPr>
        <p:spPr>
          <a:xfrm>
            <a:off x="1198662" y="2780928"/>
            <a:ext cx="8640960" cy="26642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class HelloWorld { </a:t>
            </a:r>
          </a:p>
          <a:p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static int main(String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[]) </a:t>
            </a:r>
          </a:p>
          <a:p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{ </a:t>
            </a:r>
          </a:p>
          <a:p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(“Hello World"); </a:t>
            </a:r>
          </a:p>
          <a:p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1; </a:t>
            </a:r>
          </a:p>
          <a:p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} </a:t>
            </a:r>
          </a:p>
          <a:p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38211178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public static void main(String []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C313E3E-6668-4455-9179-DC1EB2D16509}"/>
              </a:ext>
            </a:extLst>
          </p:cNvPr>
          <p:cNvSpPr/>
          <p:nvPr/>
        </p:nvSpPr>
        <p:spPr>
          <a:xfrm>
            <a:off x="190550" y="2276872"/>
            <a:ext cx="11737304" cy="36004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  <a:r>
              <a:rPr lang="en-US" sz="2800" dirty="0">
                <a:cs typeface="Courier New" panose="02070309020205020404" pitchFamily="49" charset="0"/>
              </a:rPr>
              <a:t> Public is an access modifier for classes and methods, and means they are accessible by any other class.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static:</a:t>
            </a:r>
            <a:r>
              <a:rPr lang="en-US" sz="2800" dirty="0">
                <a:cs typeface="Courier New" panose="02070309020205020404" pitchFamily="49" charset="0"/>
              </a:rPr>
              <a:t> There won’t be an object created from the class that this method is in.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void:</a:t>
            </a:r>
            <a:r>
              <a:rPr lang="en-US" sz="2800" dirty="0">
                <a:cs typeface="Courier New" panose="02070309020205020404" pitchFamily="49" charset="0"/>
              </a:rPr>
              <a:t> means that this method doesn’t return anything.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main:</a:t>
            </a:r>
            <a:r>
              <a:rPr lang="en-US" sz="2800" dirty="0">
                <a:cs typeface="Courier New" panose="02070309020205020404" pitchFamily="49" charset="0"/>
              </a:rPr>
              <a:t> This is the first method Java will visit, the main method.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String []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sz="2800" dirty="0">
                <a:cs typeface="Courier New" panose="02070309020205020404" pitchFamily="49" charset="0"/>
              </a:rPr>
              <a:t> Any command line arguments are put into the argument-string, like parameters that go into the program.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97B4F81-4819-48A1-A85D-0086496FA1F0}"/>
              </a:ext>
            </a:extLst>
          </p:cNvPr>
          <p:cNvSpPr/>
          <p:nvPr/>
        </p:nvSpPr>
        <p:spPr>
          <a:xfrm>
            <a:off x="1198662" y="2780928"/>
            <a:ext cx="8640960" cy="26642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class HelloWorld { </a:t>
            </a:r>
          </a:p>
          <a:p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static int main(String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[]) </a:t>
            </a:r>
          </a:p>
          <a:p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{ </a:t>
            </a:r>
          </a:p>
          <a:p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(“Hello World"); </a:t>
            </a:r>
          </a:p>
          <a:p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1; </a:t>
            </a:r>
          </a:p>
          <a:p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} </a:t>
            </a:r>
          </a:p>
          <a:p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788ACD6-57D4-4B1A-ACCA-0085C561D49C}"/>
              </a:ext>
            </a:extLst>
          </p:cNvPr>
          <p:cNvSpPr/>
          <p:nvPr/>
        </p:nvSpPr>
        <p:spPr>
          <a:xfrm>
            <a:off x="4295006" y="3068960"/>
            <a:ext cx="1296144" cy="79208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515181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HelloWorld {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C313E3E-6668-4455-9179-DC1EB2D16509}"/>
              </a:ext>
            </a:extLst>
          </p:cNvPr>
          <p:cNvSpPr/>
          <p:nvPr/>
        </p:nvSpPr>
        <p:spPr>
          <a:xfrm>
            <a:off x="190550" y="2276872"/>
            <a:ext cx="11737304" cy="36004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  <a:r>
              <a:rPr lang="en-US" sz="2800" dirty="0">
                <a:cs typeface="Courier New" panose="02070309020205020404" pitchFamily="49" charset="0"/>
              </a:rPr>
              <a:t> Public is an access modifier for classes and methods, and means they are accessible by any other class.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cs typeface="Courier New" panose="02070309020205020404" pitchFamily="49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class:</a:t>
            </a:r>
            <a:r>
              <a:rPr lang="en-US" sz="2800" dirty="0">
                <a:cs typeface="Courier New" panose="02070309020205020404" pitchFamily="49" charset="0"/>
              </a:rPr>
              <a:t> Used to create a class.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cs typeface="Courier New" panose="02070309020205020404" pitchFamily="49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HelloWorld:</a:t>
            </a:r>
            <a:r>
              <a:rPr lang="en-US" sz="2800" dirty="0">
                <a:cs typeface="Courier New" panose="02070309020205020404" pitchFamily="49" charset="0"/>
              </a:rPr>
              <a:t> This can be whatever name you want (except for keywords and built-in function names.</a:t>
            </a:r>
          </a:p>
        </p:txBody>
      </p:sp>
    </p:spTree>
    <p:extLst>
      <p:ext uri="{BB962C8B-B14F-4D97-AF65-F5344CB8AC3E}">
        <p14:creationId xmlns:p14="http://schemas.microsoft.com/office/powerpoint/2010/main" val="20332633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HelloWorld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[])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("Hello World\n");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9255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 HelloWorld {</a:t>
            </a:r>
          </a:p>
          <a:p>
            <a:pPr marL="0" indent="0">
              <a:buNone/>
            </a:pPr>
            <a:endParaRPr lang="en-US" dirty="0">
              <a:solidFill>
                <a:schemeClr val="bg1">
                  <a:lumMod val="8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[])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("Hello World\n");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solidFill>
                <a:schemeClr val="bg1">
                  <a:lumMod val="8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489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Courier New" panose="02070309020205020404" pitchFamily="49" charset="0"/>
              </a:rPr>
              <a:t>We remember the “Hello, World!” program:</a:t>
            </a:r>
            <a:endParaRPr lang="en-IE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8560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HelloWorld{public static void main(String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[]){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("Hello World\n");}}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5166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HelloWorld{public static void main(String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[]){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("Hello World\n");}}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4074344-82F5-478F-8D35-C3679A6C0C60}"/>
              </a:ext>
            </a:extLst>
          </p:cNvPr>
          <p:cNvSpPr/>
          <p:nvPr/>
        </p:nvSpPr>
        <p:spPr>
          <a:xfrm>
            <a:off x="2782838" y="3581788"/>
            <a:ext cx="360040" cy="93610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D8909F0-0D28-4007-BC11-A547EE9A857B}"/>
              </a:ext>
            </a:extLst>
          </p:cNvPr>
          <p:cNvSpPr/>
          <p:nvPr/>
        </p:nvSpPr>
        <p:spPr>
          <a:xfrm>
            <a:off x="3064331" y="3611287"/>
            <a:ext cx="360040" cy="93610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BD4D397-5284-4B6B-B94A-B67FADC6314C}"/>
              </a:ext>
            </a:extLst>
          </p:cNvPr>
          <p:cNvSpPr/>
          <p:nvPr/>
        </p:nvSpPr>
        <p:spPr>
          <a:xfrm>
            <a:off x="3327084" y="3589325"/>
            <a:ext cx="360040" cy="93610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F5BF303-BBEF-466F-B1D9-1188083AAD1F}"/>
              </a:ext>
            </a:extLst>
          </p:cNvPr>
          <p:cNvSpPr/>
          <p:nvPr/>
        </p:nvSpPr>
        <p:spPr>
          <a:xfrm>
            <a:off x="5015086" y="3113736"/>
            <a:ext cx="360040" cy="93610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3E73F5AB-C17D-425B-9256-3E078E930F72}"/>
              </a:ext>
            </a:extLst>
          </p:cNvPr>
          <p:cNvSpPr/>
          <p:nvPr/>
        </p:nvSpPr>
        <p:spPr>
          <a:xfrm>
            <a:off x="6331031" y="2639251"/>
            <a:ext cx="360040" cy="93610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129024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662" y="980728"/>
            <a:ext cx="9336876" cy="496855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167215" y="1484784"/>
            <a:ext cx="3240360" cy="23762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Rectangle 9"/>
          <p:cNvSpPr/>
          <p:nvPr/>
        </p:nvSpPr>
        <p:spPr>
          <a:xfrm>
            <a:off x="8290713" y="1152364"/>
            <a:ext cx="1592561" cy="23126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5246" y="1628800"/>
            <a:ext cx="2520280" cy="2088233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7655253" y="2851122"/>
            <a:ext cx="13856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Tiny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4367015" y="2780928"/>
            <a:ext cx="2022868" cy="54006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913689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MyDog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// Attributes</a:t>
            </a:r>
          </a:p>
          <a:p>
            <a:pPr marL="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String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HairColour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public static void main(String[]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MyDog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Tiny = new </a:t>
            </a:r>
            <a:r>
              <a:rPr lang="en-IE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MyDog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Tiny.HairColour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"Black";</a:t>
            </a:r>
          </a:p>
          <a:p>
            <a:pPr marL="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Tiny.HairColour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838099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72043" y="1441052"/>
            <a:ext cx="11246325" cy="485313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AddressBook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// Attributes</a:t>
            </a:r>
          </a:p>
          <a:p>
            <a:pPr marL="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String FirstName;</a:t>
            </a:r>
          </a:p>
          <a:p>
            <a:pPr marL="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String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LastName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int age;</a:t>
            </a:r>
          </a:p>
          <a:p>
            <a:pPr marL="0" indent="0">
              <a:buNone/>
            </a:pP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public static void main(String[]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AddressBook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MyBook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IE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AddressBook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MyBook.FirstName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"Damian";</a:t>
            </a:r>
          </a:p>
          <a:p>
            <a:pPr marL="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MyBook.LastName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"Gordon";</a:t>
            </a:r>
          </a:p>
          <a:p>
            <a:pPr marL="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MyBook.age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24;</a:t>
            </a:r>
          </a:p>
          <a:p>
            <a:pPr marL="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("Name: " +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MyBook.FirstName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+ " " +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MyBook.LastName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("Age: " +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MyBook.age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267999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>
                <a:latin typeface="+mj-lt"/>
              </a:rPr>
              <a:t> </a:t>
            </a:r>
          </a:p>
          <a:p>
            <a:endParaRPr lang="en-GB" altLang="en-US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04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80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HelloWorld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[])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("Hello World\n");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176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HelloWorld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[])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("Hello World\n");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00C7E78-533C-4F5E-B773-1CD8121A0BE4}"/>
              </a:ext>
            </a:extLst>
          </p:cNvPr>
          <p:cNvSpPr/>
          <p:nvPr/>
        </p:nvSpPr>
        <p:spPr>
          <a:xfrm>
            <a:off x="766614" y="2708920"/>
            <a:ext cx="11089232" cy="2448272"/>
          </a:xfrm>
          <a:prstGeom prst="roundRect">
            <a:avLst/>
          </a:prstGeom>
          <a:solidFill>
            <a:srgbClr val="002060">
              <a:alpha val="2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/>
              <a:t>METHOD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778198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HelloWorld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[])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("Hello World\n");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7382295-6684-42F9-A26E-DFE92E55FEA2}"/>
              </a:ext>
            </a:extLst>
          </p:cNvPr>
          <p:cNvSpPr/>
          <p:nvPr/>
        </p:nvSpPr>
        <p:spPr>
          <a:xfrm>
            <a:off x="334566" y="1360556"/>
            <a:ext cx="11665295" cy="4660732"/>
          </a:xfrm>
          <a:prstGeom prst="roundRect">
            <a:avLst/>
          </a:prstGeom>
          <a:solidFill>
            <a:schemeClr val="accent3">
              <a:lumMod val="60000"/>
              <a:lumOff val="4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/>
              <a:t>CLASS</a:t>
            </a:r>
          </a:p>
          <a:p>
            <a:pPr algn="ctr"/>
            <a:endParaRPr lang="en-US" sz="11500" dirty="0"/>
          </a:p>
          <a:p>
            <a:pPr algn="ctr"/>
            <a:endParaRPr lang="en-US" sz="11500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1C07CC0D-1042-496A-809B-A5EC3D08E1B0}"/>
              </a:ext>
            </a:extLst>
          </p:cNvPr>
          <p:cNvSpPr/>
          <p:nvPr/>
        </p:nvSpPr>
        <p:spPr>
          <a:xfrm>
            <a:off x="766614" y="2708920"/>
            <a:ext cx="11089232" cy="2448272"/>
          </a:xfrm>
          <a:prstGeom prst="roundRect">
            <a:avLst/>
          </a:prstGeom>
          <a:solidFill>
            <a:srgbClr val="002060">
              <a:alpha val="2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/>
              <a:t>METHOD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915831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HelloWorld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[])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("Hello World\n");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059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 HelloWorld {</a:t>
            </a:r>
          </a:p>
          <a:p>
            <a:pPr marL="0" indent="0">
              <a:buNone/>
            </a:pPr>
            <a:endParaRPr lang="en-US" dirty="0">
              <a:solidFill>
                <a:schemeClr val="bg1">
                  <a:lumMod val="8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[])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("Hello World\n");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solidFill>
                <a:schemeClr val="bg1">
                  <a:lumMod val="8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054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HelloWorld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[])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("Hello World\n");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DC77FF5D-5E0A-4341-88BE-57CD06BBB660}"/>
              </a:ext>
            </a:extLst>
          </p:cNvPr>
          <p:cNvSpPr/>
          <p:nvPr/>
        </p:nvSpPr>
        <p:spPr>
          <a:xfrm>
            <a:off x="10775726" y="2636912"/>
            <a:ext cx="661150" cy="93610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D867426-1C9F-48B3-95C2-79A3D877DB7A}"/>
              </a:ext>
            </a:extLst>
          </p:cNvPr>
          <p:cNvSpPr/>
          <p:nvPr/>
        </p:nvSpPr>
        <p:spPr>
          <a:xfrm>
            <a:off x="1198662" y="4437112"/>
            <a:ext cx="661150" cy="93610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382358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HelloWorld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[])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("Hello World\n");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DC77FF5D-5E0A-4341-88BE-57CD06BBB660}"/>
              </a:ext>
            </a:extLst>
          </p:cNvPr>
          <p:cNvSpPr/>
          <p:nvPr/>
        </p:nvSpPr>
        <p:spPr>
          <a:xfrm>
            <a:off x="10775726" y="2636912"/>
            <a:ext cx="661150" cy="93610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D867426-1C9F-48B3-95C2-79A3D877DB7A}"/>
              </a:ext>
            </a:extLst>
          </p:cNvPr>
          <p:cNvSpPr/>
          <p:nvPr/>
        </p:nvSpPr>
        <p:spPr>
          <a:xfrm>
            <a:off x="1198662" y="4437112"/>
            <a:ext cx="661150" cy="93610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8" name="Connector: Curved 7">
            <a:extLst>
              <a:ext uri="{FF2B5EF4-FFF2-40B4-BE49-F238E27FC236}">
                <a16:creationId xmlns:a16="http://schemas.microsoft.com/office/drawing/2014/main" id="{0626AD2F-0737-4EC7-9C9D-75EC9F9D1606}"/>
              </a:ext>
            </a:extLst>
          </p:cNvPr>
          <p:cNvCxnSpPr>
            <a:cxnSpLocks/>
          </p:cNvCxnSpPr>
          <p:nvPr/>
        </p:nvCxnSpPr>
        <p:spPr>
          <a:xfrm rot="10800000" flipV="1">
            <a:off x="1859812" y="3140968"/>
            <a:ext cx="8915918" cy="1764196"/>
          </a:xfrm>
          <a:prstGeom prst="curvedConnector3">
            <a:avLst>
              <a:gd name="adj1" fmla="val 50000"/>
            </a:avLst>
          </a:prstGeom>
          <a:ln w="571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8441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1077</Words>
  <Application>Microsoft Office PowerPoint</Application>
  <PresentationFormat>Custom</PresentationFormat>
  <Paragraphs>185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Courier New</vt:lpstr>
      <vt:lpstr>Office Theme</vt:lpstr>
      <vt:lpstr>The Java Programming Language: Object-Oriented Programming</vt:lpstr>
      <vt:lpstr>Java Programming Language</vt:lpstr>
      <vt:lpstr>Java Programming Language</vt:lpstr>
      <vt:lpstr>Java Programming Language</vt:lpstr>
      <vt:lpstr>Java Programming Language</vt:lpstr>
      <vt:lpstr>Java Programming Language</vt:lpstr>
      <vt:lpstr>Java Programming Language</vt:lpstr>
      <vt:lpstr>Java Programming Language</vt:lpstr>
      <vt:lpstr>Java Programming Language</vt:lpstr>
      <vt:lpstr>Java Programming Language</vt:lpstr>
      <vt:lpstr>Java Programming Language</vt:lpstr>
      <vt:lpstr>Java Programming Language</vt:lpstr>
      <vt:lpstr>Java Programming Language</vt:lpstr>
      <vt:lpstr>Java Programming Language</vt:lpstr>
      <vt:lpstr>Java Programming Language</vt:lpstr>
      <vt:lpstr>Java Programming Language</vt:lpstr>
      <vt:lpstr>Java Programming Language</vt:lpstr>
      <vt:lpstr>Java Programming Language</vt:lpstr>
      <vt:lpstr>Java Programming Language</vt:lpstr>
      <vt:lpstr>Java Programming Language</vt:lpstr>
      <vt:lpstr>Java Programming Language</vt:lpstr>
      <vt:lpstr>PowerPoint Presentation</vt:lpstr>
      <vt:lpstr>Java Programming Language</vt:lpstr>
      <vt:lpstr>Java Programming Language</vt:lpstr>
      <vt:lpstr>etc.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PseudoCode (reprise)</dc:title>
  <dc:creator>dgordon</dc:creator>
  <cp:lastModifiedBy>Damian Gordon</cp:lastModifiedBy>
  <cp:revision>46</cp:revision>
  <dcterms:created xsi:type="dcterms:W3CDTF">2011-11-22T13:33:19Z</dcterms:created>
  <dcterms:modified xsi:type="dcterms:W3CDTF">2021-11-03T13:41:51Z</dcterms:modified>
</cp:coreProperties>
</file>