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004" r:id="rId2"/>
    <p:sldId id="1031" r:id="rId3"/>
    <p:sldId id="1069" r:id="rId4"/>
    <p:sldId id="1070" r:id="rId5"/>
    <p:sldId id="1071" r:id="rId6"/>
    <p:sldId id="1072" r:id="rId7"/>
    <p:sldId id="1080" r:id="rId8"/>
    <p:sldId id="1081" r:id="rId9"/>
    <p:sldId id="1078" r:id="rId10"/>
    <p:sldId id="1083" r:id="rId11"/>
    <p:sldId id="1073" r:id="rId12"/>
    <p:sldId id="1093" r:id="rId13"/>
    <p:sldId id="1092" r:id="rId14"/>
    <p:sldId id="1094" r:id="rId15"/>
    <p:sldId id="1074" r:id="rId16"/>
    <p:sldId id="1084" r:id="rId17"/>
    <p:sldId id="1085" r:id="rId18"/>
    <p:sldId id="1082" r:id="rId19"/>
    <p:sldId id="1075" r:id="rId20"/>
    <p:sldId id="1086" r:id="rId21"/>
    <p:sldId id="1095" r:id="rId22"/>
    <p:sldId id="1076" r:id="rId23"/>
    <p:sldId id="1077" r:id="rId24"/>
    <p:sldId id="1087" r:id="rId25"/>
    <p:sldId id="1097" r:id="rId26"/>
    <p:sldId id="1098" r:id="rId27"/>
    <p:sldId id="1099" r:id="rId28"/>
    <p:sldId id="1100" r:id="rId29"/>
    <p:sldId id="1101" r:id="rId30"/>
    <p:sldId id="1096" r:id="rId31"/>
    <p:sldId id="1000" r:id="rId3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03/11/2021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24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03/11/2021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Structured Programming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/>
              <a:t>We can use the keyword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/>
              <a:t> to pass a value back from the module into the main program (or whatever module is calling it).</a:t>
            </a:r>
          </a:p>
          <a:p>
            <a:r>
              <a:rPr lang="en-IE" dirty="0"/>
              <a:t>We typically only return one value 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dirty="0"/>
              <a:t> keyword. </a:t>
            </a:r>
          </a:p>
          <a:p>
            <a:r>
              <a:rPr lang="en-IE" dirty="0"/>
              <a:t>It is up to the calling program to capture whatever value is passed back to 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2878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8650" indent="-571500">
              <a:lnSpc>
                <a:spcPct val="90000"/>
              </a:lnSpc>
            </a:pPr>
            <a:r>
              <a:rPr lang="en-IE" sz="3600" dirty="0"/>
              <a:t>In this version of the program, the MAIN program calls the MODULE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sz="3600" dirty="0"/>
              <a:t> which does the  reading in of the value, and the checking to see if it is prime or not. 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We might wish to modify the code so that the MAIN program reads in the value, and then calls the MODULE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sz="3600" dirty="0"/>
              <a:t> to check if it is prime or not.</a:t>
            </a:r>
          </a:p>
          <a:p>
            <a:pPr marL="628650" indent="-571500">
              <a:lnSpc>
                <a:spcPct val="90000"/>
              </a:lnSpc>
            </a:pPr>
            <a:r>
              <a:rPr lang="en-IE" altLang="en-US" sz="3600" dirty="0"/>
              <a:t>If we look at it again as it is: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0212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0234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2" name="Right Brace 1"/>
          <p:cNvSpPr/>
          <p:nvPr/>
        </p:nvSpPr>
        <p:spPr>
          <a:xfrm>
            <a:off x="6743278" y="332656"/>
            <a:ext cx="432048" cy="93610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ight Brace 7"/>
          <p:cNvSpPr/>
          <p:nvPr/>
        </p:nvSpPr>
        <p:spPr>
          <a:xfrm>
            <a:off x="6743278" y="1340768"/>
            <a:ext cx="432048" cy="295232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ight Brace 8"/>
          <p:cNvSpPr/>
          <p:nvPr/>
        </p:nvSpPr>
        <p:spPr>
          <a:xfrm>
            <a:off x="6671270" y="4581128"/>
            <a:ext cx="432048" cy="208823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7466561" y="332656"/>
            <a:ext cx="4029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in value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83085" y="1844824"/>
            <a:ext cx="31646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Check if it </a:t>
            </a:r>
          </a:p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prime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972177" y="4843026"/>
            <a:ext cx="28745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Print out </a:t>
            </a:r>
          </a:p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96786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indent="-571500">
              <a:lnSpc>
                <a:spcPct val="90000"/>
              </a:lnSpc>
            </a:pPr>
            <a:r>
              <a:rPr lang="en-IE" sz="3600" dirty="0"/>
              <a:t>In terms of good module design, we have a rule-of-thumb, that each module should </a:t>
            </a:r>
            <a:r>
              <a:rPr lang="en-IE" sz="3600" i="1" u="sng" dirty="0"/>
              <a:t>do one thing well</a:t>
            </a:r>
            <a:r>
              <a:rPr lang="en-IE" sz="3600" dirty="0"/>
              <a:t>, as opposed to two or three things </a:t>
            </a:r>
            <a:r>
              <a:rPr lang="en-IE" sz="3600" dirty="0" err="1"/>
              <a:t>kinda</a:t>
            </a:r>
            <a:r>
              <a:rPr lang="en-IE" sz="3600" dirty="0"/>
              <a:t> well!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At the moment the MODULE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sz="3600" dirty="0"/>
              <a:t> does two things, reads in the value, and then checks, so we should rewrite so that the MODULE called </a:t>
            </a:r>
            <a:r>
              <a:rPr lang="en-IE" sz="3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PrimeChecker</a:t>
            </a:r>
            <a:r>
              <a:rPr lang="en-IE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IE" sz="3600" dirty="0"/>
              <a:t> just checks if a number is prime (and that number is passed into it).</a:t>
            </a:r>
          </a:p>
          <a:p>
            <a:pPr marL="628650" indent="-571500">
              <a:lnSpc>
                <a:spcPct val="90000"/>
              </a:lnSpc>
            </a:pP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6085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265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2" name="Right Arrow 1"/>
          <p:cNvSpPr/>
          <p:nvPr/>
        </p:nvSpPr>
        <p:spPr>
          <a:xfrm>
            <a:off x="4763057" y="764704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Arrow 9"/>
          <p:cNvSpPr/>
          <p:nvPr/>
        </p:nvSpPr>
        <p:spPr>
          <a:xfrm>
            <a:off x="4858657" y="4650773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695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6095206" y="4293096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6095206" y="260648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383238" y="332656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763057" y="764704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Arrow 9"/>
          <p:cNvSpPr/>
          <p:nvPr/>
        </p:nvSpPr>
        <p:spPr>
          <a:xfrm>
            <a:off x="4858657" y="4650773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2606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8542" y="4581128"/>
            <a:ext cx="5616623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18542" y="260648"/>
            <a:ext cx="5616623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574" y="332656"/>
            <a:ext cx="5328591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6095206" y="4293096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6095206" y="260648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383238" y="332656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763057" y="764704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ight Arrow 9"/>
          <p:cNvSpPr/>
          <p:nvPr/>
        </p:nvSpPr>
        <p:spPr>
          <a:xfrm>
            <a:off x="4858657" y="4650773"/>
            <a:ext cx="1944216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7175326" y="163146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6544715" y="4318559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7463358" y="4822615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3827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622599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622599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0631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6671270" y="4098154"/>
            <a:ext cx="432048" cy="77100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Brace 15"/>
          <p:cNvSpPr/>
          <p:nvPr/>
        </p:nvSpPr>
        <p:spPr>
          <a:xfrm>
            <a:off x="6743278" y="260648"/>
            <a:ext cx="432048" cy="352839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Brace 16"/>
          <p:cNvSpPr/>
          <p:nvPr/>
        </p:nvSpPr>
        <p:spPr>
          <a:xfrm>
            <a:off x="6671270" y="5013176"/>
            <a:ext cx="432048" cy="151216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7466561" y="3945830"/>
            <a:ext cx="4029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Read in value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683085" y="1124744"/>
            <a:ext cx="31646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Check if it </a:t>
            </a:r>
          </a:p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prime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972177" y="4843026"/>
            <a:ext cx="28745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Print out </a:t>
            </a:r>
          </a:p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46122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Structured Programming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3600" dirty="0"/>
              <a:t>In this lesson we will cover: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Modules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Return values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Parameter passing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Variable scope</a:t>
            </a:r>
          </a:p>
          <a:p>
            <a:pPr marL="628650" indent="-571500">
              <a:lnSpc>
                <a:spcPct val="90000"/>
              </a:lnSpc>
            </a:pPr>
            <a:r>
              <a:rPr lang="en-IE" sz="3600" dirty="0"/>
              <a:t>Local and Global variables.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3440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Parameter Passing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/>
              <a:t>We can define the module to take in as many parameters as we like between the brackets.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MyModule1():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MyModule2(a):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MyModule3(a, b):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MyModule4(a, b, c): 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MyModule5(a, b, c, d):</a:t>
            </a:r>
          </a:p>
          <a:p>
            <a:pPr marL="514350" indent="-457200">
              <a:lnSpc>
                <a:spcPct val="90000"/>
              </a:lnSpc>
            </a:pPr>
            <a:endParaRPr lang="en-IE" sz="2800" dirty="0">
              <a:cs typeface="Courier New" panose="02070309020205020404" pitchFamily="49" charset="0"/>
            </a:endParaRPr>
          </a:p>
          <a:p>
            <a:pPr marL="514350" indent="-457200">
              <a:lnSpc>
                <a:spcPct val="90000"/>
              </a:lnSpc>
            </a:pPr>
            <a:r>
              <a:rPr lang="en-IE" dirty="0">
                <a:cs typeface="Courier New" panose="02070309020205020404" pitchFamily="49" charset="0"/>
              </a:rPr>
              <a:t>And when we call the module we have to call it with the same number of parameters.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8150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524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Val;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(Val) = FALSE)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646935" y="4725144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3286894" y="116632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4" name="Curved Connector 3"/>
          <p:cNvCxnSpPr>
            <a:stCxn id="2" idx="6"/>
          </p:cNvCxnSpPr>
          <p:nvPr/>
        </p:nvCxnSpPr>
        <p:spPr>
          <a:xfrm flipH="1" flipV="1">
            <a:off x="5879182" y="548680"/>
            <a:ext cx="360041" cy="4487769"/>
          </a:xfrm>
          <a:prstGeom prst="curvedConnector4">
            <a:avLst>
              <a:gd name="adj1" fmla="val -967784"/>
              <a:gd name="adj2" fmla="val 100085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199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278782" y="4221088"/>
            <a:ext cx="5616623" cy="237626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2278782" y="188640"/>
            <a:ext cx="5616623" cy="374441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566814" y="260648"/>
            <a:ext cx="5328591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(A):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Arial" pitchFamily="34" charset="0"/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2400" dirty="0">
                <a:latin typeface="Calibri" panose="020F0502020204030204" pitchFamily="34" charset="0"/>
                <a:cs typeface="Courier New" pitchFamily="49" charset="0"/>
              </a:rPr>
              <a:t>In another program we could call the module with values going directly into the module, e.g.</a:t>
            </a:r>
            <a:endParaRPr lang="en-IE" sz="18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(23);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(21);</a:t>
            </a:r>
          </a:p>
          <a:p>
            <a:pPr>
              <a:buFont typeface="Arial" pitchFamily="34" charset="0"/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286894" y="116632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3123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70870" y="1484784"/>
            <a:ext cx="5616623" cy="511256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pPr algn="ctr"/>
            <a:endParaRPr lang="en-IE" dirty="0"/>
          </a:p>
          <a:p>
            <a:r>
              <a:rPr lang="en-IE" dirty="0"/>
              <a:t>       </a:t>
            </a:r>
            <a:r>
              <a:rPr lang="en-IE" dirty="0">
                <a:solidFill>
                  <a:schemeClr val="tx1"/>
                </a:solidFill>
              </a:rPr>
              <a:t> </a:t>
            </a:r>
            <a:r>
              <a:rPr lang="en-IE" dirty="0" err="1">
                <a:solidFill>
                  <a:schemeClr val="tx1"/>
                </a:solidFill>
              </a:rPr>
              <a:t>variableX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3059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646934" y="1772816"/>
            <a:ext cx="4392488" cy="158417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solidFill>
                  <a:schemeClr val="tx1"/>
                </a:solidFill>
              </a:rPr>
              <a:t>static void Method1() {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variable1</a:t>
            </a:r>
          </a:p>
          <a:p>
            <a:r>
              <a:rPr lang="en-I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646934" y="3501008"/>
            <a:ext cx="4392488" cy="2304256"/>
          </a:xfrm>
          <a:prstGeom prst="round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}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static void Method2() {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variable2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r>
              <a:rPr lang="en-IE" dirty="0">
                <a:solidFill>
                  <a:schemeClr val="tx1"/>
                </a:solidFill>
              </a:rPr>
              <a:t>}</a:t>
            </a: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1960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/>
              <a:t>The scope of a variable – is the part of a computer program where the binding is valid: where the variable name can be used to refer to the entity. </a:t>
            </a:r>
          </a:p>
          <a:p>
            <a:pPr marL="628650" indent="-571500">
              <a:lnSpc>
                <a:spcPct val="90000"/>
              </a:lnSpc>
            </a:pPr>
            <a:r>
              <a:rPr lang="en-IE" dirty="0"/>
              <a:t>In other parts of the program the variable name may refer to a different entity (it may have a different binding), or to nothing at all (it may be unbound). </a:t>
            </a:r>
          </a:p>
          <a:p>
            <a:pPr marL="628650" indent="-571500">
              <a:lnSpc>
                <a:spcPct val="90000"/>
              </a:lnSpc>
            </a:pPr>
            <a:r>
              <a:rPr lang="en-IE" dirty="0"/>
              <a:t>The scope of a binding is also known as the “visibility” of a variable.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5400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// Attributes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"Global Variable";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// Attributes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"Global Variable";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66787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// Attributes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"Global Variable";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	// Attributes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"Global Variable";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allout: Left Arrow 2">
            <a:extLst>
              <a:ext uri="{FF2B5EF4-FFF2-40B4-BE49-F238E27FC236}">
                <a16:creationId xmlns:a16="http://schemas.microsoft.com/office/drawing/2014/main" id="{50551AC1-4A9D-4958-B27F-338F459029A8}"/>
              </a:ext>
            </a:extLst>
          </p:cNvPr>
          <p:cNvSpPr/>
          <p:nvPr/>
        </p:nvSpPr>
        <p:spPr>
          <a:xfrm>
            <a:off x="8321257" y="1692276"/>
            <a:ext cx="2376264" cy="11430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Local</a:t>
            </a:r>
          </a:p>
          <a:p>
            <a:pPr algn="ctr"/>
            <a:r>
              <a:rPr lang="en-IE" sz="2800" dirty="0"/>
              <a:t>Variable</a:t>
            </a:r>
          </a:p>
        </p:txBody>
      </p:sp>
      <p:sp>
        <p:nvSpPr>
          <p:cNvPr id="7" name="Callout: Left Arrow 6">
            <a:extLst>
              <a:ext uri="{FF2B5EF4-FFF2-40B4-BE49-F238E27FC236}">
                <a16:creationId xmlns:a16="http://schemas.microsoft.com/office/drawing/2014/main" id="{0AEC89F8-9F53-4840-AAFF-DE6EF0EA01E3}"/>
              </a:ext>
            </a:extLst>
          </p:cNvPr>
          <p:cNvSpPr/>
          <p:nvPr/>
        </p:nvSpPr>
        <p:spPr>
          <a:xfrm>
            <a:off x="8321257" y="3573016"/>
            <a:ext cx="2376264" cy="11430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Global</a:t>
            </a:r>
          </a:p>
          <a:p>
            <a:pPr algn="ctr"/>
            <a:r>
              <a:rPr lang="en-IE" sz="2800" dirty="0"/>
              <a:t>Variable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6DA923-C9BE-4042-AE6E-F4E71D7628E4}"/>
              </a:ext>
            </a:extLst>
          </p:cNvPr>
          <p:cNvSpPr/>
          <p:nvPr/>
        </p:nvSpPr>
        <p:spPr>
          <a:xfrm>
            <a:off x="1492892" y="4788024"/>
            <a:ext cx="2586090" cy="46977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2712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public void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LocalVars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"Local Variable";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7408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 Scope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public static void main(String[]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("In the main...");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VariableScope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VScope.LocalVars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lnSpc>
                <a:spcPct val="90000"/>
              </a:lnSpc>
              <a:buNone/>
            </a:pP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    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LocalVar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57150" indent="0">
              <a:lnSpc>
                <a:spcPct val="90000"/>
              </a:lnSpc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8587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3600" dirty="0"/>
              <a:t>We’ve seen the idea of modules before, it allows us to take a program like this: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1763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Side Effects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call to a Module M has a </a:t>
            </a:r>
            <a:r>
              <a:rPr lang="en-US" sz="4000" i="1" dirty="0"/>
              <a:t>side effect </a:t>
            </a:r>
            <a:r>
              <a:rPr lang="en-US" sz="4000" dirty="0"/>
              <a:t>if either</a:t>
            </a:r>
            <a:endParaRPr lang="en-IE" sz="4000" dirty="0"/>
          </a:p>
          <a:p>
            <a:pPr lvl="1"/>
            <a:r>
              <a:rPr lang="en-US" sz="3600" dirty="0"/>
              <a:t>During the call, there is a change to the value of some object that existed before M.</a:t>
            </a:r>
            <a:endParaRPr lang="en-IE" sz="3600" dirty="0"/>
          </a:p>
          <a:p>
            <a:pPr lvl="1"/>
            <a:r>
              <a:rPr lang="en-US" sz="3600" dirty="0"/>
              <a:t>I/O occurs during the call.</a:t>
            </a:r>
            <a:endParaRPr lang="en-IE" sz="3600" dirty="0"/>
          </a:p>
          <a:p>
            <a:r>
              <a:rPr lang="en-US" sz="4000" dirty="0"/>
              <a:t>Otherwise the call is </a:t>
            </a:r>
            <a:r>
              <a:rPr lang="en-US" sz="4000" i="1" dirty="0"/>
              <a:t>side-effect free.</a:t>
            </a:r>
            <a:endParaRPr lang="en-IE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3957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683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  <a:endParaRPr lang="en-GB" altLang="en-US" dirty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7150" indent="0">
              <a:lnSpc>
                <a:spcPct val="90000"/>
              </a:lnSpc>
              <a:buNone/>
            </a:pPr>
            <a:r>
              <a:rPr lang="en-IE" sz="3600" dirty="0"/>
              <a:t>And turn it into this:</a:t>
            </a:r>
            <a:endParaRPr lang="en-GB" alt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143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2598" y="4581128"/>
            <a:ext cx="9360289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622598" y="260648"/>
            <a:ext cx="9360289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19" y="332656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038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Modularisation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pPr marL="0" indent="0">
              <a:buNone/>
            </a:pPr>
            <a:r>
              <a:rPr lang="en-IE" dirty="0"/>
              <a:t>Modularisation make life easier for a lot of reasons:</a:t>
            </a:r>
          </a:p>
          <a:p>
            <a:pPr lvl="1"/>
            <a:r>
              <a:rPr lang="en-IE" dirty="0"/>
              <a:t>It easier for someone else to understand how the code works</a:t>
            </a:r>
          </a:p>
          <a:p>
            <a:pPr lvl="1"/>
            <a:r>
              <a:rPr lang="en-IE" dirty="0"/>
              <a:t>It makes team programming a lot easier, different programmers can work on different methods</a:t>
            </a:r>
          </a:p>
          <a:p>
            <a:pPr lvl="1"/>
            <a:r>
              <a:rPr lang="en-IE" dirty="0"/>
              <a:t>Can improve the quality of the code</a:t>
            </a:r>
          </a:p>
          <a:p>
            <a:pPr lvl="1"/>
            <a:r>
              <a:rPr lang="en-IE" dirty="0"/>
              <a:t>Can reuse the same code over and over again (“</a:t>
            </a:r>
            <a:r>
              <a:rPr lang="en-IE" i="1" dirty="0"/>
              <a:t>don’t reinvent the wheel</a:t>
            </a:r>
            <a:r>
              <a:rPr lang="en-IE" dirty="0"/>
              <a:t>”).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843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2598" y="4581128"/>
            <a:ext cx="9360289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622598" y="260648"/>
            <a:ext cx="9360289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19" y="332656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048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2598" y="4581128"/>
            <a:ext cx="9360289" cy="20882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622598" y="260648"/>
            <a:ext cx="9360289" cy="403244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19" y="332656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MODULE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B &lt;- A - 1;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TRUE;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FALSE;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B &lt;- B – 1;             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RETURN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CheckPrime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   IF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>
                <a:latin typeface="Courier New" pitchFamily="49" charset="0"/>
                <a:cs typeface="Courier New" pitchFamily="49" charset="0"/>
              </a:rPr>
              <a:t>PrimeChecker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() = FALSE)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5474" y="-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1630710" y="3501008"/>
            <a:ext cx="2592288" cy="62260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ight Arrow 7"/>
          <p:cNvSpPr/>
          <p:nvPr/>
        </p:nvSpPr>
        <p:spPr>
          <a:xfrm rot="10800000">
            <a:off x="4295006" y="3528391"/>
            <a:ext cx="5976664" cy="54868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753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2240</Words>
  <Application>Microsoft Office PowerPoint</Application>
  <PresentationFormat>Custom</PresentationFormat>
  <Paragraphs>453</Paragraphs>
  <Slides>31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Courier New</vt:lpstr>
      <vt:lpstr>Office Theme</vt:lpstr>
      <vt:lpstr>The Java Programming Language: Structured Programming</vt:lpstr>
      <vt:lpstr>Structured Programming</vt:lpstr>
      <vt:lpstr>Modularisation</vt:lpstr>
      <vt:lpstr>Modularisation</vt:lpstr>
      <vt:lpstr>Modularisation</vt:lpstr>
      <vt:lpstr>PowerPoint Presentation</vt:lpstr>
      <vt:lpstr>Modularisation</vt:lpstr>
      <vt:lpstr>PowerPoint Presentation</vt:lpstr>
      <vt:lpstr>PowerPoint Presentation</vt:lpstr>
      <vt:lpstr>Return Values</vt:lpstr>
      <vt:lpstr>Parameter Passing</vt:lpstr>
      <vt:lpstr>PowerPoint Presentation</vt:lpstr>
      <vt:lpstr>PowerPoint Presentation</vt:lpstr>
      <vt:lpstr>Parameter Passing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Parameter Passing</vt:lpstr>
      <vt:lpstr>PowerPoint Presentation</vt:lpstr>
      <vt:lpstr>PowerPoint Presentation</vt:lpstr>
      <vt:lpstr>PowerPoint Presentation</vt:lpstr>
      <vt:lpstr>Variable Scope</vt:lpstr>
      <vt:lpstr>Variable Scope</vt:lpstr>
      <vt:lpstr>Variable Scope</vt:lpstr>
      <vt:lpstr>Variable Scope</vt:lpstr>
      <vt:lpstr>Variable Scope</vt:lpstr>
      <vt:lpstr>Variable Scope</vt:lpstr>
      <vt:lpstr>Side Effects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58</cp:revision>
  <dcterms:created xsi:type="dcterms:W3CDTF">2011-11-22T13:33:19Z</dcterms:created>
  <dcterms:modified xsi:type="dcterms:W3CDTF">2021-11-03T15:41:35Z</dcterms:modified>
</cp:coreProperties>
</file>