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1004" r:id="rId2"/>
    <p:sldId id="375" r:id="rId3"/>
    <p:sldId id="376" r:id="rId4"/>
    <p:sldId id="1063" r:id="rId5"/>
    <p:sldId id="1064"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 id="350" r:id="rId30"/>
    <p:sldId id="351" r:id="rId31"/>
    <p:sldId id="352" r:id="rId32"/>
    <p:sldId id="353" r:id="rId33"/>
    <p:sldId id="354" r:id="rId34"/>
    <p:sldId id="355" r:id="rId35"/>
    <p:sldId id="356" r:id="rId36"/>
    <p:sldId id="357" r:id="rId37"/>
    <p:sldId id="358" r:id="rId38"/>
    <p:sldId id="359" r:id="rId39"/>
    <p:sldId id="360" r:id="rId40"/>
    <p:sldId id="361" r:id="rId41"/>
    <p:sldId id="362" r:id="rId42"/>
    <p:sldId id="363" r:id="rId43"/>
    <p:sldId id="364" r:id="rId44"/>
    <p:sldId id="365" r:id="rId45"/>
    <p:sldId id="366" r:id="rId46"/>
    <p:sldId id="367" r:id="rId47"/>
    <p:sldId id="1065" r:id="rId48"/>
    <p:sldId id="1066" r:id="rId49"/>
    <p:sldId id="1075" r:id="rId50"/>
    <p:sldId id="1076" r:id="rId51"/>
    <p:sldId id="1077" r:id="rId52"/>
    <p:sldId id="1067" r:id="rId53"/>
    <p:sldId id="1068" r:id="rId54"/>
    <p:sldId id="1069"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1070" r:id="rId69"/>
    <p:sldId id="1078" r:id="rId70"/>
    <p:sldId id="1079" r:id="rId71"/>
    <p:sldId id="1080" r:id="rId72"/>
    <p:sldId id="1009" r:id="rId73"/>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4F81B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543BAF-EBC7-407B-AF5A-8ABC58FA3513}" v="6" dt="2022-10-19T18:53:42.9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40" y="5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E0543BAF-EBC7-407B-AF5A-8ABC58FA3513}"/>
    <pc:docChg chg="undo custSel modSld">
      <pc:chgData name="Damian T. Gordon" userId="7469c87ffe94b59c" providerId="LiveId" clId="{E0543BAF-EBC7-407B-AF5A-8ABC58FA3513}" dt="2022-10-19T18:54:02.012" v="12" actId="20577"/>
      <pc:docMkLst>
        <pc:docMk/>
      </pc:docMkLst>
      <pc:sldChg chg="addSp delSp modSp mod">
        <pc:chgData name="Damian T. Gordon" userId="7469c87ffe94b59c" providerId="LiveId" clId="{E0543BAF-EBC7-407B-AF5A-8ABC58FA3513}" dt="2022-10-19T18:54:02.012" v="12" actId="20577"/>
        <pc:sldMkLst>
          <pc:docMk/>
          <pc:sldMk cId="491737158" sldId="1070"/>
        </pc:sldMkLst>
        <pc:spChg chg="add del">
          <ac:chgData name="Damian T. Gordon" userId="7469c87ffe94b59c" providerId="LiveId" clId="{E0543BAF-EBC7-407B-AF5A-8ABC58FA3513}" dt="2022-10-19T18:53:38.229" v="3"/>
          <ac:spMkLst>
            <pc:docMk/>
            <pc:sldMk cId="491737158" sldId="1070"/>
            <ac:spMk id="3" creationId="{03568C16-2A5B-ABCC-875B-70F6EE2582C0}"/>
          </ac:spMkLst>
        </pc:spChg>
        <pc:spChg chg="add del">
          <ac:chgData name="Damian T. Gordon" userId="7469c87ffe94b59c" providerId="LiveId" clId="{E0543BAF-EBC7-407B-AF5A-8ABC58FA3513}" dt="2022-10-19T18:53:42.902" v="6"/>
          <ac:spMkLst>
            <pc:docMk/>
            <pc:sldMk cId="491737158" sldId="1070"/>
            <ac:spMk id="4" creationId="{297FC81A-0F5E-72DB-B470-ACA8EC8DED18}"/>
          </ac:spMkLst>
        </pc:spChg>
        <pc:spChg chg="mod">
          <ac:chgData name="Damian T. Gordon" userId="7469c87ffe94b59c" providerId="LiveId" clId="{E0543BAF-EBC7-407B-AF5A-8ABC58FA3513}" dt="2022-10-19T18:54:02.012" v="12" actId="20577"/>
          <ac:spMkLst>
            <pc:docMk/>
            <pc:sldMk cId="491737158" sldId="1070"/>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19/10/2022</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2</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19/10/2022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19/10/2022</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0630" y="2924944"/>
            <a:ext cx="10725541" cy="1470025"/>
          </a:xfrm>
        </p:spPr>
        <p:txBody>
          <a:bodyPr>
            <a:noAutofit/>
          </a:bodyPr>
          <a:lstStyle/>
          <a:p>
            <a:r>
              <a:rPr lang="en-IE" sz="6000" dirty="0"/>
              <a:t>The Java Programming Language:</a:t>
            </a:r>
            <a:br>
              <a:rPr lang="en-IE" sz="6000" dirty="0"/>
            </a:br>
            <a:r>
              <a:rPr lang="en-IE" sz="6000" dirty="0"/>
              <a:t>Arrays and Searching</a:t>
            </a:r>
          </a:p>
        </p:txBody>
      </p:sp>
      <p:sp>
        <p:nvSpPr>
          <p:cNvPr id="8" name="Subtitle 2"/>
          <p:cNvSpPr>
            <a:spLocks noGrp="1"/>
          </p:cNvSpPr>
          <p:nvPr>
            <p:ph type="subTitle" idx="1"/>
          </p:nvPr>
        </p:nvSpPr>
        <p:spPr>
          <a:xfrm>
            <a:off x="1828562" y="5040758"/>
            <a:ext cx="8533289" cy="1124546"/>
          </a:xfrm>
        </p:spPr>
        <p:txBody>
          <a:bodyPr/>
          <a:lstStyle/>
          <a:p>
            <a:r>
              <a:rPr lang="en-IE" dirty="0">
                <a:solidFill>
                  <a:schemeClr val="tx1"/>
                </a:solidFill>
              </a:rPr>
              <a:t>Damian Gordon</a:t>
            </a:r>
          </a:p>
        </p:txBody>
      </p:sp>
      <p:pic>
        <p:nvPicPr>
          <p:cNvPr id="6" name="Picture 5" descr="Icon&#10;&#10;Description automatically generated">
            <a:extLst>
              <a:ext uri="{FF2B5EF4-FFF2-40B4-BE49-F238E27FC236}">
                <a16:creationId xmlns:a16="http://schemas.microsoft.com/office/drawing/2014/main" id="{78E8D406-F246-46AB-B99F-6DBC422A9BB6}"/>
              </a:ext>
            </a:extLst>
          </p:cNvPr>
          <p:cNvPicPr/>
          <p:nvPr/>
        </p:nvPicPr>
        <p:blipFill>
          <a:blip r:embed="rId2">
            <a:extLst>
              <a:ext uri="{28A0092B-C50C-407E-A947-70E740481C1C}">
                <a14:useLocalDpi xmlns:a14="http://schemas.microsoft.com/office/drawing/2010/main" val="0"/>
              </a:ext>
            </a:extLst>
          </a:blip>
          <a:stretch>
            <a:fillRect/>
          </a:stretch>
        </p:blipFill>
        <p:spPr>
          <a:xfrm>
            <a:off x="4979082" y="332656"/>
            <a:ext cx="2232248" cy="2302634"/>
          </a:xfrm>
          <a:prstGeom prst="rect">
            <a:avLst/>
          </a:prstGeom>
        </p:spPr>
      </p:pic>
    </p:spTree>
    <p:extLst>
      <p:ext uri="{BB962C8B-B14F-4D97-AF65-F5344CB8AC3E}">
        <p14:creationId xmlns:p14="http://schemas.microsoft.com/office/powerpoint/2010/main" val="1369106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209879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111159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231482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646341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2530846"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254936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274687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005990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296289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28101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317891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403235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339494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55702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3610966" y="1916832"/>
            <a:ext cx="324000" cy="576064"/>
          </a:xfrm>
          <a:prstGeom prst="up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245256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382699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74965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404301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012596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t>Array Searching</a:t>
            </a:r>
          </a:p>
        </p:txBody>
      </p:sp>
      <p:sp>
        <p:nvSpPr>
          <p:cNvPr id="3" name="Subtitle 2"/>
          <p:cNvSpPr>
            <a:spLocks noGrp="1"/>
          </p:cNvSpPr>
          <p:nvPr>
            <p:ph type="subTitle" idx="1"/>
          </p:nvPr>
        </p:nvSpPr>
        <p:spPr/>
        <p:txBody>
          <a:bodyPr/>
          <a:lstStyle/>
          <a:p>
            <a:r>
              <a:rPr lang="en-IE" dirty="0"/>
              <a:t>Damian Gordon</a:t>
            </a:r>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757667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425903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42744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447506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45416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4691086"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78164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490711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92429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12313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64189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33915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867953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87487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771206"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19265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98723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832182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620325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0734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a:t>
            </a:r>
            <a:endParaRPr lang="en-IE" dirty="0"/>
          </a:p>
        </p:txBody>
      </p:sp>
      <p:sp>
        <p:nvSpPr>
          <p:cNvPr id="5" name="Content Placeholder 4"/>
          <p:cNvSpPr>
            <a:spLocks noGrp="1"/>
          </p:cNvSpPr>
          <p:nvPr>
            <p:ph idx="1"/>
          </p:nvPr>
        </p:nvSpPr>
        <p:spPr/>
        <p:txBody>
          <a:bodyPr>
            <a:normAutofit/>
          </a:bodyPr>
          <a:lstStyle/>
          <a:p>
            <a:r>
              <a:rPr lang="en-IE" dirty="0"/>
              <a:t>Let’s remember our integer array from before:</a:t>
            </a:r>
          </a:p>
        </p:txBody>
      </p:sp>
    </p:spTree>
    <p:extLst>
      <p:ext uri="{BB962C8B-B14F-4D97-AF65-F5344CB8AC3E}">
        <p14:creationId xmlns:p14="http://schemas.microsoft.com/office/powerpoint/2010/main" val="3008747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641927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113238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6635302" y="1916832"/>
            <a:ext cx="324000" cy="576064"/>
          </a:xfrm>
          <a:prstGeom prst="up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690635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6851326"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7876763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706735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841584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728337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42718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749939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7400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771542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6970533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7931446"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534953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814747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343407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836349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432612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a:t>
            </a:r>
            <a:endParaRPr lang="en-IE" dirty="0"/>
          </a:p>
        </p:txBody>
      </p:sp>
      <p:sp>
        <p:nvSpPr>
          <p:cNvPr id="17" name="Rectangle 16"/>
          <p:cNvSpPr/>
          <p:nvPr/>
        </p:nvSpPr>
        <p:spPr>
          <a:xfrm>
            <a:off x="1486694" y="1340768"/>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148669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44</a:t>
            </a:r>
            <a:endParaRPr lang="en-IE" sz="1400" dirty="0">
              <a:solidFill>
                <a:schemeClr val="tx1"/>
              </a:solidFill>
            </a:endParaRPr>
          </a:p>
        </p:txBody>
      </p:sp>
      <p:sp>
        <p:nvSpPr>
          <p:cNvPr id="19" name="Rectangle 18"/>
          <p:cNvSpPr/>
          <p:nvPr/>
        </p:nvSpPr>
        <p:spPr>
          <a:xfrm>
            <a:off x="220677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23</a:t>
            </a:r>
            <a:endParaRPr lang="en-IE" dirty="0">
              <a:solidFill>
                <a:schemeClr val="tx1"/>
              </a:solidFill>
            </a:endParaRPr>
          </a:p>
        </p:txBody>
      </p:sp>
      <p:sp>
        <p:nvSpPr>
          <p:cNvPr id="20" name="Rectangle 19"/>
          <p:cNvSpPr/>
          <p:nvPr/>
        </p:nvSpPr>
        <p:spPr>
          <a:xfrm>
            <a:off x="292685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42</a:t>
            </a:r>
            <a:endParaRPr lang="en-IE" dirty="0">
              <a:solidFill>
                <a:schemeClr val="tx1"/>
              </a:solidFill>
            </a:endParaRPr>
          </a:p>
        </p:txBody>
      </p:sp>
      <p:sp>
        <p:nvSpPr>
          <p:cNvPr id="21" name="Rectangle 20"/>
          <p:cNvSpPr/>
          <p:nvPr/>
        </p:nvSpPr>
        <p:spPr>
          <a:xfrm>
            <a:off x="364693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33</a:t>
            </a:r>
            <a:endParaRPr lang="en-IE" dirty="0">
              <a:solidFill>
                <a:schemeClr val="tx1"/>
              </a:solidFill>
            </a:endParaRPr>
          </a:p>
        </p:txBody>
      </p:sp>
      <p:sp>
        <p:nvSpPr>
          <p:cNvPr id="22" name="Rectangle 21"/>
          <p:cNvSpPr/>
          <p:nvPr/>
        </p:nvSpPr>
        <p:spPr>
          <a:xfrm>
            <a:off x="436701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16</a:t>
            </a:r>
            <a:endParaRPr lang="en-IE" dirty="0">
              <a:solidFill>
                <a:schemeClr val="tx1"/>
              </a:solidFill>
            </a:endParaRPr>
          </a:p>
        </p:txBody>
      </p:sp>
      <p:sp>
        <p:nvSpPr>
          <p:cNvPr id="23" name="Rectangle 22"/>
          <p:cNvSpPr/>
          <p:nvPr/>
        </p:nvSpPr>
        <p:spPr>
          <a:xfrm>
            <a:off x="508709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54</a:t>
            </a:r>
            <a:endParaRPr lang="en-IE" dirty="0">
              <a:solidFill>
                <a:schemeClr val="tx1"/>
              </a:solidFill>
            </a:endParaRPr>
          </a:p>
        </p:txBody>
      </p:sp>
      <p:sp>
        <p:nvSpPr>
          <p:cNvPr id="24" name="Rectangle 23"/>
          <p:cNvSpPr/>
          <p:nvPr/>
        </p:nvSpPr>
        <p:spPr>
          <a:xfrm>
            <a:off x="580717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34</a:t>
            </a:r>
            <a:endParaRPr lang="en-IE" dirty="0">
              <a:solidFill>
                <a:schemeClr val="tx1"/>
              </a:solidFill>
            </a:endParaRPr>
          </a:p>
        </p:txBody>
      </p:sp>
      <p:sp>
        <p:nvSpPr>
          <p:cNvPr id="25" name="Rectangle 24"/>
          <p:cNvSpPr/>
          <p:nvPr/>
        </p:nvSpPr>
        <p:spPr>
          <a:xfrm>
            <a:off x="1048769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82</a:t>
            </a:r>
            <a:endParaRPr lang="en-IE" dirty="0">
              <a:solidFill>
                <a:schemeClr val="tx1"/>
              </a:solidFill>
            </a:endParaRPr>
          </a:p>
        </p:txBody>
      </p:sp>
      <p:sp>
        <p:nvSpPr>
          <p:cNvPr id="26" name="Rectangle 25"/>
          <p:cNvSpPr/>
          <p:nvPr/>
        </p:nvSpPr>
        <p:spPr>
          <a:xfrm>
            <a:off x="652725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18</a:t>
            </a:r>
            <a:endParaRPr lang="en-IE" dirty="0">
              <a:solidFill>
                <a:schemeClr val="tx1"/>
              </a:solidFill>
            </a:endParaRPr>
          </a:p>
        </p:txBody>
      </p:sp>
      <p:sp>
        <p:nvSpPr>
          <p:cNvPr id="27" name="Rectangle 26"/>
          <p:cNvSpPr/>
          <p:nvPr/>
        </p:nvSpPr>
        <p:spPr>
          <a:xfrm>
            <a:off x="7247334" y="1340768"/>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a:solidFill>
                  <a:schemeClr val="tx1"/>
                </a:solidFill>
              </a:rPr>
              <a:t>……..…</a:t>
            </a:r>
            <a:endParaRPr lang="en-IE" dirty="0">
              <a:solidFill>
                <a:schemeClr val="tx1"/>
              </a:solidFill>
            </a:endParaRPr>
          </a:p>
        </p:txBody>
      </p:sp>
      <p:sp>
        <p:nvSpPr>
          <p:cNvPr id="28" name="Rectangle 27"/>
          <p:cNvSpPr/>
          <p:nvPr/>
        </p:nvSpPr>
        <p:spPr>
          <a:xfrm>
            <a:off x="9767614"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34</a:t>
            </a:r>
            <a:endParaRPr lang="en-IE" dirty="0">
              <a:solidFill>
                <a:schemeClr val="tx1"/>
              </a:solidFill>
            </a:endParaRPr>
          </a:p>
        </p:txBody>
      </p:sp>
      <p:sp>
        <p:nvSpPr>
          <p:cNvPr id="29" name="Rectangle 28"/>
          <p:cNvSpPr/>
          <p:nvPr/>
        </p:nvSpPr>
        <p:spPr>
          <a:xfrm>
            <a:off x="148669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0</a:t>
            </a:r>
            <a:endParaRPr lang="en-IE" sz="1400" dirty="0">
              <a:solidFill>
                <a:schemeClr val="tx1"/>
              </a:solidFill>
            </a:endParaRPr>
          </a:p>
        </p:txBody>
      </p:sp>
      <p:sp>
        <p:nvSpPr>
          <p:cNvPr id="30" name="Rectangle 29"/>
          <p:cNvSpPr/>
          <p:nvPr/>
        </p:nvSpPr>
        <p:spPr>
          <a:xfrm>
            <a:off x="220677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1</a:t>
            </a:r>
            <a:endParaRPr lang="en-IE" sz="1400" dirty="0">
              <a:solidFill>
                <a:schemeClr val="tx1"/>
              </a:solidFill>
            </a:endParaRPr>
          </a:p>
        </p:txBody>
      </p:sp>
      <p:sp>
        <p:nvSpPr>
          <p:cNvPr id="31" name="Rectangle 30"/>
          <p:cNvSpPr/>
          <p:nvPr/>
        </p:nvSpPr>
        <p:spPr>
          <a:xfrm>
            <a:off x="292685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2</a:t>
            </a:r>
            <a:endParaRPr lang="en-IE" sz="1400" dirty="0">
              <a:solidFill>
                <a:schemeClr val="tx1"/>
              </a:solidFill>
            </a:endParaRPr>
          </a:p>
        </p:txBody>
      </p:sp>
      <p:sp>
        <p:nvSpPr>
          <p:cNvPr id="32" name="Rectangle 31"/>
          <p:cNvSpPr/>
          <p:nvPr/>
        </p:nvSpPr>
        <p:spPr>
          <a:xfrm>
            <a:off x="364693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3</a:t>
            </a:r>
            <a:endParaRPr lang="en-IE" sz="1400" dirty="0">
              <a:solidFill>
                <a:schemeClr val="tx1"/>
              </a:solidFill>
            </a:endParaRPr>
          </a:p>
        </p:txBody>
      </p:sp>
      <p:sp>
        <p:nvSpPr>
          <p:cNvPr id="33" name="Rectangle 32"/>
          <p:cNvSpPr/>
          <p:nvPr/>
        </p:nvSpPr>
        <p:spPr>
          <a:xfrm>
            <a:off x="436701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4</a:t>
            </a:r>
            <a:endParaRPr lang="en-IE" sz="1400" dirty="0">
              <a:solidFill>
                <a:schemeClr val="tx1"/>
              </a:solidFill>
            </a:endParaRPr>
          </a:p>
        </p:txBody>
      </p:sp>
      <p:sp>
        <p:nvSpPr>
          <p:cNvPr id="34" name="Rectangle 33"/>
          <p:cNvSpPr/>
          <p:nvPr/>
        </p:nvSpPr>
        <p:spPr>
          <a:xfrm>
            <a:off x="508709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5</a:t>
            </a:r>
            <a:endParaRPr lang="en-IE" sz="1400" dirty="0">
              <a:solidFill>
                <a:schemeClr val="tx1"/>
              </a:solidFill>
            </a:endParaRPr>
          </a:p>
        </p:txBody>
      </p:sp>
      <p:sp>
        <p:nvSpPr>
          <p:cNvPr id="35" name="Rectangle 34"/>
          <p:cNvSpPr/>
          <p:nvPr/>
        </p:nvSpPr>
        <p:spPr>
          <a:xfrm>
            <a:off x="580717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6</a:t>
            </a:r>
            <a:endParaRPr lang="en-IE" sz="1400" dirty="0">
              <a:solidFill>
                <a:schemeClr val="tx1"/>
              </a:solidFill>
            </a:endParaRPr>
          </a:p>
        </p:txBody>
      </p:sp>
      <p:sp>
        <p:nvSpPr>
          <p:cNvPr id="36" name="Rectangle 35"/>
          <p:cNvSpPr/>
          <p:nvPr/>
        </p:nvSpPr>
        <p:spPr>
          <a:xfrm>
            <a:off x="6527254"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7</a:t>
            </a:r>
            <a:endParaRPr lang="en-IE" sz="1400" dirty="0">
              <a:solidFill>
                <a:schemeClr val="tx1"/>
              </a:solidFill>
            </a:endParaRPr>
          </a:p>
        </p:txBody>
      </p:sp>
      <p:sp>
        <p:nvSpPr>
          <p:cNvPr id="37" name="Rectangle 36"/>
          <p:cNvSpPr/>
          <p:nvPr/>
        </p:nvSpPr>
        <p:spPr>
          <a:xfrm>
            <a:off x="9767614" y="1340768"/>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tx1"/>
                </a:solidFill>
              </a:rPr>
              <a:t>38</a:t>
            </a:r>
            <a:endParaRPr lang="en-IE" sz="1200" dirty="0">
              <a:solidFill>
                <a:schemeClr val="tx1"/>
              </a:solidFill>
            </a:endParaRPr>
          </a:p>
        </p:txBody>
      </p:sp>
      <p:sp>
        <p:nvSpPr>
          <p:cNvPr id="38" name="Rectangle 37"/>
          <p:cNvSpPr/>
          <p:nvPr/>
        </p:nvSpPr>
        <p:spPr>
          <a:xfrm>
            <a:off x="10487694" y="1340768"/>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tx1"/>
                </a:solidFill>
              </a:rPr>
              <a:t>39</a:t>
            </a:r>
            <a:endParaRPr lang="en-IE" sz="1200" dirty="0">
              <a:solidFill>
                <a:schemeClr val="tx1"/>
              </a:solidFill>
            </a:endParaRPr>
          </a:p>
        </p:txBody>
      </p:sp>
      <p:sp>
        <p:nvSpPr>
          <p:cNvPr id="40" name="Rectangle 39"/>
          <p:cNvSpPr/>
          <p:nvPr/>
        </p:nvSpPr>
        <p:spPr>
          <a:xfrm>
            <a:off x="334566" y="1435423"/>
            <a:ext cx="1071447" cy="769441"/>
          </a:xfrm>
          <a:prstGeom prst="rect">
            <a:avLst/>
          </a:prstGeom>
          <a:noFill/>
        </p:spPr>
        <p:txBody>
          <a:bodyPr wrap="none" lIns="91440" tIns="45720" rIns="91440" bIns="45720">
            <a:spAutoFit/>
          </a:bodyPr>
          <a:lstStyle/>
          <a:p>
            <a:pPr algn="ctr"/>
            <a:r>
              <a:rPr lang="en-US" sz="4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14007960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857951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082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879554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9583236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9011566"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316320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922759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404171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944361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396590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9659638"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199320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987566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07285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5" name="Content Placeholder 4"/>
          <p:cNvSpPr>
            <a:spLocks noGrp="1"/>
          </p:cNvSpPr>
          <p:nvPr>
            <p:ph idx="1"/>
          </p:nvPr>
        </p:nvSpPr>
        <p:spPr/>
        <p:txBody>
          <a:bodyPr>
            <a:normAutofit/>
          </a:bodyPr>
          <a:lstStyle/>
          <a:p>
            <a:r>
              <a:rPr lang="en-IE" dirty="0"/>
              <a:t>This is a SEQUENTIAL SEARCH.</a:t>
            </a:r>
          </a:p>
          <a:p>
            <a:endParaRPr lang="en-IE" dirty="0"/>
          </a:p>
          <a:p>
            <a:r>
              <a:rPr lang="en-IE" dirty="0"/>
              <a:t>If the array is 40 characters long, it will take 40 checks to complete. If the array is 1000 characters long, it will take 1000 checks to complete.</a:t>
            </a:r>
          </a:p>
          <a:p>
            <a:endParaRPr lang="en-IE" dirty="0"/>
          </a:p>
        </p:txBody>
      </p:sp>
    </p:spTree>
    <p:extLst>
      <p:ext uri="{BB962C8B-B14F-4D97-AF65-F5344CB8AC3E}">
        <p14:creationId xmlns:p14="http://schemas.microsoft.com/office/powerpoint/2010/main" val="1158074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IE" dirty="0"/>
              <a:t>Here’s how we could do it:</a:t>
            </a:r>
          </a:p>
          <a:p>
            <a:pPr marL="0" indent="0">
              <a:buNone/>
            </a:pPr>
            <a:endParaRPr lang="en-IE" dirty="0"/>
          </a:p>
        </p:txBody>
      </p:sp>
      <p:sp>
        <p:nvSpPr>
          <p:cNvPr id="2" name="Title 1"/>
          <p:cNvSpPr>
            <a:spLocks noGrp="1"/>
          </p:cNvSpPr>
          <p:nvPr>
            <p:ph type="title"/>
          </p:nvPr>
        </p:nvSpPr>
        <p:spPr/>
        <p:txBody>
          <a:bodyPr>
            <a:normAutofit/>
          </a:bodyPr>
          <a:lstStyle/>
          <a:p>
            <a:r>
              <a:rPr lang="en-GB" dirty="0"/>
              <a:t>Searching: Sequential Search</a:t>
            </a:r>
            <a:endParaRPr lang="en-IE" dirty="0"/>
          </a:p>
        </p:txBody>
      </p:sp>
    </p:spTree>
    <p:extLst>
      <p:ext uri="{BB962C8B-B14F-4D97-AF65-F5344CB8AC3E}">
        <p14:creationId xmlns:p14="http://schemas.microsoft.com/office/powerpoint/2010/main" val="12511765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buNone/>
            </a:pPr>
            <a:r>
              <a:rPr lang="en-IE" sz="2200" dirty="0">
                <a:latin typeface="Courier New" pitchFamily="49" charset="0"/>
                <a:cs typeface="Courier New" pitchFamily="49" charset="0"/>
              </a:rPr>
              <a:t>public class </a:t>
            </a:r>
            <a:r>
              <a:rPr lang="en-IE" sz="2200" dirty="0" err="1">
                <a:latin typeface="Courier New" pitchFamily="49" charset="0"/>
                <a:cs typeface="Courier New" pitchFamily="49" charset="0"/>
              </a:rPr>
              <a:t>SequentialSearchClass</a:t>
            </a:r>
            <a:r>
              <a:rPr lang="en-IE" sz="2200" dirty="0">
                <a:latin typeface="Courier New" pitchFamily="49" charset="0"/>
                <a:cs typeface="Courier New" pitchFamily="49" charset="0"/>
              </a:rPr>
              <a:t> {</a:t>
            </a:r>
          </a:p>
          <a:p>
            <a:pPr>
              <a:buNone/>
            </a:pPr>
            <a:endParaRPr lang="en-IE" sz="2200" dirty="0">
              <a:latin typeface="Courier New" pitchFamily="49" charset="0"/>
              <a:cs typeface="Courier New" pitchFamily="49" charset="0"/>
            </a:endParaRPr>
          </a:p>
          <a:p>
            <a:pPr>
              <a:buNone/>
            </a:pPr>
            <a:r>
              <a:rPr lang="en-IE" sz="2200" dirty="0">
                <a:latin typeface="Courier New" pitchFamily="49" charset="0"/>
                <a:cs typeface="Courier New" pitchFamily="49" charset="0"/>
              </a:rPr>
              <a:t>  public static void main(String[] </a:t>
            </a:r>
            <a:r>
              <a:rPr lang="en-IE" sz="2200" dirty="0" err="1">
                <a:latin typeface="Courier New" pitchFamily="49" charset="0"/>
                <a:cs typeface="Courier New" pitchFamily="49" charset="0"/>
              </a:rPr>
              <a:t>args</a:t>
            </a:r>
            <a:r>
              <a:rPr lang="en-IE" sz="2200" dirty="0">
                <a:latin typeface="Courier New" pitchFamily="49" charset="0"/>
                <a:cs typeface="Courier New" pitchFamily="49" charset="0"/>
              </a:rPr>
              <a:t>) {</a:t>
            </a:r>
          </a:p>
          <a:p>
            <a:pPr>
              <a:buNone/>
            </a:pPr>
            <a:endParaRPr lang="en-IE" sz="2200" dirty="0">
              <a:latin typeface="Courier New" pitchFamily="49" charset="0"/>
              <a:cs typeface="Courier New" pitchFamily="49" charset="0"/>
            </a:endParaRPr>
          </a:p>
          <a:p>
            <a:pPr>
              <a:buNone/>
            </a:pPr>
            <a:r>
              <a:rPr lang="en-IE" sz="2200" dirty="0">
                <a:latin typeface="Courier New" pitchFamily="49" charset="0"/>
                <a:cs typeface="Courier New" pitchFamily="49" charset="0"/>
              </a:rPr>
              <a:t>    int[] </a:t>
            </a:r>
            <a:r>
              <a:rPr lang="en-IE" sz="2200" dirty="0" err="1">
                <a:latin typeface="Courier New" pitchFamily="49" charset="0"/>
                <a:cs typeface="Courier New" pitchFamily="49" charset="0"/>
              </a:rPr>
              <a:t>ExampleArray</a:t>
            </a:r>
            <a:r>
              <a:rPr lang="en-IE" sz="2200" dirty="0">
                <a:latin typeface="Courier New" pitchFamily="49" charset="0"/>
                <a:cs typeface="Courier New" pitchFamily="49" charset="0"/>
              </a:rPr>
              <a:t> = {2, 9, 6, 7, 4, 5, 3, 0, 1};</a:t>
            </a:r>
          </a:p>
          <a:p>
            <a:pPr>
              <a:buNone/>
            </a:pPr>
            <a:r>
              <a:rPr lang="en-IE" sz="2200" dirty="0">
                <a:latin typeface="Courier New" pitchFamily="49" charset="0"/>
                <a:cs typeface="Courier New" pitchFamily="49" charset="0"/>
              </a:rPr>
              <a:t>    int </a:t>
            </a:r>
            <a:r>
              <a:rPr lang="en-IE" sz="2200" dirty="0" err="1">
                <a:latin typeface="Courier New" pitchFamily="49" charset="0"/>
                <a:cs typeface="Courier New" pitchFamily="49" charset="0"/>
              </a:rPr>
              <a:t>ExampleTarget</a:t>
            </a:r>
            <a:r>
              <a:rPr lang="en-IE" sz="2200" dirty="0">
                <a:latin typeface="Courier New" pitchFamily="49" charset="0"/>
                <a:cs typeface="Courier New" pitchFamily="49" charset="0"/>
              </a:rPr>
              <a:t> = 4;</a:t>
            </a:r>
          </a:p>
          <a:p>
            <a:pPr>
              <a:buNone/>
            </a:pPr>
            <a:r>
              <a:rPr lang="en-IE" sz="2200" dirty="0">
                <a:latin typeface="Courier New" pitchFamily="49" charset="0"/>
                <a:cs typeface="Courier New" pitchFamily="49" charset="0"/>
              </a:rPr>
              <a:t>    </a:t>
            </a:r>
            <a:r>
              <a:rPr lang="en-IE" sz="2200" dirty="0" err="1">
                <a:latin typeface="Courier New" pitchFamily="49" charset="0"/>
                <a:cs typeface="Courier New" pitchFamily="49" charset="0"/>
              </a:rPr>
              <a:t>SequentialSearch</a:t>
            </a:r>
            <a:r>
              <a:rPr lang="en-IE" sz="2200" dirty="0">
                <a:latin typeface="Courier New" pitchFamily="49" charset="0"/>
                <a:cs typeface="Courier New" pitchFamily="49" charset="0"/>
              </a:rPr>
              <a:t>(</a:t>
            </a:r>
            <a:r>
              <a:rPr lang="en-IE" sz="2200" dirty="0" err="1">
                <a:latin typeface="Courier New" pitchFamily="49" charset="0"/>
                <a:cs typeface="Courier New" pitchFamily="49" charset="0"/>
              </a:rPr>
              <a:t>ExampleArray</a:t>
            </a:r>
            <a:r>
              <a:rPr lang="en-IE" sz="2200" dirty="0">
                <a:latin typeface="Courier New" pitchFamily="49" charset="0"/>
                <a:cs typeface="Courier New" pitchFamily="49" charset="0"/>
              </a:rPr>
              <a:t>, </a:t>
            </a:r>
            <a:r>
              <a:rPr lang="en-IE" sz="2200" dirty="0" err="1">
                <a:latin typeface="Courier New" pitchFamily="49" charset="0"/>
                <a:cs typeface="Courier New" pitchFamily="49" charset="0"/>
              </a:rPr>
              <a:t>ExampleTarget</a:t>
            </a:r>
            <a:r>
              <a:rPr lang="en-IE" sz="2200" dirty="0">
                <a:latin typeface="Courier New" pitchFamily="49" charset="0"/>
                <a:cs typeface="Courier New" pitchFamily="49" charset="0"/>
              </a:rPr>
              <a:t>);</a:t>
            </a:r>
          </a:p>
          <a:p>
            <a:pPr>
              <a:buNone/>
            </a:pPr>
            <a:endParaRPr lang="en-IE" sz="2200" dirty="0">
              <a:latin typeface="Courier New" pitchFamily="49" charset="0"/>
              <a:cs typeface="Courier New" pitchFamily="49" charset="0"/>
            </a:endParaRPr>
          </a:p>
          <a:p>
            <a:pPr>
              <a:buNone/>
            </a:pPr>
            <a:r>
              <a:rPr lang="en-IE" sz="2200" dirty="0">
                <a:latin typeface="Courier New" pitchFamily="49" charset="0"/>
                <a:cs typeface="Courier New" pitchFamily="49" charset="0"/>
              </a:rPr>
              <a:t>  }</a:t>
            </a:r>
            <a:endParaRPr lang="en-IE" sz="2200" dirty="0"/>
          </a:p>
        </p:txBody>
      </p:sp>
      <p:sp>
        <p:nvSpPr>
          <p:cNvPr id="2" name="Title 1"/>
          <p:cNvSpPr>
            <a:spLocks noGrp="1"/>
          </p:cNvSpPr>
          <p:nvPr>
            <p:ph type="title"/>
          </p:nvPr>
        </p:nvSpPr>
        <p:spPr/>
        <p:txBody>
          <a:bodyPr>
            <a:normAutofit/>
          </a:bodyPr>
          <a:lstStyle/>
          <a:p>
            <a:r>
              <a:rPr lang="en-GB" dirty="0"/>
              <a:t>Searching: Sequential Search</a:t>
            </a:r>
            <a:endParaRPr lang="en-IE" dirty="0"/>
          </a:p>
        </p:txBody>
      </p:sp>
    </p:spTree>
    <p:extLst>
      <p:ext uri="{BB962C8B-B14F-4D97-AF65-F5344CB8AC3E}">
        <p14:creationId xmlns:p14="http://schemas.microsoft.com/office/powerpoint/2010/main" val="400454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a:t>
            </a:r>
            <a:endParaRPr lang="en-IE" dirty="0"/>
          </a:p>
        </p:txBody>
      </p:sp>
      <p:sp>
        <p:nvSpPr>
          <p:cNvPr id="5" name="Content Placeholder 4"/>
          <p:cNvSpPr>
            <a:spLocks noGrp="1"/>
          </p:cNvSpPr>
          <p:nvPr>
            <p:ph idx="1"/>
          </p:nvPr>
        </p:nvSpPr>
        <p:spPr/>
        <p:txBody>
          <a:bodyPr>
            <a:normAutofit/>
          </a:bodyPr>
          <a:lstStyle/>
          <a:p>
            <a:r>
              <a:rPr lang="en-IE" dirty="0"/>
              <a:t>Let’s say we want to find everyone who is aged 18:</a:t>
            </a:r>
          </a:p>
        </p:txBody>
      </p:sp>
    </p:spTree>
    <p:extLst>
      <p:ext uri="{BB962C8B-B14F-4D97-AF65-F5344CB8AC3E}">
        <p14:creationId xmlns:p14="http://schemas.microsoft.com/office/powerpoint/2010/main" val="27810403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0" y="1600201"/>
            <a:ext cx="11102309" cy="4525963"/>
          </a:xfrm>
        </p:spPr>
        <p:txBody>
          <a:bodyPr>
            <a:normAutofit fontScale="92500"/>
          </a:bodyPr>
          <a:lstStyle/>
          <a:p>
            <a:pPr>
              <a:buNone/>
            </a:pPr>
            <a:r>
              <a:rPr lang="en-IE" sz="2400" dirty="0">
                <a:latin typeface="Courier New" pitchFamily="49" charset="0"/>
                <a:cs typeface="Courier New" pitchFamily="49" charset="0"/>
              </a:rPr>
              <a:t>static void </a:t>
            </a:r>
            <a:r>
              <a:rPr lang="en-IE" sz="2400" dirty="0" err="1">
                <a:latin typeface="Courier New" pitchFamily="49" charset="0"/>
                <a:cs typeface="Courier New" pitchFamily="49" charset="0"/>
              </a:rPr>
              <a:t>SequentialSearch</a:t>
            </a:r>
            <a:r>
              <a:rPr lang="en-IE" sz="2400" dirty="0">
                <a:latin typeface="Courier New" pitchFamily="49" charset="0"/>
                <a:cs typeface="Courier New" pitchFamily="49" charset="0"/>
              </a:rPr>
              <a:t>(int[] </a:t>
            </a:r>
            <a:r>
              <a:rPr lang="en-IE" sz="2400" dirty="0" err="1">
                <a:latin typeface="Courier New" pitchFamily="49" charset="0"/>
                <a:cs typeface="Courier New" pitchFamily="49" charset="0"/>
              </a:rPr>
              <a:t>InputArray</a:t>
            </a:r>
            <a:r>
              <a:rPr lang="en-IE" sz="2400" dirty="0">
                <a:latin typeface="Courier New" pitchFamily="49" charset="0"/>
                <a:cs typeface="Courier New" pitchFamily="49" charset="0"/>
              </a:rPr>
              <a:t>, int </a:t>
            </a:r>
            <a:r>
              <a:rPr lang="en-IE" sz="2400" dirty="0" err="1">
                <a:latin typeface="Courier New" pitchFamily="49" charset="0"/>
                <a:cs typeface="Courier New" pitchFamily="49" charset="0"/>
              </a:rPr>
              <a:t>InputTarget</a:t>
            </a:r>
            <a:r>
              <a:rPr lang="en-IE" sz="2400" dirty="0">
                <a:latin typeface="Courier New" pitchFamily="49" charset="0"/>
                <a:cs typeface="Courier New" pitchFamily="49" charset="0"/>
              </a:rPr>
              <a:t>)</a:t>
            </a:r>
          </a:p>
          <a:p>
            <a:pPr>
              <a:buNone/>
            </a:pPr>
            <a:r>
              <a:rPr lang="en-IE" sz="2400" dirty="0">
                <a:latin typeface="Courier New" pitchFamily="49" charset="0"/>
                <a:cs typeface="Courier New" pitchFamily="49" charset="0"/>
              </a:rPr>
              <a:t>{</a:t>
            </a:r>
          </a:p>
          <a:p>
            <a:pPr>
              <a:buNone/>
            </a:pPr>
            <a:r>
              <a:rPr lang="en-IE" sz="2400" dirty="0">
                <a:latin typeface="Courier New" pitchFamily="49" charset="0"/>
                <a:cs typeface="Courier New" pitchFamily="49" charset="0"/>
              </a:rPr>
              <a:t>    int index = -1;</a:t>
            </a:r>
          </a:p>
          <a:p>
            <a:pPr>
              <a:buNone/>
            </a:pPr>
            <a:endParaRPr lang="en-IE" sz="2400" dirty="0">
              <a:latin typeface="Courier New" pitchFamily="49" charset="0"/>
              <a:cs typeface="Courier New" pitchFamily="49" charset="0"/>
            </a:endParaRPr>
          </a:p>
          <a:p>
            <a:pPr>
              <a:buNone/>
            </a:pPr>
            <a:r>
              <a:rPr lang="en-IE" sz="2400" dirty="0">
                <a:latin typeface="Courier New" pitchFamily="49" charset="0"/>
                <a:cs typeface="Courier New" pitchFamily="49" charset="0"/>
              </a:rPr>
              <a:t>    for (int </a:t>
            </a:r>
            <a:r>
              <a:rPr lang="en-IE" sz="2400" dirty="0" err="1">
                <a:latin typeface="Courier New" pitchFamily="49" charset="0"/>
                <a:cs typeface="Courier New" pitchFamily="49" charset="0"/>
              </a:rPr>
              <a:t>i</a:t>
            </a:r>
            <a:r>
              <a:rPr lang="en-IE" sz="2400" dirty="0">
                <a:latin typeface="Courier New" pitchFamily="49" charset="0"/>
                <a:cs typeface="Courier New" pitchFamily="49" charset="0"/>
              </a:rPr>
              <a:t> = 0; </a:t>
            </a:r>
            <a:r>
              <a:rPr lang="en-IE" sz="2400" dirty="0" err="1">
                <a:latin typeface="Courier New" pitchFamily="49" charset="0"/>
                <a:cs typeface="Courier New" pitchFamily="49" charset="0"/>
              </a:rPr>
              <a:t>i</a:t>
            </a:r>
            <a:r>
              <a:rPr lang="en-IE" sz="2400" dirty="0">
                <a:latin typeface="Courier New" pitchFamily="49" charset="0"/>
                <a:cs typeface="Courier New" pitchFamily="49" charset="0"/>
              </a:rPr>
              <a:t> &lt; </a:t>
            </a:r>
            <a:r>
              <a:rPr lang="en-IE" sz="2400" dirty="0" err="1">
                <a:latin typeface="Courier New" pitchFamily="49" charset="0"/>
                <a:cs typeface="Courier New" pitchFamily="49" charset="0"/>
              </a:rPr>
              <a:t>InputArray.length</a:t>
            </a:r>
            <a:r>
              <a:rPr lang="en-IE" sz="2400" dirty="0">
                <a:latin typeface="Courier New" pitchFamily="49" charset="0"/>
                <a:cs typeface="Courier New" pitchFamily="49" charset="0"/>
              </a:rPr>
              <a:t>; </a:t>
            </a:r>
            <a:r>
              <a:rPr lang="en-IE" sz="2400" dirty="0" err="1">
                <a:latin typeface="Courier New" pitchFamily="49" charset="0"/>
                <a:cs typeface="Courier New" pitchFamily="49" charset="0"/>
              </a:rPr>
              <a:t>i</a:t>
            </a: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if (</a:t>
            </a:r>
            <a:r>
              <a:rPr lang="en-IE" sz="2400" dirty="0" err="1">
                <a:latin typeface="Courier New" pitchFamily="49" charset="0"/>
                <a:cs typeface="Courier New" pitchFamily="49" charset="0"/>
              </a:rPr>
              <a:t>InputArray</a:t>
            </a:r>
            <a:r>
              <a:rPr lang="en-IE" sz="2400" dirty="0">
                <a:latin typeface="Courier New" pitchFamily="49" charset="0"/>
                <a:cs typeface="Courier New" pitchFamily="49" charset="0"/>
              </a:rPr>
              <a:t>[</a:t>
            </a:r>
            <a:r>
              <a:rPr lang="en-IE" sz="2400" dirty="0" err="1">
                <a:latin typeface="Courier New" pitchFamily="49" charset="0"/>
                <a:cs typeface="Courier New" pitchFamily="49" charset="0"/>
              </a:rPr>
              <a:t>i</a:t>
            </a:r>
            <a:r>
              <a:rPr lang="en-IE" sz="2400" dirty="0">
                <a:latin typeface="Courier New" pitchFamily="49" charset="0"/>
                <a:cs typeface="Courier New" pitchFamily="49" charset="0"/>
              </a:rPr>
              <a:t>] == </a:t>
            </a:r>
            <a:r>
              <a:rPr lang="en-IE" sz="2400" dirty="0" err="1">
                <a:latin typeface="Courier New" pitchFamily="49" charset="0"/>
                <a:cs typeface="Courier New" pitchFamily="49" charset="0"/>
              </a:rPr>
              <a:t>InputTarget</a:t>
            </a: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index = </a:t>
            </a:r>
            <a:r>
              <a:rPr lang="en-IE" sz="2400" dirty="0" err="1">
                <a:latin typeface="Courier New" pitchFamily="49" charset="0"/>
                <a:cs typeface="Courier New" pitchFamily="49" charset="0"/>
              </a:rPr>
              <a:t>i</a:t>
            </a:r>
            <a:r>
              <a:rPr lang="en-IE" sz="2400" dirty="0">
                <a:latin typeface="Courier New" pitchFamily="49" charset="0"/>
                <a:cs typeface="Courier New" pitchFamily="49" charset="0"/>
              </a:rPr>
              <a:t>;</a:t>
            </a:r>
          </a:p>
          <a:p>
            <a:pPr>
              <a:buNone/>
            </a:pPr>
            <a:r>
              <a:rPr lang="en-IE" sz="2400" dirty="0">
                <a:latin typeface="Courier New" pitchFamily="49" charset="0"/>
                <a:cs typeface="Courier New" pitchFamily="49" charset="0"/>
              </a:rPr>
              <a:t>        break;</a:t>
            </a:r>
          </a:p>
          <a:p>
            <a:pPr>
              <a:buNone/>
            </a:pPr>
            <a:r>
              <a:rPr lang="en-IE" sz="2400" dirty="0">
                <a:latin typeface="Courier New" pitchFamily="49" charset="0"/>
                <a:cs typeface="Courier New" pitchFamily="49" charset="0"/>
              </a:rPr>
              <a:t>      }</a:t>
            </a:r>
          </a:p>
          <a:p>
            <a:pPr>
              <a:buNone/>
            </a:pPr>
            <a:endParaRPr lang="en-IE" sz="2400" dirty="0">
              <a:latin typeface="Courier New" pitchFamily="49" charset="0"/>
              <a:cs typeface="Courier New" pitchFamily="49" charset="0"/>
            </a:endParaRPr>
          </a:p>
          <a:p>
            <a:pPr>
              <a:buNone/>
            </a:pPr>
            <a:r>
              <a:rPr lang="en-IE" sz="2400" dirty="0">
                <a:latin typeface="Courier New" pitchFamily="49" charset="0"/>
                <a:cs typeface="Courier New" pitchFamily="49" charset="0"/>
              </a:rPr>
              <a:t>}</a:t>
            </a:r>
            <a:endParaRPr lang="en-IE" sz="2800" dirty="0"/>
          </a:p>
        </p:txBody>
      </p:sp>
      <p:sp>
        <p:nvSpPr>
          <p:cNvPr id="2" name="Title 1"/>
          <p:cNvSpPr>
            <a:spLocks noGrp="1"/>
          </p:cNvSpPr>
          <p:nvPr>
            <p:ph type="title"/>
          </p:nvPr>
        </p:nvSpPr>
        <p:spPr/>
        <p:txBody>
          <a:bodyPr>
            <a:normAutofit/>
          </a:bodyPr>
          <a:lstStyle/>
          <a:p>
            <a:r>
              <a:rPr lang="en-GB" dirty="0"/>
              <a:t>Searching: Sequential Search</a:t>
            </a:r>
            <a:endParaRPr lang="en-IE" dirty="0"/>
          </a:p>
        </p:txBody>
      </p:sp>
    </p:spTree>
    <p:extLst>
      <p:ext uri="{BB962C8B-B14F-4D97-AF65-F5344CB8AC3E}">
        <p14:creationId xmlns:p14="http://schemas.microsoft.com/office/powerpoint/2010/main" val="11737552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buNone/>
            </a:pPr>
            <a:endParaRPr lang="en-IE" sz="2200" dirty="0">
              <a:latin typeface="Courier New" pitchFamily="49" charset="0"/>
              <a:cs typeface="Courier New" pitchFamily="49" charset="0"/>
            </a:endParaRPr>
          </a:p>
          <a:p>
            <a:pPr>
              <a:buNone/>
            </a:pPr>
            <a:r>
              <a:rPr lang="en-IE" sz="2200" dirty="0">
                <a:latin typeface="Courier New" pitchFamily="49" charset="0"/>
                <a:cs typeface="Courier New" pitchFamily="49" charset="0"/>
              </a:rPr>
              <a:t>    if (index == -1) {</a:t>
            </a:r>
          </a:p>
          <a:p>
            <a:pPr>
              <a:buNone/>
            </a:pPr>
            <a:r>
              <a:rPr lang="en-IE" sz="2200" dirty="0">
                <a:latin typeface="Courier New" pitchFamily="49" charset="0"/>
                <a:cs typeface="Courier New" pitchFamily="49" charset="0"/>
              </a:rPr>
              <a:t>      </a:t>
            </a:r>
            <a:r>
              <a:rPr lang="en-IE" sz="2200" dirty="0" err="1">
                <a:latin typeface="Courier New" pitchFamily="49" charset="0"/>
                <a:cs typeface="Courier New" pitchFamily="49" charset="0"/>
              </a:rPr>
              <a:t>System.out.println</a:t>
            </a:r>
            <a:r>
              <a:rPr lang="en-IE" sz="2200" dirty="0">
                <a:latin typeface="Courier New" pitchFamily="49" charset="0"/>
                <a:cs typeface="Courier New" pitchFamily="49" charset="0"/>
              </a:rPr>
              <a:t>("Your target integer does not exist in the array");</a:t>
            </a:r>
          </a:p>
          <a:p>
            <a:pPr>
              <a:buNone/>
            </a:pPr>
            <a:r>
              <a:rPr lang="en-IE" sz="2200" dirty="0">
                <a:latin typeface="Courier New" pitchFamily="49" charset="0"/>
                <a:cs typeface="Courier New" pitchFamily="49" charset="0"/>
              </a:rPr>
              <a:t>    } else {</a:t>
            </a:r>
          </a:p>
          <a:p>
            <a:pPr>
              <a:buNone/>
            </a:pPr>
            <a:r>
              <a:rPr lang="en-IE" sz="2200" dirty="0">
                <a:latin typeface="Courier New" pitchFamily="49" charset="0"/>
                <a:cs typeface="Courier New" pitchFamily="49" charset="0"/>
              </a:rPr>
              <a:t>      </a:t>
            </a:r>
            <a:r>
              <a:rPr lang="en-IE" sz="2200" dirty="0" err="1">
                <a:latin typeface="Courier New" pitchFamily="49" charset="0"/>
                <a:cs typeface="Courier New" pitchFamily="49" charset="0"/>
              </a:rPr>
              <a:t>System.out.println</a:t>
            </a:r>
            <a:r>
              <a:rPr lang="en-IE" sz="2200" dirty="0">
                <a:latin typeface="Courier New" pitchFamily="49" charset="0"/>
                <a:cs typeface="Courier New" pitchFamily="49" charset="0"/>
              </a:rPr>
              <a:t>("Your target integer is in index " + index + " of the array");</a:t>
            </a:r>
          </a:p>
          <a:p>
            <a:pPr>
              <a:buNone/>
            </a:pPr>
            <a:r>
              <a:rPr lang="en-IE" sz="2200" dirty="0">
                <a:latin typeface="Courier New" pitchFamily="49" charset="0"/>
                <a:cs typeface="Courier New" pitchFamily="49" charset="0"/>
              </a:rPr>
              <a:t>    }</a:t>
            </a:r>
          </a:p>
          <a:p>
            <a:pPr>
              <a:buNone/>
            </a:pPr>
            <a:r>
              <a:rPr lang="en-IE" sz="2200" dirty="0">
                <a:latin typeface="Courier New" pitchFamily="49" charset="0"/>
                <a:cs typeface="Courier New" pitchFamily="49" charset="0"/>
              </a:rPr>
              <a:t> </a:t>
            </a:r>
          </a:p>
          <a:p>
            <a:pPr>
              <a:buNone/>
            </a:pPr>
            <a:r>
              <a:rPr lang="en-IE" sz="2200" dirty="0">
                <a:latin typeface="Courier New" pitchFamily="49" charset="0"/>
                <a:cs typeface="Courier New" pitchFamily="49" charset="0"/>
              </a:rPr>
              <a:t>  }</a:t>
            </a:r>
          </a:p>
          <a:p>
            <a:pPr>
              <a:buNone/>
            </a:pPr>
            <a:r>
              <a:rPr lang="en-IE" sz="2200" dirty="0">
                <a:latin typeface="Courier New" pitchFamily="49" charset="0"/>
                <a:cs typeface="Courier New" pitchFamily="49" charset="0"/>
              </a:rPr>
              <a:t>}</a:t>
            </a:r>
            <a:endParaRPr lang="en-IE" sz="2200" dirty="0"/>
          </a:p>
        </p:txBody>
      </p:sp>
      <p:sp>
        <p:nvSpPr>
          <p:cNvPr id="2" name="Title 1"/>
          <p:cNvSpPr>
            <a:spLocks noGrp="1"/>
          </p:cNvSpPr>
          <p:nvPr>
            <p:ph type="title"/>
          </p:nvPr>
        </p:nvSpPr>
        <p:spPr/>
        <p:txBody>
          <a:bodyPr>
            <a:normAutofit/>
          </a:bodyPr>
          <a:lstStyle/>
          <a:p>
            <a:r>
              <a:rPr lang="en-GB" dirty="0"/>
              <a:t>Searching: Sequential Search</a:t>
            </a:r>
            <a:endParaRPr lang="en-IE" dirty="0"/>
          </a:p>
        </p:txBody>
      </p:sp>
    </p:spTree>
    <p:extLst>
      <p:ext uri="{BB962C8B-B14F-4D97-AF65-F5344CB8AC3E}">
        <p14:creationId xmlns:p14="http://schemas.microsoft.com/office/powerpoint/2010/main" val="12400665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a:t>If the data is sorted, we can do a BINARY SEARCH</a:t>
            </a:r>
          </a:p>
        </p:txBody>
      </p:sp>
    </p:spTree>
    <p:extLst>
      <p:ext uri="{BB962C8B-B14F-4D97-AF65-F5344CB8AC3E}">
        <p14:creationId xmlns:p14="http://schemas.microsoft.com/office/powerpoint/2010/main" val="197114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a:t>If the data is sorted, we can do a BINARY SEARCH</a:t>
            </a:r>
          </a:p>
        </p:txBody>
      </p:sp>
      <p:sp>
        <p:nvSpPr>
          <p:cNvPr id="4" name="Rectangle 3"/>
          <p:cNvSpPr/>
          <p:nvPr/>
        </p:nvSpPr>
        <p:spPr>
          <a:xfrm>
            <a:off x="1486694" y="2924944"/>
            <a:ext cx="9721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148669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16</a:t>
            </a:r>
            <a:endParaRPr lang="en-IE" sz="1400" dirty="0">
              <a:solidFill>
                <a:schemeClr val="tx1"/>
              </a:solidFill>
            </a:endParaRPr>
          </a:p>
        </p:txBody>
      </p:sp>
      <p:sp>
        <p:nvSpPr>
          <p:cNvPr id="7" name="Rectangle 6"/>
          <p:cNvSpPr/>
          <p:nvPr/>
        </p:nvSpPr>
        <p:spPr>
          <a:xfrm>
            <a:off x="220677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18</a:t>
            </a:r>
            <a:endParaRPr lang="en-IE" dirty="0">
              <a:solidFill>
                <a:schemeClr val="tx1"/>
              </a:solidFill>
            </a:endParaRPr>
          </a:p>
        </p:txBody>
      </p:sp>
      <p:sp>
        <p:nvSpPr>
          <p:cNvPr id="8" name="Rectangle 7"/>
          <p:cNvSpPr/>
          <p:nvPr/>
        </p:nvSpPr>
        <p:spPr>
          <a:xfrm>
            <a:off x="292685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23</a:t>
            </a:r>
            <a:endParaRPr lang="en-IE" dirty="0">
              <a:solidFill>
                <a:schemeClr val="tx1"/>
              </a:solidFill>
            </a:endParaRPr>
          </a:p>
        </p:txBody>
      </p:sp>
      <p:sp>
        <p:nvSpPr>
          <p:cNvPr id="9" name="Rectangle 8"/>
          <p:cNvSpPr/>
          <p:nvPr/>
        </p:nvSpPr>
        <p:spPr>
          <a:xfrm>
            <a:off x="364693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23</a:t>
            </a:r>
            <a:endParaRPr lang="en-IE" dirty="0">
              <a:solidFill>
                <a:schemeClr val="tx1"/>
              </a:solidFill>
            </a:endParaRPr>
          </a:p>
        </p:txBody>
      </p:sp>
      <p:sp>
        <p:nvSpPr>
          <p:cNvPr id="10" name="Rectangle 9"/>
          <p:cNvSpPr/>
          <p:nvPr/>
        </p:nvSpPr>
        <p:spPr>
          <a:xfrm>
            <a:off x="436701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33</a:t>
            </a:r>
            <a:endParaRPr lang="en-IE" dirty="0">
              <a:solidFill>
                <a:schemeClr val="tx1"/>
              </a:solidFill>
            </a:endParaRPr>
          </a:p>
        </p:txBody>
      </p:sp>
      <p:sp>
        <p:nvSpPr>
          <p:cNvPr id="11" name="Rectangle 10"/>
          <p:cNvSpPr/>
          <p:nvPr/>
        </p:nvSpPr>
        <p:spPr>
          <a:xfrm>
            <a:off x="508709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33</a:t>
            </a:r>
            <a:endParaRPr lang="en-IE" dirty="0">
              <a:solidFill>
                <a:schemeClr val="tx1"/>
              </a:solidFill>
            </a:endParaRPr>
          </a:p>
        </p:txBody>
      </p:sp>
      <p:sp>
        <p:nvSpPr>
          <p:cNvPr id="12" name="Rectangle 11"/>
          <p:cNvSpPr/>
          <p:nvPr/>
        </p:nvSpPr>
        <p:spPr>
          <a:xfrm>
            <a:off x="580717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34</a:t>
            </a:r>
            <a:endParaRPr lang="en-IE" dirty="0">
              <a:solidFill>
                <a:schemeClr val="tx1"/>
              </a:solidFill>
            </a:endParaRPr>
          </a:p>
        </p:txBody>
      </p:sp>
      <p:sp>
        <p:nvSpPr>
          <p:cNvPr id="13" name="Rectangle 12"/>
          <p:cNvSpPr/>
          <p:nvPr/>
        </p:nvSpPr>
        <p:spPr>
          <a:xfrm>
            <a:off x="1048769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82</a:t>
            </a:r>
            <a:endParaRPr lang="en-IE" dirty="0">
              <a:solidFill>
                <a:schemeClr val="tx1"/>
              </a:solidFill>
            </a:endParaRPr>
          </a:p>
        </p:txBody>
      </p:sp>
      <p:sp>
        <p:nvSpPr>
          <p:cNvPr id="14" name="Rectangle 13"/>
          <p:cNvSpPr/>
          <p:nvPr/>
        </p:nvSpPr>
        <p:spPr>
          <a:xfrm>
            <a:off x="652725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43</a:t>
            </a:r>
            <a:endParaRPr lang="en-IE" dirty="0">
              <a:solidFill>
                <a:schemeClr val="tx1"/>
              </a:solidFill>
            </a:endParaRPr>
          </a:p>
        </p:txBody>
      </p:sp>
      <p:sp>
        <p:nvSpPr>
          <p:cNvPr id="15" name="Rectangle 14"/>
          <p:cNvSpPr/>
          <p:nvPr/>
        </p:nvSpPr>
        <p:spPr>
          <a:xfrm>
            <a:off x="7247334" y="2924944"/>
            <a:ext cx="25202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800" dirty="0">
                <a:solidFill>
                  <a:schemeClr val="tx1"/>
                </a:solidFill>
              </a:rPr>
              <a:t>……..…</a:t>
            </a:r>
            <a:endParaRPr lang="en-IE" dirty="0">
              <a:solidFill>
                <a:schemeClr val="tx1"/>
              </a:solidFill>
            </a:endParaRPr>
          </a:p>
        </p:txBody>
      </p:sp>
      <p:sp>
        <p:nvSpPr>
          <p:cNvPr id="16" name="Rectangle 15"/>
          <p:cNvSpPr/>
          <p:nvPr/>
        </p:nvSpPr>
        <p:spPr>
          <a:xfrm>
            <a:off x="9767614" y="2924944"/>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tx1"/>
              </a:solidFill>
            </a:endParaRPr>
          </a:p>
          <a:p>
            <a:pPr algn="ctr"/>
            <a:r>
              <a:rPr lang="en-IE" sz="3200" dirty="0">
                <a:solidFill>
                  <a:schemeClr val="tx1"/>
                </a:solidFill>
              </a:rPr>
              <a:t>78</a:t>
            </a:r>
            <a:endParaRPr lang="en-IE" dirty="0">
              <a:solidFill>
                <a:schemeClr val="tx1"/>
              </a:solidFill>
            </a:endParaRPr>
          </a:p>
        </p:txBody>
      </p:sp>
      <p:sp>
        <p:nvSpPr>
          <p:cNvPr id="17" name="Rectangle 16"/>
          <p:cNvSpPr/>
          <p:nvPr/>
        </p:nvSpPr>
        <p:spPr>
          <a:xfrm>
            <a:off x="148669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0</a:t>
            </a:r>
            <a:endParaRPr lang="en-IE" sz="1400" dirty="0">
              <a:solidFill>
                <a:schemeClr val="tx1"/>
              </a:solidFill>
            </a:endParaRPr>
          </a:p>
        </p:txBody>
      </p:sp>
      <p:sp>
        <p:nvSpPr>
          <p:cNvPr id="18" name="Rectangle 17"/>
          <p:cNvSpPr/>
          <p:nvPr/>
        </p:nvSpPr>
        <p:spPr>
          <a:xfrm>
            <a:off x="220677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1</a:t>
            </a:r>
            <a:endParaRPr lang="en-IE" sz="1400" dirty="0">
              <a:solidFill>
                <a:schemeClr val="tx1"/>
              </a:solidFill>
            </a:endParaRPr>
          </a:p>
        </p:txBody>
      </p:sp>
      <p:sp>
        <p:nvSpPr>
          <p:cNvPr id="19" name="Rectangle 18"/>
          <p:cNvSpPr/>
          <p:nvPr/>
        </p:nvSpPr>
        <p:spPr>
          <a:xfrm>
            <a:off x="292685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2</a:t>
            </a:r>
            <a:endParaRPr lang="en-IE" sz="1400" dirty="0">
              <a:solidFill>
                <a:schemeClr val="tx1"/>
              </a:solidFill>
            </a:endParaRPr>
          </a:p>
        </p:txBody>
      </p:sp>
      <p:sp>
        <p:nvSpPr>
          <p:cNvPr id="20" name="Rectangle 19"/>
          <p:cNvSpPr/>
          <p:nvPr/>
        </p:nvSpPr>
        <p:spPr>
          <a:xfrm>
            <a:off x="364693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3</a:t>
            </a:r>
            <a:endParaRPr lang="en-IE" sz="1400" dirty="0">
              <a:solidFill>
                <a:schemeClr val="tx1"/>
              </a:solidFill>
            </a:endParaRPr>
          </a:p>
        </p:txBody>
      </p:sp>
      <p:sp>
        <p:nvSpPr>
          <p:cNvPr id="21" name="Rectangle 20"/>
          <p:cNvSpPr/>
          <p:nvPr/>
        </p:nvSpPr>
        <p:spPr>
          <a:xfrm>
            <a:off x="436701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4</a:t>
            </a:r>
            <a:endParaRPr lang="en-IE" sz="1400" dirty="0">
              <a:solidFill>
                <a:schemeClr val="tx1"/>
              </a:solidFill>
            </a:endParaRPr>
          </a:p>
        </p:txBody>
      </p:sp>
      <p:sp>
        <p:nvSpPr>
          <p:cNvPr id="22" name="Rectangle 21"/>
          <p:cNvSpPr/>
          <p:nvPr/>
        </p:nvSpPr>
        <p:spPr>
          <a:xfrm>
            <a:off x="508709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5</a:t>
            </a:r>
            <a:endParaRPr lang="en-IE" sz="1400" dirty="0">
              <a:solidFill>
                <a:schemeClr val="tx1"/>
              </a:solidFill>
            </a:endParaRPr>
          </a:p>
        </p:txBody>
      </p:sp>
      <p:sp>
        <p:nvSpPr>
          <p:cNvPr id="23" name="Rectangle 22"/>
          <p:cNvSpPr/>
          <p:nvPr/>
        </p:nvSpPr>
        <p:spPr>
          <a:xfrm>
            <a:off x="580717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6</a:t>
            </a:r>
            <a:endParaRPr lang="en-IE" sz="1400" dirty="0">
              <a:solidFill>
                <a:schemeClr val="tx1"/>
              </a:solidFill>
            </a:endParaRPr>
          </a:p>
        </p:txBody>
      </p:sp>
      <p:sp>
        <p:nvSpPr>
          <p:cNvPr id="24" name="Rectangle 23"/>
          <p:cNvSpPr/>
          <p:nvPr/>
        </p:nvSpPr>
        <p:spPr>
          <a:xfrm>
            <a:off x="6527254" y="2924944"/>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7</a:t>
            </a:r>
            <a:endParaRPr lang="en-IE" sz="1400" dirty="0">
              <a:solidFill>
                <a:schemeClr val="tx1"/>
              </a:solidFill>
            </a:endParaRPr>
          </a:p>
        </p:txBody>
      </p:sp>
      <p:sp>
        <p:nvSpPr>
          <p:cNvPr id="25" name="Rectangle 24"/>
          <p:cNvSpPr/>
          <p:nvPr/>
        </p:nvSpPr>
        <p:spPr>
          <a:xfrm>
            <a:off x="9767614" y="2924944"/>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tx1"/>
                </a:solidFill>
              </a:rPr>
              <a:t>38</a:t>
            </a:r>
            <a:endParaRPr lang="en-IE" sz="1200" dirty="0">
              <a:solidFill>
                <a:schemeClr val="tx1"/>
              </a:solidFill>
            </a:endParaRPr>
          </a:p>
        </p:txBody>
      </p:sp>
      <p:sp>
        <p:nvSpPr>
          <p:cNvPr id="26" name="Rectangle 25"/>
          <p:cNvSpPr/>
          <p:nvPr/>
        </p:nvSpPr>
        <p:spPr>
          <a:xfrm>
            <a:off x="10487694" y="2924944"/>
            <a:ext cx="576064"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tx1"/>
                </a:solidFill>
              </a:rPr>
              <a:t>39</a:t>
            </a:r>
            <a:endParaRPr lang="en-IE" sz="1200" dirty="0">
              <a:solidFill>
                <a:schemeClr val="tx1"/>
              </a:solidFill>
            </a:endParaRPr>
          </a:p>
        </p:txBody>
      </p:sp>
      <p:sp>
        <p:nvSpPr>
          <p:cNvPr id="27" name="Rectangle 26"/>
          <p:cNvSpPr/>
          <p:nvPr/>
        </p:nvSpPr>
        <p:spPr>
          <a:xfrm>
            <a:off x="334566" y="3019599"/>
            <a:ext cx="1071447" cy="769441"/>
          </a:xfrm>
          <a:prstGeom prst="rect">
            <a:avLst/>
          </a:prstGeom>
          <a:noFill/>
        </p:spPr>
        <p:txBody>
          <a:bodyPr wrap="none" lIns="91440" tIns="45720" rIns="91440" bIns="45720">
            <a:spAutoFit/>
          </a:bodyPr>
          <a:lstStyle/>
          <a:p>
            <a:pPr algn="ctr"/>
            <a:r>
              <a:rPr lang="en-US" sz="4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4182621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a:t>If the data is sorted, we can do a BINARY SEARCH</a:t>
            </a:r>
          </a:p>
        </p:txBody>
      </p:sp>
    </p:spTree>
    <p:extLst>
      <p:ext uri="{BB962C8B-B14F-4D97-AF65-F5344CB8AC3E}">
        <p14:creationId xmlns:p14="http://schemas.microsoft.com/office/powerpoint/2010/main" val="29926421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a:t>If the data is sorted, we can do a BINARY SEARCH</a:t>
            </a:r>
          </a:p>
          <a:p>
            <a:endParaRPr lang="en-IE" dirty="0"/>
          </a:p>
          <a:p>
            <a:r>
              <a:rPr lang="en-IE" dirty="0"/>
              <a:t>This means we jump to the middle of the array, if the value being searched for is less than the middle value, all we have to do is search the first half of that array. </a:t>
            </a:r>
          </a:p>
        </p:txBody>
      </p:sp>
    </p:spTree>
    <p:extLst>
      <p:ext uri="{BB962C8B-B14F-4D97-AF65-F5344CB8AC3E}">
        <p14:creationId xmlns:p14="http://schemas.microsoft.com/office/powerpoint/2010/main" val="39769424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a:t>If the data is sorted, we can do a BINARY SEARCH</a:t>
            </a:r>
          </a:p>
          <a:p>
            <a:endParaRPr lang="en-IE" dirty="0"/>
          </a:p>
          <a:p>
            <a:r>
              <a:rPr lang="en-IE" dirty="0"/>
              <a:t>This means we jump to the middle of the array, if the value being searched for is less than the middle value, all we have to do is search the first half of that array. </a:t>
            </a:r>
          </a:p>
          <a:p>
            <a:endParaRPr lang="en-IE" dirty="0"/>
          </a:p>
          <a:p>
            <a:r>
              <a:rPr lang="en-IE" dirty="0"/>
              <a:t>We search the first half of the array in the same way, jumping to the middle of it, and repeat this.</a:t>
            </a:r>
          </a:p>
        </p:txBody>
      </p:sp>
    </p:spTree>
    <p:extLst>
      <p:ext uri="{BB962C8B-B14F-4D97-AF65-F5344CB8AC3E}">
        <p14:creationId xmlns:p14="http://schemas.microsoft.com/office/powerpoint/2010/main" val="40608886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331843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084364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890154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25734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Up Arrow 83"/>
          <p:cNvSpPr/>
          <p:nvPr/>
        </p:nvSpPr>
        <p:spPr>
          <a:xfrm>
            <a:off x="3358902" y="3068960"/>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335271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3" name="Up Arrow 82"/>
          <p:cNvSpPr/>
          <p:nvPr/>
        </p:nvSpPr>
        <p:spPr>
          <a:xfrm>
            <a:off x="3358902" y="3068960"/>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Rectangle 83"/>
          <p:cNvSpPr/>
          <p:nvPr/>
        </p:nvSpPr>
        <p:spPr>
          <a:xfrm>
            <a:off x="148669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Rectangle 84"/>
          <p:cNvSpPr/>
          <p:nvPr/>
        </p:nvSpPr>
        <p:spPr>
          <a:xfrm>
            <a:off x="1702742" y="378904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6" name="Rectangle 85"/>
          <p:cNvSpPr/>
          <p:nvPr/>
        </p:nvSpPr>
        <p:spPr>
          <a:xfrm>
            <a:off x="191874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7" name="Rectangle 86"/>
          <p:cNvSpPr/>
          <p:nvPr/>
        </p:nvSpPr>
        <p:spPr>
          <a:xfrm>
            <a:off x="213479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8" name="Rectangle 87"/>
          <p:cNvSpPr/>
          <p:nvPr/>
        </p:nvSpPr>
        <p:spPr>
          <a:xfrm>
            <a:off x="2350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9" name="Rectangle 88"/>
          <p:cNvSpPr/>
          <p:nvPr/>
        </p:nvSpPr>
        <p:spPr>
          <a:xfrm>
            <a:off x="2566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0" name="Rectangle 89"/>
          <p:cNvSpPr/>
          <p:nvPr/>
        </p:nvSpPr>
        <p:spPr>
          <a:xfrm>
            <a:off x="2782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1" name="Rectangle 90"/>
          <p:cNvSpPr/>
          <p:nvPr/>
        </p:nvSpPr>
        <p:spPr>
          <a:xfrm>
            <a:off x="2998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2" name="Rectangle 91"/>
          <p:cNvSpPr/>
          <p:nvPr/>
        </p:nvSpPr>
        <p:spPr>
          <a:xfrm>
            <a:off x="321491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618040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Rectangle 83"/>
          <p:cNvSpPr/>
          <p:nvPr/>
        </p:nvSpPr>
        <p:spPr>
          <a:xfrm>
            <a:off x="148669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Rectangle 84"/>
          <p:cNvSpPr/>
          <p:nvPr/>
        </p:nvSpPr>
        <p:spPr>
          <a:xfrm>
            <a:off x="1702742" y="378904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6" name="Rectangle 85"/>
          <p:cNvSpPr/>
          <p:nvPr/>
        </p:nvSpPr>
        <p:spPr>
          <a:xfrm>
            <a:off x="191874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7" name="Rectangle 86"/>
          <p:cNvSpPr/>
          <p:nvPr/>
        </p:nvSpPr>
        <p:spPr>
          <a:xfrm>
            <a:off x="213479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8" name="Rectangle 87"/>
          <p:cNvSpPr/>
          <p:nvPr/>
        </p:nvSpPr>
        <p:spPr>
          <a:xfrm>
            <a:off x="2350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9" name="Rectangle 88"/>
          <p:cNvSpPr/>
          <p:nvPr/>
        </p:nvSpPr>
        <p:spPr>
          <a:xfrm>
            <a:off x="2566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0" name="Rectangle 89"/>
          <p:cNvSpPr/>
          <p:nvPr/>
        </p:nvSpPr>
        <p:spPr>
          <a:xfrm>
            <a:off x="2782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1" name="Rectangle 90"/>
          <p:cNvSpPr/>
          <p:nvPr/>
        </p:nvSpPr>
        <p:spPr>
          <a:xfrm>
            <a:off x="2998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2" name="Rectangle 91"/>
          <p:cNvSpPr/>
          <p:nvPr/>
        </p:nvSpPr>
        <p:spPr>
          <a:xfrm>
            <a:off x="321491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5" name="Up Arrow 94"/>
          <p:cNvSpPr/>
          <p:nvPr/>
        </p:nvSpPr>
        <p:spPr>
          <a:xfrm>
            <a:off x="2278782" y="422108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6" name="Up Arrow 95"/>
          <p:cNvSpPr/>
          <p:nvPr/>
        </p:nvSpPr>
        <p:spPr>
          <a:xfrm>
            <a:off x="3358902" y="3068960"/>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1225484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Rectangle 83"/>
          <p:cNvSpPr/>
          <p:nvPr/>
        </p:nvSpPr>
        <p:spPr>
          <a:xfrm>
            <a:off x="148669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Rectangle 84"/>
          <p:cNvSpPr/>
          <p:nvPr/>
        </p:nvSpPr>
        <p:spPr>
          <a:xfrm>
            <a:off x="1702742" y="378904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6" name="Rectangle 85"/>
          <p:cNvSpPr/>
          <p:nvPr/>
        </p:nvSpPr>
        <p:spPr>
          <a:xfrm>
            <a:off x="191874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7" name="Rectangle 86"/>
          <p:cNvSpPr/>
          <p:nvPr/>
        </p:nvSpPr>
        <p:spPr>
          <a:xfrm>
            <a:off x="213479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8" name="Rectangle 87"/>
          <p:cNvSpPr/>
          <p:nvPr/>
        </p:nvSpPr>
        <p:spPr>
          <a:xfrm>
            <a:off x="2350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9" name="Rectangle 88"/>
          <p:cNvSpPr/>
          <p:nvPr/>
        </p:nvSpPr>
        <p:spPr>
          <a:xfrm>
            <a:off x="2566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0" name="Rectangle 89"/>
          <p:cNvSpPr/>
          <p:nvPr/>
        </p:nvSpPr>
        <p:spPr>
          <a:xfrm>
            <a:off x="2782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1" name="Rectangle 90"/>
          <p:cNvSpPr/>
          <p:nvPr/>
        </p:nvSpPr>
        <p:spPr>
          <a:xfrm>
            <a:off x="2998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2" name="Rectangle 91"/>
          <p:cNvSpPr/>
          <p:nvPr/>
        </p:nvSpPr>
        <p:spPr>
          <a:xfrm>
            <a:off x="321491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5" name="Rectangle 94"/>
          <p:cNvSpPr/>
          <p:nvPr/>
        </p:nvSpPr>
        <p:spPr>
          <a:xfrm>
            <a:off x="1486694"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6" name="Rectangle 95"/>
          <p:cNvSpPr/>
          <p:nvPr/>
        </p:nvSpPr>
        <p:spPr>
          <a:xfrm>
            <a:off x="1702742" y="486916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7" name="Rectangle 96"/>
          <p:cNvSpPr/>
          <p:nvPr/>
        </p:nvSpPr>
        <p:spPr>
          <a:xfrm>
            <a:off x="1918742"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8" name="Rectangle 97"/>
          <p:cNvSpPr/>
          <p:nvPr/>
        </p:nvSpPr>
        <p:spPr>
          <a:xfrm>
            <a:off x="2134790"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0" name="Up Arrow 99"/>
          <p:cNvSpPr/>
          <p:nvPr/>
        </p:nvSpPr>
        <p:spPr>
          <a:xfrm>
            <a:off x="3358902" y="3068960"/>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1" name="Up Arrow 100"/>
          <p:cNvSpPr/>
          <p:nvPr/>
        </p:nvSpPr>
        <p:spPr>
          <a:xfrm>
            <a:off x="2278782" y="422108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489032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Rectangle 83"/>
          <p:cNvSpPr/>
          <p:nvPr/>
        </p:nvSpPr>
        <p:spPr>
          <a:xfrm>
            <a:off x="148669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Rectangle 84"/>
          <p:cNvSpPr/>
          <p:nvPr/>
        </p:nvSpPr>
        <p:spPr>
          <a:xfrm>
            <a:off x="1702742" y="378904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6" name="Rectangle 85"/>
          <p:cNvSpPr/>
          <p:nvPr/>
        </p:nvSpPr>
        <p:spPr>
          <a:xfrm>
            <a:off x="191874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7" name="Rectangle 86"/>
          <p:cNvSpPr/>
          <p:nvPr/>
        </p:nvSpPr>
        <p:spPr>
          <a:xfrm>
            <a:off x="213479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8" name="Rectangle 87"/>
          <p:cNvSpPr/>
          <p:nvPr/>
        </p:nvSpPr>
        <p:spPr>
          <a:xfrm>
            <a:off x="2350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9" name="Rectangle 88"/>
          <p:cNvSpPr/>
          <p:nvPr/>
        </p:nvSpPr>
        <p:spPr>
          <a:xfrm>
            <a:off x="2566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0" name="Rectangle 89"/>
          <p:cNvSpPr/>
          <p:nvPr/>
        </p:nvSpPr>
        <p:spPr>
          <a:xfrm>
            <a:off x="2782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1" name="Rectangle 90"/>
          <p:cNvSpPr/>
          <p:nvPr/>
        </p:nvSpPr>
        <p:spPr>
          <a:xfrm>
            <a:off x="2998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2" name="Rectangle 91"/>
          <p:cNvSpPr/>
          <p:nvPr/>
        </p:nvSpPr>
        <p:spPr>
          <a:xfrm>
            <a:off x="321491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5" name="Rectangle 94"/>
          <p:cNvSpPr/>
          <p:nvPr/>
        </p:nvSpPr>
        <p:spPr>
          <a:xfrm>
            <a:off x="1486694"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6" name="Rectangle 95"/>
          <p:cNvSpPr/>
          <p:nvPr/>
        </p:nvSpPr>
        <p:spPr>
          <a:xfrm>
            <a:off x="1702742" y="486916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7" name="Rectangle 96"/>
          <p:cNvSpPr/>
          <p:nvPr/>
        </p:nvSpPr>
        <p:spPr>
          <a:xfrm>
            <a:off x="1918742"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8" name="Rectangle 97"/>
          <p:cNvSpPr/>
          <p:nvPr/>
        </p:nvSpPr>
        <p:spPr>
          <a:xfrm>
            <a:off x="2134790"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0" name="Up Arrow 99"/>
          <p:cNvSpPr/>
          <p:nvPr/>
        </p:nvSpPr>
        <p:spPr>
          <a:xfrm>
            <a:off x="3358902" y="3068960"/>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1" name="Up Arrow 100"/>
          <p:cNvSpPr/>
          <p:nvPr/>
        </p:nvSpPr>
        <p:spPr>
          <a:xfrm>
            <a:off x="2278782" y="422108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3" name="Up Arrow 82"/>
          <p:cNvSpPr/>
          <p:nvPr/>
        </p:nvSpPr>
        <p:spPr>
          <a:xfrm>
            <a:off x="1756742" y="530120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8870855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Rectangle 83"/>
          <p:cNvSpPr/>
          <p:nvPr/>
        </p:nvSpPr>
        <p:spPr>
          <a:xfrm>
            <a:off x="148669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Rectangle 84"/>
          <p:cNvSpPr/>
          <p:nvPr/>
        </p:nvSpPr>
        <p:spPr>
          <a:xfrm>
            <a:off x="1702742" y="378904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6" name="Rectangle 85"/>
          <p:cNvSpPr/>
          <p:nvPr/>
        </p:nvSpPr>
        <p:spPr>
          <a:xfrm>
            <a:off x="191874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7" name="Rectangle 86"/>
          <p:cNvSpPr/>
          <p:nvPr/>
        </p:nvSpPr>
        <p:spPr>
          <a:xfrm>
            <a:off x="213479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8" name="Rectangle 87"/>
          <p:cNvSpPr/>
          <p:nvPr/>
        </p:nvSpPr>
        <p:spPr>
          <a:xfrm>
            <a:off x="2350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9" name="Rectangle 88"/>
          <p:cNvSpPr/>
          <p:nvPr/>
        </p:nvSpPr>
        <p:spPr>
          <a:xfrm>
            <a:off x="2566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0" name="Rectangle 89"/>
          <p:cNvSpPr/>
          <p:nvPr/>
        </p:nvSpPr>
        <p:spPr>
          <a:xfrm>
            <a:off x="2782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1" name="Rectangle 90"/>
          <p:cNvSpPr/>
          <p:nvPr/>
        </p:nvSpPr>
        <p:spPr>
          <a:xfrm>
            <a:off x="2998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2" name="Rectangle 91"/>
          <p:cNvSpPr/>
          <p:nvPr/>
        </p:nvSpPr>
        <p:spPr>
          <a:xfrm>
            <a:off x="321491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5" name="Rectangle 94"/>
          <p:cNvSpPr/>
          <p:nvPr/>
        </p:nvSpPr>
        <p:spPr>
          <a:xfrm>
            <a:off x="1486694"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6" name="Rectangle 95"/>
          <p:cNvSpPr/>
          <p:nvPr/>
        </p:nvSpPr>
        <p:spPr>
          <a:xfrm>
            <a:off x="1702742" y="486916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7" name="Rectangle 96"/>
          <p:cNvSpPr/>
          <p:nvPr/>
        </p:nvSpPr>
        <p:spPr>
          <a:xfrm>
            <a:off x="1918742"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8" name="Rectangle 97"/>
          <p:cNvSpPr/>
          <p:nvPr/>
        </p:nvSpPr>
        <p:spPr>
          <a:xfrm>
            <a:off x="2134790"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0" name="Up Arrow 99"/>
          <p:cNvSpPr/>
          <p:nvPr/>
        </p:nvSpPr>
        <p:spPr>
          <a:xfrm>
            <a:off x="3358902" y="3068960"/>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1" name="Up Arrow 100"/>
          <p:cNvSpPr/>
          <p:nvPr/>
        </p:nvSpPr>
        <p:spPr>
          <a:xfrm>
            <a:off x="2278782" y="422108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3" name="Up Arrow 82"/>
          <p:cNvSpPr/>
          <p:nvPr/>
        </p:nvSpPr>
        <p:spPr>
          <a:xfrm>
            <a:off x="1756742" y="530120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3" name="Rectangle 92"/>
          <p:cNvSpPr/>
          <p:nvPr/>
        </p:nvSpPr>
        <p:spPr>
          <a:xfrm>
            <a:off x="1486694" y="6021288"/>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4" name="Rectangle 93"/>
          <p:cNvSpPr/>
          <p:nvPr/>
        </p:nvSpPr>
        <p:spPr>
          <a:xfrm>
            <a:off x="1702742" y="6021288"/>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5481030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5555182"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148669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1702742" y="2636912"/>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191874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213479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2350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9" name="Rectangle 68"/>
          <p:cNvSpPr/>
          <p:nvPr/>
        </p:nvSpPr>
        <p:spPr>
          <a:xfrm>
            <a:off x="256681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0" name="Rectangle 69"/>
          <p:cNvSpPr/>
          <p:nvPr/>
        </p:nvSpPr>
        <p:spPr>
          <a:xfrm>
            <a:off x="2782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1" name="Rectangle 70"/>
          <p:cNvSpPr/>
          <p:nvPr/>
        </p:nvSpPr>
        <p:spPr>
          <a:xfrm>
            <a:off x="299886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2" name="Rectangle 71"/>
          <p:cNvSpPr/>
          <p:nvPr/>
        </p:nvSpPr>
        <p:spPr>
          <a:xfrm>
            <a:off x="321491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Rectangle 72"/>
          <p:cNvSpPr/>
          <p:nvPr/>
        </p:nvSpPr>
        <p:spPr>
          <a:xfrm>
            <a:off x="3430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Rectangle 73"/>
          <p:cNvSpPr/>
          <p:nvPr/>
        </p:nvSpPr>
        <p:spPr>
          <a:xfrm>
            <a:off x="364693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5" name="Rectangle 74"/>
          <p:cNvSpPr/>
          <p:nvPr/>
        </p:nvSpPr>
        <p:spPr>
          <a:xfrm>
            <a:off x="3862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6" name="Rectangle 75"/>
          <p:cNvSpPr/>
          <p:nvPr/>
        </p:nvSpPr>
        <p:spPr>
          <a:xfrm>
            <a:off x="407898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7" name="Rectangle 76"/>
          <p:cNvSpPr/>
          <p:nvPr/>
        </p:nvSpPr>
        <p:spPr>
          <a:xfrm>
            <a:off x="429503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8" name="Rectangle 77"/>
          <p:cNvSpPr/>
          <p:nvPr/>
        </p:nvSpPr>
        <p:spPr>
          <a:xfrm>
            <a:off x="4511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Rectangle 78"/>
          <p:cNvSpPr/>
          <p:nvPr/>
        </p:nvSpPr>
        <p:spPr>
          <a:xfrm>
            <a:off x="4727054"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0" name="Rectangle 79"/>
          <p:cNvSpPr/>
          <p:nvPr/>
        </p:nvSpPr>
        <p:spPr>
          <a:xfrm>
            <a:off x="4943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Rectangle 80"/>
          <p:cNvSpPr/>
          <p:nvPr/>
        </p:nvSpPr>
        <p:spPr>
          <a:xfrm>
            <a:off x="5159102"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2" name="Rectangle 81"/>
          <p:cNvSpPr/>
          <p:nvPr/>
        </p:nvSpPr>
        <p:spPr>
          <a:xfrm>
            <a:off x="5375150" y="2636912"/>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Rectangle 83"/>
          <p:cNvSpPr/>
          <p:nvPr/>
        </p:nvSpPr>
        <p:spPr>
          <a:xfrm>
            <a:off x="148669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Rectangle 84"/>
          <p:cNvSpPr/>
          <p:nvPr/>
        </p:nvSpPr>
        <p:spPr>
          <a:xfrm>
            <a:off x="1702742" y="378904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6" name="Rectangle 85"/>
          <p:cNvSpPr/>
          <p:nvPr/>
        </p:nvSpPr>
        <p:spPr>
          <a:xfrm>
            <a:off x="191874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7" name="Rectangle 86"/>
          <p:cNvSpPr/>
          <p:nvPr/>
        </p:nvSpPr>
        <p:spPr>
          <a:xfrm>
            <a:off x="213479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8" name="Rectangle 87"/>
          <p:cNvSpPr/>
          <p:nvPr/>
        </p:nvSpPr>
        <p:spPr>
          <a:xfrm>
            <a:off x="2350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9" name="Rectangle 88"/>
          <p:cNvSpPr/>
          <p:nvPr/>
        </p:nvSpPr>
        <p:spPr>
          <a:xfrm>
            <a:off x="2566814"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0" name="Rectangle 89"/>
          <p:cNvSpPr/>
          <p:nvPr/>
        </p:nvSpPr>
        <p:spPr>
          <a:xfrm>
            <a:off x="2782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1" name="Rectangle 90"/>
          <p:cNvSpPr/>
          <p:nvPr/>
        </p:nvSpPr>
        <p:spPr>
          <a:xfrm>
            <a:off x="2998862"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2" name="Rectangle 91"/>
          <p:cNvSpPr/>
          <p:nvPr/>
        </p:nvSpPr>
        <p:spPr>
          <a:xfrm>
            <a:off x="3214910" y="378904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5" name="Rectangle 94"/>
          <p:cNvSpPr/>
          <p:nvPr/>
        </p:nvSpPr>
        <p:spPr>
          <a:xfrm>
            <a:off x="1486694"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6" name="Rectangle 95"/>
          <p:cNvSpPr/>
          <p:nvPr/>
        </p:nvSpPr>
        <p:spPr>
          <a:xfrm>
            <a:off x="1702742" y="4869160"/>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7" name="Rectangle 96"/>
          <p:cNvSpPr/>
          <p:nvPr/>
        </p:nvSpPr>
        <p:spPr>
          <a:xfrm>
            <a:off x="1918742"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8" name="Rectangle 97"/>
          <p:cNvSpPr/>
          <p:nvPr/>
        </p:nvSpPr>
        <p:spPr>
          <a:xfrm>
            <a:off x="2134790" y="4869160"/>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0" name="Up Arrow 99"/>
          <p:cNvSpPr/>
          <p:nvPr/>
        </p:nvSpPr>
        <p:spPr>
          <a:xfrm>
            <a:off x="3358902" y="3068960"/>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1" name="Up Arrow 100"/>
          <p:cNvSpPr/>
          <p:nvPr/>
        </p:nvSpPr>
        <p:spPr>
          <a:xfrm>
            <a:off x="2278782" y="422108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3" name="Up Arrow 82"/>
          <p:cNvSpPr/>
          <p:nvPr/>
        </p:nvSpPr>
        <p:spPr>
          <a:xfrm>
            <a:off x="1756742" y="5301208"/>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3" name="Rectangle 92"/>
          <p:cNvSpPr/>
          <p:nvPr/>
        </p:nvSpPr>
        <p:spPr>
          <a:xfrm>
            <a:off x="1486694" y="6021288"/>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4" name="Rectangle 93"/>
          <p:cNvSpPr/>
          <p:nvPr/>
        </p:nvSpPr>
        <p:spPr>
          <a:xfrm>
            <a:off x="1702742" y="6021288"/>
            <a:ext cx="216000" cy="36004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9" name="Up Arrow 98"/>
          <p:cNvSpPr/>
          <p:nvPr/>
        </p:nvSpPr>
        <p:spPr>
          <a:xfrm>
            <a:off x="1677545" y="6456459"/>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299646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Binary Search</a:t>
            </a:r>
            <a:endParaRPr lang="en-IE" dirty="0"/>
          </a:p>
        </p:txBody>
      </p:sp>
      <p:sp>
        <p:nvSpPr>
          <p:cNvPr id="5" name="Content Placeholder 4"/>
          <p:cNvSpPr>
            <a:spLocks noGrp="1"/>
          </p:cNvSpPr>
          <p:nvPr>
            <p:ph idx="1"/>
          </p:nvPr>
        </p:nvSpPr>
        <p:spPr/>
        <p:txBody>
          <a:bodyPr>
            <a:normAutofit/>
          </a:bodyPr>
          <a:lstStyle/>
          <a:p>
            <a:r>
              <a:rPr lang="en-IE" dirty="0"/>
              <a:t>The BINARY SEARCH just takes five checks to find the right value in an array of 40 elements. For an array of 1000 elements it will take 11 checks. </a:t>
            </a:r>
          </a:p>
          <a:p>
            <a:endParaRPr lang="en-IE" dirty="0"/>
          </a:p>
          <a:p>
            <a:r>
              <a:rPr lang="en-IE" dirty="0"/>
              <a:t>This is much faster than if we searched through all the values.</a:t>
            </a:r>
          </a:p>
        </p:txBody>
      </p:sp>
    </p:spTree>
    <p:extLst>
      <p:ext uri="{BB962C8B-B14F-4D97-AF65-F5344CB8AC3E}">
        <p14:creationId xmlns:p14="http://schemas.microsoft.com/office/powerpoint/2010/main" val="18346362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196753"/>
            <a:ext cx="10971372" cy="4968551"/>
          </a:xfrm>
        </p:spPr>
        <p:txBody>
          <a:bodyPr>
            <a:normAutofit/>
          </a:bodyPr>
          <a:lstStyle/>
          <a:p>
            <a:pPr>
              <a:buNone/>
            </a:pPr>
            <a:r>
              <a:rPr lang="en-IE" sz="2400" dirty="0">
                <a:latin typeface="Courier New" pitchFamily="49" charset="0"/>
                <a:cs typeface="Courier New" pitchFamily="49" charset="0"/>
              </a:rPr>
              <a:t>public class </a:t>
            </a:r>
            <a:r>
              <a:rPr lang="en-IE" sz="2400" dirty="0" err="1">
                <a:latin typeface="Courier New" pitchFamily="49" charset="0"/>
                <a:cs typeface="Courier New" pitchFamily="49" charset="0"/>
              </a:rPr>
              <a:t>BinarySearchClass</a:t>
            </a:r>
            <a:r>
              <a:rPr lang="en-IE" sz="2400" dirty="0">
                <a:latin typeface="Courier New" pitchFamily="49" charset="0"/>
                <a:cs typeface="Courier New" pitchFamily="49" charset="0"/>
              </a:rPr>
              <a:t> {</a:t>
            </a:r>
          </a:p>
          <a:p>
            <a:pPr>
              <a:buNone/>
            </a:pPr>
            <a:endParaRPr lang="en-IE" sz="2400" dirty="0">
              <a:latin typeface="Courier New" pitchFamily="49" charset="0"/>
              <a:cs typeface="Courier New" pitchFamily="49" charset="0"/>
            </a:endParaRPr>
          </a:p>
          <a:p>
            <a:pPr>
              <a:buNone/>
            </a:pPr>
            <a:r>
              <a:rPr lang="en-IE" sz="2400" dirty="0">
                <a:latin typeface="Courier New" pitchFamily="49" charset="0"/>
                <a:cs typeface="Courier New" pitchFamily="49" charset="0"/>
              </a:rPr>
              <a:t>  public static void main(String[] </a:t>
            </a:r>
            <a:r>
              <a:rPr lang="en-IE" sz="2400" dirty="0" err="1">
                <a:latin typeface="Courier New" pitchFamily="49" charset="0"/>
                <a:cs typeface="Courier New" pitchFamily="49" charset="0"/>
              </a:rPr>
              <a:t>args</a:t>
            </a:r>
            <a:r>
              <a:rPr lang="en-IE" sz="2400" dirty="0">
                <a:latin typeface="Courier New" pitchFamily="49" charset="0"/>
                <a:cs typeface="Courier New" pitchFamily="49" charset="0"/>
              </a:rPr>
              <a:t>) {</a:t>
            </a:r>
          </a:p>
          <a:p>
            <a:pPr>
              <a:buNone/>
            </a:pPr>
            <a:r>
              <a:rPr lang="en-GB" sz="2400">
                <a:latin typeface="Courier New" pitchFamily="49" charset="0"/>
                <a:cs typeface="Courier New" pitchFamily="49" charset="0"/>
              </a:rPr>
              <a:t>  int</a:t>
            </a:r>
            <a:r>
              <a:rPr lang="en-GB" sz="2400" dirty="0">
                <a:latin typeface="Courier New" pitchFamily="49" charset="0"/>
                <a:cs typeface="Courier New" pitchFamily="49" charset="0"/>
              </a:rPr>
              <a:t>[] </a:t>
            </a:r>
            <a:r>
              <a:rPr lang="en-GB" sz="2400" dirty="0" err="1">
                <a:latin typeface="Courier New" pitchFamily="49" charset="0"/>
                <a:cs typeface="Courier New" pitchFamily="49" charset="0"/>
              </a:rPr>
              <a:t>ExampleArray</a:t>
            </a:r>
            <a:r>
              <a:rPr lang="en-GB" sz="2400" dirty="0">
                <a:latin typeface="Courier New" pitchFamily="49" charset="0"/>
                <a:cs typeface="Courier New" pitchFamily="49" charset="0"/>
              </a:rPr>
              <a:t> = {0, 1, 2, 4, 5, 8, 9, 10, 12, 14};</a:t>
            </a:r>
            <a:r>
              <a:rPr lang="en-IE" sz="2400" dirty="0">
                <a:latin typeface="Courier New" pitchFamily="49" charset="0"/>
                <a:cs typeface="Courier New" pitchFamily="49" charset="0"/>
              </a:rPr>
              <a:t>    int </a:t>
            </a:r>
            <a:r>
              <a:rPr lang="en-IE" sz="2400" dirty="0" err="1">
                <a:latin typeface="Courier New" pitchFamily="49" charset="0"/>
                <a:cs typeface="Courier New" pitchFamily="49" charset="0"/>
              </a:rPr>
              <a:t>ExampleTarget</a:t>
            </a:r>
            <a:r>
              <a:rPr lang="en-IE" sz="2400" dirty="0">
                <a:latin typeface="Courier New" pitchFamily="49" charset="0"/>
                <a:cs typeface="Courier New" pitchFamily="49" charset="0"/>
              </a:rPr>
              <a:t> = 4;</a:t>
            </a:r>
          </a:p>
          <a:p>
            <a:pPr>
              <a:buNone/>
            </a:pPr>
            <a:r>
              <a:rPr lang="en-IE" sz="2400" dirty="0">
                <a:latin typeface="Courier New" pitchFamily="49" charset="0"/>
                <a:cs typeface="Courier New" pitchFamily="49" charset="0"/>
              </a:rPr>
              <a:t>    </a:t>
            </a:r>
            <a:r>
              <a:rPr lang="en-IE" sz="2400" dirty="0" err="1">
                <a:latin typeface="Courier New" pitchFamily="49" charset="0"/>
                <a:cs typeface="Courier New" pitchFamily="49" charset="0"/>
              </a:rPr>
              <a:t>BinarySearch</a:t>
            </a:r>
            <a:r>
              <a:rPr lang="en-IE" sz="2400" dirty="0">
                <a:latin typeface="Courier New" pitchFamily="49" charset="0"/>
                <a:cs typeface="Courier New" pitchFamily="49" charset="0"/>
              </a:rPr>
              <a:t>(</a:t>
            </a:r>
            <a:r>
              <a:rPr lang="en-IE" sz="2400" dirty="0" err="1">
                <a:latin typeface="Courier New" pitchFamily="49" charset="0"/>
                <a:cs typeface="Courier New" pitchFamily="49" charset="0"/>
              </a:rPr>
              <a:t>ExampleArray</a:t>
            </a:r>
            <a:r>
              <a:rPr lang="en-IE" sz="2400" dirty="0">
                <a:latin typeface="Courier New" pitchFamily="49" charset="0"/>
                <a:cs typeface="Courier New" pitchFamily="49" charset="0"/>
              </a:rPr>
              <a:t>, </a:t>
            </a:r>
            <a:r>
              <a:rPr lang="en-IE" sz="2400" dirty="0" err="1">
                <a:latin typeface="Courier New" pitchFamily="49" charset="0"/>
                <a:cs typeface="Courier New" pitchFamily="49" charset="0"/>
              </a:rPr>
              <a:t>ExampleTarget</a:t>
            </a:r>
            <a:r>
              <a:rPr lang="en-IE" sz="2400" dirty="0">
                <a:latin typeface="Courier New" pitchFamily="49" charset="0"/>
                <a:cs typeface="Courier New" pitchFamily="49" charset="0"/>
              </a:rPr>
              <a:t>);</a:t>
            </a:r>
          </a:p>
          <a:p>
            <a:pPr>
              <a:buNone/>
            </a:pPr>
            <a:r>
              <a:rPr lang="en-IE" sz="2400" dirty="0">
                <a:latin typeface="Courier New" pitchFamily="49" charset="0"/>
                <a:cs typeface="Courier New" pitchFamily="49" charset="0"/>
              </a:rPr>
              <a:t>  }</a:t>
            </a:r>
          </a:p>
          <a:p>
            <a:pPr lvl="1"/>
            <a:endParaRPr lang="en-IE" dirty="0"/>
          </a:p>
        </p:txBody>
      </p:sp>
      <p:sp>
        <p:nvSpPr>
          <p:cNvPr id="2" name="Title 1"/>
          <p:cNvSpPr>
            <a:spLocks noGrp="1"/>
          </p:cNvSpPr>
          <p:nvPr>
            <p:ph type="title"/>
          </p:nvPr>
        </p:nvSpPr>
        <p:spPr/>
        <p:txBody>
          <a:bodyPr>
            <a:normAutofit/>
          </a:bodyPr>
          <a:lstStyle/>
          <a:p>
            <a:r>
              <a:rPr lang="en-GB" dirty="0"/>
              <a:t>Searching: Binary Search</a:t>
            </a:r>
            <a:endParaRPr lang="en-IE" dirty="0"/>
          </a:p>
        </p:txBody>
      </p:sp>
    </p:spTree>
    <p:extLst>
      <p:ext uri="{BB962C8B-B14F-4D97-AF65-F5344CB8AC3E}">
        <p14:creationId xmlns:p14="http://schemas.microsoft.com/office/powerpoint/2010/main" val="4917371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0" y="1196753"/>
            <a:ext cx="11174317" cy="4968551"/>
          </a:xfrm>
        </p:spPr>
        <p:txBody>
          <a:bodyPr>
            <a:normAutofit/>
          </a:bodyPr>
          <a:lstStyle/>
          <a:p>
            <a:pPr>
              <a:buNone/>
            </a:pPr>
            <a:r>
              <a:rPr lang="en-IE" sz="2400" dirty="0">
                <a:latin typeface="Courier New" pitchFamily="49" charset="0"/>
                <a:cs typeface="Courier New" pitchFamily="49" charset="0"/>
              </a:rPr>
              <a:t>static void </a:t>
            </a:r>
            <a:r>
              <a:rPr lang="en-IE" sz="2400" dirty="0" err="1">
                <a:latin typeface="Courier New" pitchFamily="49" charset="0"/>
                <a:cs typeface="Courier New" pitchFamily="49" charset="0"/>
              </a:rPr>
              <a:t>BinarySearch</a:t>
            </a:r>
            <a:r>
              <a:rPr lang="en-IE" sz="2400" dirty="0">
                <a:latin typeface="Courier New" pitchFamily="49" charset="0"/>
                <a:cs typeface="Courier New" pitchFamily="49" charset="0"/>
              </a:rPr>
              <a:t>(int[] </a:t>
            </a:r>
            <a:r>
              <a:rPr lang="en-IE" sz="2400" dirty="0" err="1">
                <a:latin typeface="Courier New" pitchFamily="49" charset="0"/>
                <a:cs typeface="Courier New" pitchFamily="49" charset="0"/>
              </a:rPr>
              <a:t>InputArray</a:t>
            </a:r>
            <a:r>
              <a:rPr lang="en-IE" sz="2400" dirty="0">
                <a:latin typeface="Courier New" pitchFamily="49" charset="0"/>
                <a:cs typeface="Courier New" pitchFamily="49" charset="0"/>
              </a:rPr>
              <a:t>, int </a:t>
            </a:r>
            <a:r>
              <a:rPr lang="en-IE" sz="2400" dirty="0" err="1">
                <a:latin typeface="Courier New" pitchFamily="49" charset="0"/>
                <a:cs typeface="Courier New" pitchFamily="49" charset="0"/>
              </a:rPr>
              <a:t>InputTarget</a:t>
            </a:r>
            <a:r>
              <a:rPr lang="en-IE" sz="2400" dirty="0">
                <a:latin typeface="Courier New" pitchFamily="49" charset="0"/>
                <a:cs typeface="Courier New" pitchFamily="49" charset="0"/>
              </a:rPr>
              <a:t>)</a:t>
            </a:r>
          </a:p>
          <a:p>
            <a:pPr>
              <a:buNone/>
            </a:pPr>
            <a:r>
              <a:rPr lang="en-IE" sz="2400" dirty="0">
                <a:latin typeface="Courier New" pitchFamily="49" charset="0"/>
                <a:cs typeface="Courier New" pitchFamily="49" charset="0"/>
              </a:rPr>
              <a:t>{</a:t>
            </a:r>
          </a:p>
          <a:p>
            <a:pPr>
              <a:buNone/>
            </a:pPr>
            <a:r>
              <a:rPr lang="en-IE" sz="2400" dirty="0">
                <a:latin typeface="Courier New" pitchFamily="49" charset="0"/>
                <a:cs typeface="Courier New" pitchFamily="49" charset="0"/>
              </a:rPr>
              <a:t>    int index = -1;</a:t>
            </a:r>
          </a:p>
          <a:p>
            <a:pPr>
              <a:buNone/>
            </a:pPr>
            <a:r>
              <a:rPr lang="en-IE" sz="2400" dirty="0">
                <a:latin typeface="Courier New" pitchFamily="49" charset="0"/>
                <a:cs typeface="Courier New" pitchFamily="49" charset="0"/>
              </a:rPr>
              <a:t>    int </a:t>
            </a:r>
            <a:r>
              <a:rPr lang="en-IE" sz="2400" dirty="0" err="1">
                <a:latin typeface="Courier New" pitchFamily="49" charset="0"/>
                <a:cs typeface="Courier New" pitchFamily="49" charset="0"/>
              </a:rPr>
              <a:t>lowEnd</a:t>
            </a:r>
            <a:r>
              <a:rPr lang="en-IE" sz="2400" dirty="0">
                <a:latin typeface="Courier New" pitchFamily="49" charset="0"/>
                <a:cs typeface="Courier New" pitchFamily="49" charset="0"/>
              </a:rPr>
              <a:t> = 0;</a:t>
            </a:r>
          </a:p>
          <a:p>
            <a:pPr>
              <a:buNone/>
            </a:pPr>
            <a:r>
              <a:rPr lang="en-IE" sz="2400" dirty="0">
                <a:latin typeface="Courier New" pitchFamily="49" charset="0"/>
                <a:cs typeface="Courier New" pitchFamily="49" charset="0"/>
              </a:rPr>
              <a:t>    int </a:t>
            </a:r>
            <a:r>
              <a:rPr lang="en-IE" sz="2400" dirty="0" err="1">
                <a:latin typeface="Courier New" pitchFamily="49" charset="0"/>
                <a:cs typeface="Courier New" pitchFamily="49" charset="0"/>
              </a:rPr>
              <a:t>highEnd</a:t>
            </a:r>
            <a:r>
              <a:rPr lang="en-IE" sz="2400" dirty="0">
                <a:latin typeface="Courier New" pitchFamily="49" charset="0"/>
                <a:cs typeface="Courier New" pitchFamily="49" charset="0"/>
              </a:rPr>
              <a:t> = </a:t>
            </a:r>
            <a:r>
              <a:rPr lang="en-IE" sz="2400" dirty="0" err="1">
                <a:latin typeface="Courier New" pitchFamily="49" charset="0"/>
                <a:cs typeface="Courier New" pitchFamily="49" charset="0"/>
              </a:rPr>
              <a:t>InputArray.length</a:t>
            </a:r>
            <a:r>
              <a:rPr lang="en-IE" sz="2400" dirty="0">
                <a:latin typeface="Courier New" pitchFamily="49" charset="0"/>
                <a:cs typeface="Courier New" pitchFamily="49" charset="0"/>
              </a:rPr>
              <a:t> - 1;</a:t>
            </a:r>
            <a:endParaRPr lang="en-IE" dirty="0"/>
          </a:p>
        </p:txBody>
      </p:sp>
      <p:sp>
        <p:nvSpPr>
          <p:cNvPr id="2" name="Title 1"/>
          <p:cNvSpPr>
            <a:spLocks noGrp="1"/>
          </p:cNvSpPr>
          <p:nvPr>
            <p:ph type="title"/>
          </p:nvPr>
        </p:nvSpPr>
        <p:spPr/>
        <p:txBody>
          <a:bodyPr>
            <a:normAutofit/>
          </a:bodyPr>
          <a:lstStyle/>
          <a:p>
            <a:r>
              <a:rPr lang="en-GB" dirty="0"/>
              <a:t>Searching: Binary Search</a:t>
            </a:r>
            <a:endParaRPr lang="en-IE" dirty="0"/>
          </a:p>
        </p:txBody>
      </p:sp>
    </p:spTree>
    <p:extLst>
      <p:ext uri="{BB962C8B-B14F-4D97-AF65-F5344CB8AC3E}">
        <p14:creationId xmlns:p14="http://schemas.microsoft.com/office/powerpoint/2010/main" val="91060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1414686"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884803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196753"/>
            <a:ext cx="10971372" cy="4968551"/>
          </a:xfrm>
        </p:spPr>
        <p:txBody>
          <a:bodyPr>
            <a:normAutofit fontScale="92500" lnSpcReduction="10000"/>
          </a:bodyPr>
          <a:lstStyle/>
          <a:p>
            <a:pPr>
              <a:buNone/>
            </a:pPr>
            <a:r>
              <a:rPr lang="en-IE" sz="2400" dirty="0">
                <a:latin typeface="Courier New" pitchFamily="49" charset="0"/>
                <a:cs typeface="Courier New" pitchFamily="49" charset="0"/>
              </a:rPr>
              <a:t> while (</a:t>
            </a:r>
            <a:r>
              <a:rPr lang="en-IE" sz="2400" dirty="0" err="1">
                <a:latin typeface="Courier New" pitchFamily="49" charset="0"/>
                <a:cs typeface="Courier New" pitchFamily="49" charset="0"/>
              </a:rPr>
              <a:t>highEnd</a:t>
            </a:r>
            <a:r>
              <a:rPr lang="en-IE" sz="2400" dirty="0">
                <a:latin typeface="Courier New" pitchFamily="49" charset="0"/>
                <a:cs typeface="Courier New" pitchFamily="49" charset="0"/>
              </a:rPr>
              <a:t> &gt;= </a:t>
            </a:r>
            <a:r>
              <a:rPr lang="en-IE" sz="2400" dirty="0" err="1">
                <a:latin typeface="Courier New" pitchFamily="49" charset="0"/>
                <a:cs typeface="Courier New" pitchFamily="49" charset="0"/>
              </a:rPr>
              <a:t>lowEnd</a:t>
            </a:r>
            <a:r>
              <a:rPr lang="en-IE" sz="2400" dirty="0">
                <a:latin typeface="Courier New" pitchFamily="49" charset="0"/>
                <a:cs typeface="Courier New" pitchFamily="49" charset="0"/>
              </a:rPr>
              <a:t>) { </a:t>
            </a:r>
          </a:p>
          <a:p>
            <a:pPr>
              <a:buNone/>
            </a:pP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int middle = (</a:t>
            </a:r>
            <a:r>
              <a:rPr lang="en-IE" sz="2400" dirty="0" err="1">
                <a:latin typeface="Courier New" pitchFamily="49" charset="0"/>
                <a:cs typeface="Courier New" pitchFamily="49" charset="0"/>
              </a:rPr>
              <a:t>lowEnd</a:t>
            </a:r>
            <a:r>
              <a:rPr lang="en-IE" sz="2400" dirty="0">
                <a:latin typeface="Courier New" pitchFamily="49" charset="0"/>
                <a:cs typeface="Courier New" pitchFamily="49" charset="0"/>
              </a:rPr>
              <a:t> + </a:t>
            </a:r>
            <a:r>
              <a:rPr lang="en-IE" sz="2400" dirty="0" err="1">
                <a:latin typeface="Courier New" pitchFamily="49" charset="0"/>
                <a:cs typeface="Courier New" pitchFamily="49" charset="0"/>
              </a:rPr>
              <a:t>highEnd</a:t>
            </a:r>
            <a:r>
              <a:rPr lang="en-IE" sz="2400" dirty="0">
                <a:latin typeface="Courier New" pitchFamily="49" charset="0"/>
                <a:cs typeface="Courier New" pitchFamily="49" charset="0"/>
              </a:rPr>
              <a:t>) / 2;</a:t>
            </a:r>
          </a:p>
          <a:p>
            <a:pPr>
              <a:buNone/>
            </a:pPr>
            <a:endParaRPr lang="en-IE" sz="2400" dirty="0">
              <a:latin typeface="Courier New" pitchFamily="49" charset="0"/>
              <a:cs typeface="Courier New" pitchFamily="49" charset="0"/>
            </a:endParaRPr>
          </a:p>
          <a:p>
            <a:pPr>
              <a:buNone/>
            </a:pPr>
            <a:r>
              <a:rPr lang="en-IE" sz="2400" dirty="0">
                <a:latin typeface="Courier New" pitchFamily="49" charset="0"/>
                <a:cs typeface="Courier New" pitchFamily="49" charset="0"/>
              </a:rPr>
              <a:t>      if (</a:t>
            </a:r>
            <a:r>
              <a:rPr lang="en-IE" sz="2400" dirty="0" err="1">
                <a:latin typeface="Courier New" pitchFamily="49" charset="0"/>
                <a:cs typeface="Courier New" pitchFamily="49" charset="0"/>
              </a:rPr>
              <a:t>InputArray</a:t>
            </a:r>
            <a:r>
              <a:rPr lang="en-IE" sz="2400" dirty="0">
                <a:latin typeface="Courier New" pitchFamily="49" charset="0"/>
                <a:cs typeface="Courier New" pitchFamily="49" charset="0"/>
              </a:rPr>
              <a:t>[middle] == </a:t>
            </a:r>
            <a:r>
              <a:rPr lang="en-IE" sz="2400" dirty="0" err="1">
                <a:latin typeface="Courier New" pitchFamily="49" charset="0"/>
                <a:cs typeface="Courier New" pitchFamily="49" charset="0"/>
              </a:rPr>
              <a:t>InputTarget</a:t>
            </a: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index = middle;</a:t>
            </a:r>
          </a:p>
          <a:p>
            <a:pPr>
              <a:buNone/>
            </a:pPr>
            <a:r>
              <a:rPr lang="en-IE" sz="2400" dirty="0">
                <a:latin typeface="Courier New" pitchFamily="49" charset="0"/>
                <a:cs typeface="Courier New" pitchFamily="49" charset="0"/>
              </a:rPr>
              <a:t>        break;</a:t>
            </a:r>
          </a:p>
          <a:p>
            <a:pPr>
              <a:buNone/>
            </a:pPr>
            <a:r>
              <a:rPr lang="en-IE" sz="2400" dirty="0">
                <a:latin typeface="Courier New" pitchFamily="49" charset="0"/>
                <a:cs typeface="Courier New" pitchFamily="49" charset="0"/>
              </a:rPr>
              <a:t>      } else if (</a:t>
            </a:r>
            <a:r>
              <a:rPr lang="en-IE" sz="2400" dirty="0" err="1">
                <a:latin typeface="Courier New" pitchFamily="49" charset="0"/>
                <a:cs typeface="Courier New" pitchFamily="49" charset="0"/>
              </a:rPr>
              <a:t>InputArray</a:t>
            </a:r>
            <a:r>
              <a:rPr lang="en-IE" sz="2400" dirty="0">
                <a:latin typeface="Courier New" pitchFamily="49" charset="0"/>
                <a:cs typeface="Courier New" pitchFamily="49" charset="0"/>
              </a:rPr>
              <a:t>[middle] &lt; </a:t>
            </a:r>
            <a:r>
              <a:rPr lang="en-IE" sz="2400" dirty="0" err="1">
                <a:latin typeface="Courier New" pitchFamily="49" charset="0"/>
                <a:cs typeface="Courier New" pitchFamily="49" charset="0"/>
              </a:rPr>
              <a:t>InputTarget</a:t>
            </a: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a:t>
            </a:r>
            <a:r>
              <a:rPr lang="en-IE" sz="2400" dirty="0" err="1">
                <a:latin typeface="Courier New" pitchFamily="49" charset="0"/>
                <a:cs typeface="Courier New" pitchFamily="49" charset="0"/>
              </a:rPr>
              <a:t>lowEnd</a:t>
            </a:r>
            <a:r>
              <a:rPr lang="en-IE" sz="2400" dirty="0">
                <a:latin typeface="Courier New" pitchFamily="49" charset="0"/>
                <a:cs typeface="Courier New" pitchFamily="49" charset="0"/>
              </a:rPr>
              <a:t> = middle + 1;</a:t>
            </a:r>
          </a:p>
          <a:p>
            <a:pPr>
              <a:buNone/>
            </a:pPr>
            <a:r>
              <a:rPr lang="en-IE" sz="2400" dirty="0">
                <a:latin typeface="Courier New" pitchFamily="49" charset="0"/>
                <a:cs typeface="Courier New" pitchFamily="49" charset="0"/>
              </a:rPr>
              <a:t>      } else if (</a:t>
            </a:r>
            <a:r>
              <a:rPr lang="en-IE" sz="2400" dirty="0" err="1">
                <a:latin typeface="Courier New" pitchFamily="49" charset="0"/>
                <a:cs typeface="Courier New" pitchFamily="49" charset="0"/>
              </a:rPr>
              <a:t>InputArray</a:t>
            </a:r>
            <a:r>
              <a:rPr lang="en-IE" sz="2400" dirty="0">
                <a:latin typeface="Courier New" pitchFamily="49" charset="0"/>
                <a:cs typeface="Courier New" pitchFamily="49" charset="0"/>
              </a:rPr>
              <a:t>[middle] &gt; </a:t>
            </a:r>
            <a:r>
              <a:rPr lang="en-IE" sz="2400" dirty="0" err="1">
                <a:latin typeface="Courier New" pitchFamily="49" charset="0"/>
                <a:cs typeface="Courier New" pitchFamily="49" charset="0"/>
              </a:rPr>
              <a:t>InputTarget</a:t>
            </a: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a:t>
            </a:r>
            <a:r>
              <a:rPr lang="en-IE" sz="2400" dirty="0" err="1">
                <a:latin typeface="Courier New" pitchFamily="49" charset="0"/>
                <a:cs typeface="Courier New" pitchFamily="49" charset="0"/>
              </a:rPr>
              <a:t>highEnd</a:t>
            </a:r>
            <a:r>
              <a:rPr lang="en-IE" sz="2400" dirty="0">
                <a:latin typeface="Courier New" pitchFamily="49" charset="0"/>
                <a:cs typeface="Courier New" pitchFamily="49" charset="0"/>
              </a:rPr>
              <a:t> = middle - 1;</a:t>
            </a:r>
          </a:p>
          <a:p>
            <a:pPr>
              <a:buNone/>
            </a:pP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a:t>
            </a:r>
            <a:endParaRPr lang="en-IE" dirty="0"/>
          </a:p>
        </p:txBody>
      </p:sp>
      <p:sp>
        <p:nvSpPr>
          <p:cNvPr id="2" name="Title 1"/>
          <p:cNvSpPr>
            <a:spLocks noGrp="1"/>
          </p:cNvSpPr>
          <p:nvPr>
            <p:ph type="title"/>
          </p:nvPr>
        </p:nvSpPr>
        <p:spPr/>
        <p:txBody>
          <a:bodyPr>
            <a:normAutofit/>
          </a:bodyPr>
          <a:lstStyle/>
          <a:p>
            <a:r>
              <a:rPr lang="en-GB" dirty="0"/>
              <a:t>Searching: Binary Search</a:t>
            </a:r>
            <a:endParaRPr lang="en-IE" dirty="0"/>
          </a:p>
        </p:txBody>
      </p:sp>
    </p:spTree>
    <p:extLst>
      <p:ext uri="{BB962C8B-B14F-4D97-AF65-F5344CB8AC3E}">
        <p14:creationId xmlns:p14="http://schemas.microsoft.com/office/powerpoint/2010/main" val="11760002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196753"/>
            <a:ext cx="10971372" cy="4968551"/>
          </a:xfrm>
        </p:spPr>
        <p:txBody>
          <a:bodyPr>
            <a:normAutofit/>
          </a:bodyPr>
          <a:lstStyle/>
          <a:p>
            <a:pPr>
              <a:buNone/>
            </a:pP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if (index == -1) {</a:t>
            </a:r>
          </a:p>
          <a:p>
            <a:pPr>
              <a:buNone/>
            </a:pPr>
            <a:r>
              <a:rPr lang="en-IE" sz="2400" dirty="0">
                <a:latin typeface="Courier New" pitchFamily="49" charset="0"/>
                <a:cs typeface="Courier New" pitchFamily="49" charset="0"/>
              </a:rPr>
              <a:t>      </a:t>
            </a:r>
            <a:r>
              <a:rPr lang="en-IE" sz="2400" dirty="0" err="1">
                <a:latin typeface="Courier New" pitchFamily="49" charset="0"/>
                <a:cs typeface="Courier New" pitchFamily="49" charset="0"/>
              </a:rPr>
              <a:t>System.out.println</a:t>
            </a:r>
            <a:r>
              <a:rPr lang="en-IE" sz="2400" dirty="0">
                <a:latin typeface="Courier New" pitchFamily="49" charset="0"/>
                <a:cs typeface="Courier New" pitchFamily="49" charset="0"/>
              </a:rPr>
              <a:t>("Your target integer does not exist in the array");</a:t>
            </a:r>
          </a:p>
          <a:p>
            <a:pPr>
              <a:buNone/>
            </a:pPr>
            <a:r>
              <a:rPr lang="en-IE" sz="2400" dirty="0">
                <a:latin typeface="Courier New" pitchFamily="49" charset="0"/>
                <a:cs typeface="Courier New" pitchFamily="49" charset="0"/>
              </a:rPr>
              <a:t>    } else {</a:t>
            </a:r>
          </a:p>
          <a:p>
            <a:pPr>
              <a:buNone/>
            </a:pPr>
            <a:r>
              <a:rPr lang="en-IE" sz="2400" dirty="0">
                <a:latin typeface="Courier New" pitchFamily="49" charset="0"/>
                <a:cs typeface="Courier New" pitchFamily="49" charset="0"/>
              </a:rPr>
              <a:t>      </a:t>
            </a:r>
            <a:r>
              <a:rPr lang="en-IE" sz="2400" dirty="0" err="1">
                <a:latin typeface="Courier New" pitchFamily="49" charset="0"/>
                <a:cs typeface="Courier New" pitchFamily="49" charset="0"/>
              </a:rPr>
              <a:t>System.out.println</a:t>
            </a:r>
            <a:r>
              <a:rPr lang="en-IE" sz="2400" dirty="0">
                <a:latin typeface="Courier New" pitchFamily="49" charset="0"/>
                <a:cs typeface="Courier New" pitchFamily="49" charset="0"/>
              </a:rPr>
              <a:t>("Your target integer is in index " + index + " of the array");</a:t>
            </a:r>
          </a:p>
          <a:p>
            <a:pPr>
              <a:buNone/>
            </a:pP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  }</a:t>
            </a:r>
          </a:p>
          <a:p>
            <a:pPr>
              <a:buNone/>
            </a:pPr>
            <a:r>
              <a:rPr lang="en-IE" sz="2400" dirty="0">
                <a:latin typeface="Courier New" pitchFamily="49" charset="0"/>
                <a:cs typeface="Courier New" pitchFamily="49" charset="0"/>
              </a:rPr>
              <a:t>}</a:t>
            </a:r>
            <a:endParaRPr lang="en-IE" dirty="0"/>
          </a:p>
        </p:txBody>
      </p:sp>
      <p:sp>
        <p:nvSpPr>
          <p:cNvPr id="2" name="Title 1"/>
          <p:cNvSpPr>
            <a:spLocks noGrp="1"/>
          </p:cNvSpPr>
          <p:nvPr>
            <p:ph type="title"/>
          </p:nvPr>
        </p:nvSpPr>
        <p:spPr/>
        <p:txBody>
          <a:bodyPr>
            <a:normAutofit/>
          </a:bodyPr>
          <a:lstStyle/>
          <a:p>
            <a:r>
              <a:rPr lang="en-GB" dirty="0"/>
              <a:t>Searching: Binary Search</a:t>
            </a:r>
            <a:endParaRPr lang="en-IE" dirty="0"/>
          </a:p>
        </p:txBody>
      </p:sp>
    </p:spTree>
    <p:extLst>
      <p:ext uri="{BB962C8B-B14F-4D97-AF65-F5344CB8AC3E}">
        <p14:creationId xmlns:p14="http://schemas.microsoft.com/office/powerpoint/2010/main" val="17406529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F8EB2D8-C22C-40BF-91E7-0755C37016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87"/>
            <a:ext cx="12181174" cy="6858001"/>
          </a:xfrm>
          <a:prstGeom prst="rect">
            <a:avLst/>
          </a:prstGeom>
        </p:spPr>
      </p:pic>
    </p:spTree>
    <p:extLst>
      <p:ext uri="{BB962C8B-B14F-4D97-AF65-F5344CB8AC3E}">
        <p14:creationId xmlns:p14="http://schemas.microsoft.com/office/powerpoint/2010/main" val="73396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1630710"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856229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Searching: Sequential Search</a:t>
            </a:r>
            <a:endParaRPr lang="en-IE" dirty="0"/>
          </a:p>
        </p:txBody>
      </p:sp>
      <p:sp>
        <p:nvSpPr>
          <p:cNvPr id="4" name="Rectangle 3"/>
          <p:cNvSpPr/>
          <p:nvPr/>
        </p:nvSpPr>
        <p:spPr>
          <a:xfrm>
            <a:off x="14866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1702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19187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21347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2350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5668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2782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29988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32149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34309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364693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3862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40789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42950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4511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7270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4943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15910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537515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5591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580717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6023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623922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645527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6671294" y="1484784"/>
            <a:ext cx="216000" cy="360040"/>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688729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7103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31934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753539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7751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796741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8183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839946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861551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8831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904753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9263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9479582"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9695630"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9911654" y="1484784"/>
            <a:ext cx="216000"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Up Arrow 2"/>
          <p:cNvSpPr/>
          <p:nvPr/>
        </p:nvSpPr>
        <p:spPr>
          <a:xfrm>
            <a:off x="1882774" y="1916832"/>
            <a:ext cx="324000" cy="576064"/>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776480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9317</TotalTime>
  <Words>999</Words>
  <Application>Microsoft Office PowerPoint</Application>
  <PresentationFormat>Custom</PresentationFormat>
  <Paragraphs>220</Paragraphs>
  <Slides>72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72</vt:i4>
      </vt:variant>
    </vt:vector>
  </HeadingPairs>
  <TitlesOfParts>
    <vt:vector size="76" baseType="lpstr">
      <vt:lpstr>Arial</vt:lpstr>
      <vt:lpstr>Calibri</vt:lpstr>
      <vt:lpstr>Courier New</vt:lpstr>
      <vt:lpstr>Office Theme</vt:lpstr>
      <vt:lpstr>The Java Programming Language: Arrays and Searching</vt:lpstr>
      <vt:lpstr>Array Searching</vt:lpstr>
      <vt:lpstr>Searching</vt:lpstr>
      <vt:lpstr>Searching</vt:lpstr>
      <vt:lpstr>Searching</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Sequential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Searching: Binary Search</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Damian T. Gordon</cp:lastModifiedBy>
  <cp:revision>540</cp:revision>
  <dcterms:created xsi:type="dcterms:W3CDTF">2011-10-08T11:06:39Z</dcterms:created>
  <dcterms:modified xsi:type="dcterms:W3CDTF">2022-10-19T18:54:06Z</dcterms:modified>
</cp:coreProperties>
</file>