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1004" r:id="rId2"/>
    <p:sldId id="1022" r:id="rId3"/>
    <p:sldId id="1055" r:id="rId4"/>
    <p:sldId id="1058" r:id="rId5"/>
    <p:sldId id="268" r:id="rId6"/>
    <p:sldId id="271" r:id="rId7"/>
    <p:sldId id="270" r:id="rId8"/>
    <p:sldId id="1061" r:id="rId9"/>
    <p:sldId id="269" r:id="rId10"/>
    <p:sldId id="272" r:id="rId11"/>
    <p:sldId id="273" r:id="rId12"/>
    <p:sldId id="274" r:id="rId13"/>
    <p:sldId id="1059" r:id="rId14"/>
    <p:sldId id="275" r:id="rId15"/>
    <p:sldId id="276" r:id="rId16"/>
    <p:sldId id="283" r:id="rId17"/>
    <p:sldId id="277" r:id="rId18"/>
    <p:sldId id="278" r:id="rId19"/>
    <p:sldId id="280" r:id="rId20"/>
    <p:sldId id="1060" r:id="rId21"/>
    <p:sldId id="1062" r:id="rId22"/>
    <p:sldId id="284" r:id="rId23"/>
    <p:sldId id="281" r:id="rId24"/>
    <p:sldId id="290" r:id="rId25"/>
    <p:sldId id="1063" r:id="rId26"/>
    <p:sldId id="292" r:id="rId27"/>
    <p:sldId id="1064" r:id="rId28"/>
    <p:sldId id="294" r:id="rId29"/>
    <p:sldId id="1065" r:id="rId30"/>
    <p:sldId id="307" r:id="rId31"/>
    <p:sldId id="308" r:id="rId32"/>
    <p:sldId id="1066" r:id="rId33"/>
    <p:sldId id="286" r:id="rId34"/>
    <p:sldId id="282" r:id="rId35"/>
    <p:sldId id="1067" r:id="rId36"/>
    <p:sldId id="302" r:id="rId37"/>
    <p:sldId id="1068" r:id="rId38"/>
    <p:sldId id="310" r:id="rId39"/>
    <p:sldId id="311" r:id="rId40"/>
    <p:sldId id="1069" r:id="rId41"/>
    <p:sldId id="312" r:id="rId42"/>
    <p:sldId id="313" r:id="rId43"/>
    <p:sldId id="1070" r:id="rId44"/>
    <p:sldId id="1009" r:id="rId45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20/10/2021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20/10/2021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Language:</a:t>
            </a:r>
            <a:br>
              <a:rPr lang="en-IE" sz="6000" dirty="0"/>
            </a:br>
            <a:r>
              <a:rPr lang="en-IE" sz="6000" dirty="0"/>
              <a:t>Arrays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5040758"/>
            <a:ext cx="8533289" cy="1124546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declare an array as follows: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int[] Age;</a:t>
            </a:r>
          </a:p>
        </p:txBody>
      </p:sp>
    </p:spTree>
    <p:extLst>
      <p:ext uri="{BB962C8B-B14F-4D97-AF65-F5344CB8AC3E}">
        <p14:creationId xmlns:p14="http://schemas.microsoft.com/office/powerpoint/2010/main" val="4242755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declare an array as follows: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int[] Age;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r>
              <a:rPr lang="en-IE" dirty="0">
                <a:cs typeface="Courier New" panose="02070309020205020404" pitchFamily="49" charset="0"/>
              </a:rPr>
              <a:t>Which means we declare an unspecified number of integer variables, all can be accessed using the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en-IE" dirty="0">
                <a:cs typeface="Courier New" panose="02070309020205020404" pitchFamily="49" charset="0"/>
              </a:rPr>
              <a:t> name.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86694" y="5229200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148669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677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292685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364693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436701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" name="Rectangle 10"/>
          <p:cNvSpPr/>
          <p:nvPr/>
        </p:nvSpPr>
        <p:spPr>
          <a:xfrm>
            <a:off x="508709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580717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Rectangle 12"/>
          <p:cNvSpPr/>
          <p:nvPr/>
        </p:nvSpPr>
        <p:spPr>
          <a:xfrm>
            <a:off x="1048769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ectangle 13"/>
          <p:cNvSpPr/>
          <p:nvPr/>
        </p:nvSpPr>
        <p:spPr>
          <a:xfrm>
            <a:off x="652725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7247334" y="5229200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76761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ectangle 3"/>
          <p:cNvSpPr/>
          <p:nvPr/>
        </p:nvSpPr>
        <p:spPr>
          <a:xfrm>
            <a:off x="334566" y="5384539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204113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declare an array as follows: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int[] Age;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r>
              <a:rPr lang="en-IE" dirty="0">
                <a:cs typeface="Courier New" panose="02070309020205020404" pitchFamily="49" charset="0"/>
              </a:rPr>
              <a:t>Which means we declare an unspecified number of integer variables, all can be accessed using the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Age</a:t>
            </a:r>
            <a:r>
              <a:rPr lang="en-IE" dirty="0">
                <a:cs typeface="Courier New" panose="02070309020205020404" pitchFamily="49" charset="0"/>
              </a:rPr>
              <a:t> name.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86694" y="5229200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148669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677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2685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4693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6701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8709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0717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8769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2725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47334" y="5229200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767614" y="522920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566" y="5384539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051102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can initialise an array as follows: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int[] Age = {44,23,42,33,16,54,34,18};</a:t>
            </a:r>
          </a:p>
        </p:txBody>
      </p:sp>
    </p:spTree>
    <p:extLst>
      <p:ext uri="{BB962C8B-B14F-4D97-AF65-F5344CB8AC3E}">
        <p14:creationId xmlns:p14="http://schemas.microsoft.com/office/powerpoint/2010/main" val="1595620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1486694" y="1340768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1486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67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268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693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670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870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071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487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82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272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47334" y="1340768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676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866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067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68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4693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36701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870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071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272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76761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48769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34566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469575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/>
          </a:p>
          <a:p>
            <a:endParaRPr lang="en-IE" dirty="0"/>
          </a:p>
          <a:p>
            <a:r>
              <a:rPr lang="en-IE" dirty="0"/>
              <a:t>So if we do: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(Age[0]);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cs typeface="Courier New" panose="02070309020205020404" pitchFamily="49" charset="0"/>
              </a:rPr>
              <a:t>We will get: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44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1486694" y="1340768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1486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67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268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693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670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870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071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487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82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272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47334" y="1340768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676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866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067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68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4693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36701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870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071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272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76761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48769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34566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803570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/>
          </a:p>
          <a:p>
            <a:endParaRPr lang="en-IE" dirty="0"/>
          </a:p>
          <a:p>
            <a:r>
              <a:rPr lang="en-IE" dirty="0"/>
              <a:t>So if we do: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(Age[2]);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cs typeface="Courier New" panose="02070309020205020404" pitchFamily="49" charset="0"/>
              </a:rPr>
              <a:t>We will get: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1486694" y="1340768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1486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67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268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693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670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870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071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487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82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272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47334" y="1340768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676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866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067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68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4693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36701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870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071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272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76761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48769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34566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505757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/>
          </a:p>
          <a:p>
            <a:endParaRPr lang="en-IE" dirty="0"/>
          </a:p>
          <a:p>
            <a:r>
              <a:rPr lang="en-IE" dirty="0"/>
              <a:t>So if we do: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(Age[39]);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cs typeface="Courier New" panose="02070309020205020404" pitchFamily="49" charset="0"/>
              </a:rPr>
              <a:t>We will get: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82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1486694" y="1340768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1486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67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268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693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670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870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071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487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82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272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47334" y="1340768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676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866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067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68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4693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36701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870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071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272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76761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48769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34566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592258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ontent Placeholder 4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endParaRPr lang="en-IE" dirty="0"/>
          </a:p>
          <a:p>
            <a:endParaRPr lang="en-IE" dirty="0"/>
          </a:p>
          <a:p>
            <a:r>
              <a:rPr lang="en-IE" dirty="0"/>
              <a:t>So if we do: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(Age[40]);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cs typeface="Courier New" panose="02070309020205020404" pitchFamily="49" charset="0"/>
              </a:rPr>
              <a:t>We will get: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Array Out of Bounds Exception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17" name="Rectangle 16"/>
          <p:cNvSpPr/>
          <p:nvPr/>
        </p:nvSpPr>
        <p:spPr>
          <a:xfrm>
            <a:off x="1486694" y="1340768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ectangle 17"/>
          <p:cNvSpPr/>
          <p:nvPr/>
        </p:nvSpPr>
        <p:spPr>
          <a:xfrm>
            <a:off x="1486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067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268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693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3670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870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0717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48769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82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52725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247334" y="1340768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767614" y="1340768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4866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067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268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4693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36701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08709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80717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527254" y="1340768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976761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0487694" y="1340768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34566" y="1435423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746789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To print out all of the elements in the array:</a:t>
            </a:r>
          </a:p>
        </p:txBody>
      </p:sp>
    </p:spTree>
    <p:extLst>
      <p:ext uri="{BB962C8B-B14F-4D97-AF65-F5344CB8AC3E}">
        <p14:creationId xmlns:p14="http://schemas.microsoft.com/office/powerpoint/2010/main" val="1316771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0598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78112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int[] Age = {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44,23,42,33,16,54,34,18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8;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(Age[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2311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78112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int[] Age = {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44,23,42,33,16,54,34,18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8;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(Age[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87A0F04-C2D1-440E-803D-335983057A25}"/>
              </a:ext>
            </a:extLst>
          </p:cNvPr>
          <p:cNvSpPr/>
          <p:nvPr/>
        </p:nvSpPr>
        <p:spPr>
          <a:xfrm>
            <a:off x="5879182" y="3627603"/>
            <a:ext cx="355848" cy="8095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442E18B-2646-45BF-9DFF-B11CB91EFF69}"/>
              </a:ext>
            </a:extLst>
          </p:cNvPr>
          <p:cNvSpPr/>
          <p:nvPr/>
        </p:nvSpPr>
        <p:spPr>
          <a:xfrm>
            <a:off x="5087094" y="3627603"/>
            <a:ext cx="2160240" cy="4494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 err="1"/>
              <a:t>Age.length</a:t>
            </a: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2828477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If we look at our array again:</a:t>
            </a:r>
          </a:p>
        </p:txBody>
      </p:sp>
      <p:sp>
        <p:nvSpPr>
          <p:cNvPr id="4" name="Rectangle 3"/>
          <p:cNvSpPr/>
          <p:nvPr/>
        </p:nvSpPr>
        <p:spPr>
          <a:xfrm>
            <a:off x="1486694" y="3068960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148669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677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2685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4693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6701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8709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0717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8769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82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2725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47334" y="3068960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76761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8669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0677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92685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4693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6701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8709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80717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52725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767614" y="3068960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487694" y="3068960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4566" y="3163615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6174094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If we wanted to add 1 to everyone’s age:</a:t>
            </a:r>
          </a:p>
        </p:txBody>
      </p:sp>
      <p:sp>
        <p:nvSpPr>
          <p:cNvPr id="4" name="Rectangle 3"/>
          <p:cNvSpPr/>
          <p:nvPr/>
        </p:nvSpPr>
        <p:spPr>
          <a:xfrm>
            <a:off x="1486694" y="3068960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148669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677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2685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4693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6701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16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8709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0717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8769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82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2725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18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47334" y="3068960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76761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8669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0677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92685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4693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6701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8709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80717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52725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767614" y="3068960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487694" y="3068960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4566" y="3163615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414686" y="4113076"/>
            <a:ext cx="74770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+1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134766" y="4113076"/>
            <a:ext cx="74770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+1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854846" y="4113076"/>
            <a:ext cx="74770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+1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574926" y="4113076"/>
            <a:ext cx="74770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+1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39394" y="4113076"/>
            <a:ext cx="74770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+1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031854" y="4113076"/>
            <a:ext cx="74770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+1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779554" y="4113076"/>
            <a:ext cx="74770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+1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499634" y="4113076"/>
            <a:ext cx="74770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+1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739994" y="4113076"/>
            <a:ext cx="74770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+1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0460074" y="4113076"/>
            <a:ext cx="74770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+1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0875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If we wanted to add 1 to everyone’s age:</a:t>
            </a:r>
          </a:p>
        </p:txBody>
      </p:sp>
      <p:sp>
        <p:nvSpPr>
          <p:cNvPr id="4" name="Rectangle 3"/>
          <p:cNvSpPr/>
          <p:nvPr/>
        </p:nvSpPr>
        <p:spPr>
          <a:xfrm>
            <a:off x="1486694" y="3068960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148669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677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24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2685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43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4693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34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6701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8709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55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0717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35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8769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83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2725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19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47334" y="3068960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767614" y="306896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35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8669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0677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92685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4693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6701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8709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80717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527254" y="306896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767614" y="3068960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487694" y="3068960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34566" y="3163615"/>
            <a:ext cx="10714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Age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7738741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78112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AddOneToArray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int[] Age = {44,23,42,33,16,54,34,18};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Age.length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Age[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Age[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+ 1;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(Age[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4142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If we want to add up all the values in the array:</a:t>
            </a:r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313190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7811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TotalArray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int[] Age = {45,24,43,34,17,55,35,19};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 Total = 0;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Age.length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Total = Total + Age[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(Total);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6075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So the average age is:</a:t>
            </a:r>
          </a:p>
          <a:p>
            <a:pPr lvl="1"/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177498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78112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AverageArray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int[] Age = {45,24,43,34,17,55,35,19};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 Total = 0;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Age.length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Total = Total + Age[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(Total/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Age.length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85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solidFill>
                <a:schemeClr val="bg1">
                  <a:lumMod val="8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0545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can also have an array of real numbers:</a:t>
            </a:r>
          </a:p>
        </p:txBody>
      </p:sp>
    </p:spTree>
    <p:extLst>
      <p:ext uri="{BB962C8B-B14F-4D97-AF65-F5344CB8AC3E}">
        <p14:creationId xmlns:p14="http://schemas.microsoft.com/office/powerpoint/2010/main" val="10271234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can also have an array of real numbers:</a:t>
            </a:r>
          </a:p>
        </p:txBody>
      </p:sp>
      <p:sp>
        <p:nvSpPr>
          <p:cNvPr id="6" name="Rectangle 5"/>
          <p:cNvSpPr/>
          <p:nvPr/>
        </p:nvSpPr>
        <p:spPr>
          <a:xfrm>
            <a:off x="206275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22.00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06275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8542" y="2492896"/>
            <a:ext cx="197842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Bank</a:t>
            </a:r>
          </a:p>
          <a:p>
            <a:pPr algn="ctr"/>
            <a:r>
              <a:rPr lang="en-US" sz="44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Balance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14287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65.50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14287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22299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-2.20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22299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30311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78.80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38323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54.00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46335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-3.33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54347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0.00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62359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47.65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30311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38323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46335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854347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962359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7592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781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RealArray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double[] Bank = {22.0,65.5,-2.2,78.8,54.0,-3.33,0.0,47.65};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(int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Bank.length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(Bank[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1871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can also have an array of characters:</a:t>
            </a:r>
          </a:p>
        </p:txBody>
      </p:sp>
    </p:spTree>
    <p:extLst>
      <p:ext uri="{BB962C8B-B14F-4D97-AF65-F5344CB8AC3E}">
        <p14:creationId xmlns:p14="http://schemas.microsoft.com/office/powerpoint/2010/main" val="25731521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can also have an array of characters:</a:t>
            </a:r>
          </a:p>
        </p:txBody>
      </p:sp>
      <p:sp>
        <p:nvSpPr>
          <p:cNvPr id="4" name="Rectangle 3"/>
          <p:cNvSpPr/>
          <p:nvPr/>
        </p:nvSpPr>
        <p:spPr>
          <a:xfrm>
            <a:off x="1486694" y="2708920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148669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G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677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2685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T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4693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T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6701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C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8709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C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0717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8769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2725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G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47334" y="2708920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76761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8669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0677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92685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4693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6701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8709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80717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52725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767614" y="2708920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487694" y="2708920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8542" y="2803575"/>
            <a:ext cx="13981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Gene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3075499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781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CharArray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char[] Gene = {'G','A','T','T','C','C','A','G'};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(int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Gene.length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(Gene[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5904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What if we wanted to count all the ‘G’ in the Gene Array: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1486694" y="2708920"/>
            <a:ext cx="9721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148669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G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0677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2685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T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4693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T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6701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C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08709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C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0717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48769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2725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G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47334" y="2708920"/>
            <a:ext cx="25202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4800" dirty="0">
                <a:solidFill>
                  <a:schemeClr val="tx1"/>
                </a:solidFill>
              </a:rPr>
              <a:t>……..…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767614" y="2708920"/>
            <a:ext cx="72008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3200" dirty="0">
                <a:solidFill>
                  <a:schemeClr val="tx1"/>
                </a:solidFill>
              </a:rPr>
              <a:t>A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8669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0677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92685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4693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36701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08709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80717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527254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767614" y="2708920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38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0487694" y="2708920"/>
            <a:ext cx="576064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>
                <a:solidFill>
                  <a:schemeClr val="tx1"/>
                </a:solidFill>
              </a:rPr>
              <a:t>39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8542" y="2803575"/>
            <a:ext cx="13981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Gene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0647554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7811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CharArrayCount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char[] Gene = {'G','A','T','T','C','C','A','G'};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GCount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(int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Gene.length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if (Gene[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 == 'G')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GCount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GCount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GCount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2855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can also have an array of strings:</a:t>
            </a:r>
          </a:p>
        </p:txBody>
      </p:sp>
    </p:spTree>
    <p:extLst>
      <p:ext uri="{BB962C8B-B14F-4D97-AF65-F5344CB8AC3E}">
        <p14:creationId xmlns:p14="http://schemas.microsoft.com/office/powerpoint/2010/main" val="41691706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can also have an array of strings:</a:t>
            </a:r>
          </a:p>
        </p:txBody>
      </p:sp>
      <p:sp>
        <p:nvSpPr>
          <p:cNvPr id="6" name="Rectangle 5"/>
          <p:cNvSpPr/>
          <p:nvPr/>
        </p:nvSpPr>
        <p:spPr>
          <a:xfrm>
            <a:off x="206275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Dog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06275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49709" y="2924944"/>
            <a:ext cx="115300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Pets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14287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Cat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14287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22299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Dog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22299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30311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Bird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38323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Fish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46335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Fish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54347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Cat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62359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Cat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30311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38323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46335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854347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962359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859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Java Programming Language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HelloWorld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void main(String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 World\n");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0592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7811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StringArray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String[] Pets = {"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Dog","Cat","Fish","Bird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"};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(int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Pets.length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(Pets[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1758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can also have an array of Booleans:</a:t>
            </a:r>
          </a:p>
        </p:txBody>
      </p:sp>
    </p:spTree>
    <p:extLst>
      <p:ext uri="{BB962C8B-B14F-4D97-AF65-F5344CB8AC3E}">
        <p14:creationId xmlns:p14="http://schemas.microsoft.com/office/powerpoint/2010/main" val="7360307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can also have an array of Booleans:</a:t>
            </a:r>
          </a:p>
        </p:txBody>
      </p:sp>
      <p:sp>
        <p:nvSpPr>
          <p:cNvPr id="6" name="Rectangle 5"/>
          <p:cNvSpPr/>
          <p:nvPr/>
        </p:nvSpPr>
        <p:spPr>
          <a:xfrm>
            <a:off x="206275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TRUE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06275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0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73258" y="2492896"/>
            <a:ext cx="1705916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In</a:t>
            </a:r>
          </a:p>
          <a:p>
            <a:pPr algn="ctr"/>
            <a:r>
              <a:rPr lang="en-US" sz="44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School</a:t>
            </a:r>
            <a:endParaRPr lang="en-US" sz="5400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14287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TRUE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14287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1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22299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FALSE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22299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2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30311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TRUE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638323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FALSE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746335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TRUE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854347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FALSE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9623598" y="2708920"/>
            <a:ext cx="1080120" cy="10801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2800" dirty="0">
              <a:solidFill>
                <a:schemeClr val="tx1"/>
              </a:solidFill>
            </a:endParaRPr>
          </a:p>
          <a:p>
            <a:pPr algn="ctr"/>
            <a:r>
              <a:rPr lang="en-IE" sz="2800" dirty="0">
                <a:solidFill>
                  <a:schemeClr val="tx1"/>
                </a:solidFill>
              </a:rPr>
              <a:t>FALSE</a:t>
            </a:r>
            <a:endParaRPr lang="en-IE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30311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3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38323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4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46335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5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854347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6</a:t>
            </a:r>
            <a:endParaRPr lang="en-IE" sz="14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9623598" y="2708920"/>
            <a:ext cx="360040" cy="5400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200" dirty="0">
                <a:solidFill>
                  <a:schemeClr val="tx1"/>
                </a:solidFill>
              </a:rPr>
              <a:t>7</a:t>
            </a:r>
            <a:endParaRPr lang="en-IE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3739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7811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BooleanArray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main(String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InWork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{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true,true,false,true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(int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InWork.length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InWork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99901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F8EB2D8-C22C-40BF-91E7-0755C3701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487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963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Imagine we had to record the age of everyone in the class, we could do it declaring a variable for each person.</a:t>
            </a:r>
          </a:p>
        </p:txBody>
      </p:sp>
    </p:spTree>
    <p:extLst>
      <p:ext uri="{BB962C8B-B14F-4D97-AF65-F5344CB8AC3E}">
        <p14:creationId xmlns:p14="http://schemas.microsoft.com/office/powerpoint/2010/main" val="2372531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/>
              <a:t>Imagine we had to record the age of everyone in the class, we could do it declaring a variable for each person.</a:t>
            </a:r>
          </a:p>
          <a:p>
            <a:r>
              <a:rPr lang="en-IE" dirty="0"/>
              <a:t>E.g.</a:t>
            </a:r>
          </a:p>
          <a:p>
            <a:pPr lvl="1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Integer Age1;</a:t>
            </a:r>
          </a:p>
          <a:p>
            <a:pPr lvl="1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Integer Age2;</a:t>
            </a:r>
          </a:p>
          <a:p>
            <a:pPr lvl="1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Integer Age3;</a:t>
            </a:r>
          </a:p>
          <a:p>
            <a:pPr lvl="1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Integer Age4;</a:t>
            </a:r>
          </a:p>
          <a:p>
            <a:pPr lvl="1"/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Integer Age5;</a:t>
            </a:r>
          </a:p>
          <a:p>
            <a:pPr lvl="1"/>
            <a:r>
              <a:rPr lang="en-IE" dirty="0">
                <a:cs typeface="Courier New" panose="02070309020205020404" pitchFamily="49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904282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But if there was a way to collect them all together, and declare a single special variable for all of them, that would be quicker.</a:t>
            </a:r>
          </a:p>
          <a:p>
            <a:r>
              <a:rPr lang="en-IE" dirty="0">
                <a:cs typeface="Courier New" panose="02070309020205020404" pitchFamily="49" charset="0"/>
              </a:rPr>
              <a:t>We can, and the special variable is called an ARRAY.</a:t>
            </a:r>
          </a:p>
        </p:txBody>
      </p:sp>
    </p:spTree>
    <p:extLst>
      <p:ext uri="{BB962C8B-B14F-4D97-AF65-F5344CB8AC3E}">
        <p14:creationId xmlns:p14="http://schemas.microsoft.com/office/powerpoint/2010/main" val="794876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Arrays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We can think of an array as a series of pigeon-holes:</a:t>
            </a:r>
          </a:p>
        </p:txBody>
      </p:sp>
    </p:spTree>
    <p:extLst>
      <p:ext uri="{BB962C8B-B14F-4D97-AF65-F5344CB8AC3E}">
        <p14:creationId xmlns:p14="http://schemas.microsoft.com/office/powerpoint/2010/main" val="2686964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Array</a:t>
            </a:r>
          </a:p>
        </p:txBody>
      </p:sp>
      <p:pic>
        <p:nvPicPr>
          <p:cNvPr id="4" name="Picture 3" descr="pigeon-hole-uni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4726" y="1556792"/>
            <a:ext cx="7823174" cy="4968552"/>
          </a:xfrm>
          <a:prstGeom prst="rect">
            <a:avLst/>
          </a:prstGeom>
        </p:spPr>
      </p:pic>
      <p:sp>
        <p:nvSpPr>
          <p:cNvPr id="5" name="Flowchart: Terminator 4"/>
          <p:cNvSpPr/>
          <p:nvPr/>
        </p:nvSpPr>
        <p:spPr>
          <a:xfrm>
            <a:off x="4509997" y="4221088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6" name="Flowchart: Terminator 5"/>
          <p:cNvSpPr/>
          <p:nvPr/>
        </p:nvSpPr>
        <p:spPr>
          <a:xfrm>
            <a:off x="6429961" y="4149080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7" name="Flowchart: Terminator 6"/>
          <p:cNvSpPr/>
          <p:nvPr/>
        </p:nvSpPr>
        <p:spPr>
          <a:xfrm>
            <a:off x="8253926" y="4077072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8" name="Flowchart: Terminator 7"/>
          <p:cNvSpPr/>
          <p:nvPr/>
        </p:nvSpPr>
        <p:spPr>
          <a:xfrm>
            <a:off x="4425514" y="4868744"/>
            <a:ext cx="660473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9" name="Flowchart: Terminator 8"/>
          <p:cNvSpPr/>
          <p:nvPr/>
        </p:nvSpPr>
        <p:spPr>
          <a:xfrm>
            <a:off x="6333963" y="4796736"/>
            <a:ext cx="660473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10" name="Flowchart: Terminator 9"/>
          <p:cNvSpPr/>
          <p:nvPr/>
        </p:nvSpPr>
        <p:spPr>
          <a:xfrm>
            <a:off x="8157928" y="4724728"/>
            <a:ext cx="660473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tx1"/>
                </a:solidFill>
              </a:rPr>
              <a:t>14</a:t>
            </a:r>
          </a:p>
        </p:txBody>
      </p:sp>
      <p:sp>
        <p:nvSpPr>
          <p:cNvPr id="11" name="Flowchart: Terminator 10"/>
          <p:cNvSpPr/>
          <p:nvPr/>
        </p:nvSpPr>
        <p:spPr>
          <a:xfrm>
            <a:off x="4425514" y="5516816"/>
            <a:ext cx="660473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tx1"/>
                </a:solidFill>
              </a:rPr>
              <a:t>15</a:t>
            </a:r>
          </a:p>
        </p:txBody>
      </p:sp>
      <p:sp>
        <p:nvSpPr>
          <p:cNvPr id="12" name="Flowchart: Terminator 11"/>
          <p:cNvSpPr/>
          <p:nvPr/>
        </p:nvSpPr>
        <p:spPr>
          <a:xfrm>
            <a:off x="6345477" y="5373216"/>
            <a:ext cx="660473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13" name="Flowchart: Terminator 12"/>
          <p:cNvSpPr/>
          <p:nvPr/>
        </p:nvSpPr>
        <p:spPr>
          <a:xfrm>
            <a:off x="4414000" y="6092880"/>
            <a:ext cx="660473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tx1"/>
                </a:solidFill>
              </a:rPr>
              <a:t>18</a:t>
            </a:r>
          </a:p>
        </p:txBody>
      </p:sp>
      <p:sp>
        <p:nvSpPr>
          <p:cNvPr id="14" name="Flowchart: Terminator 13"/>
          <p:cNvSpPr/>
          <p:nvPr/>
        </p:nvSpPr>
        <p:spPr>
          <a:xfrm>
            <a:off x="6345477" y="5948864"/>
            <a:ext cx="660473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5" name="Cube 14"/>
          <p:cNvSpPr/>
          <p:nvPr/>
        </p:nvSpPr>
        <p:spPr>
          <a:xfrm flipV="1">
            <a:off x="3934008" y="1997224"/>
            <a:ext cx="1151978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6" name="Cube 15"/>
          <p:cNvSpPr/>
          <p:nvPr/>
        </p:nvSpPr>
        <p:spPr>
          <a:xfrm flipV="1">
            <a:off x="6045968" y="1988840"/>
            <a:ext cx="1151978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17" name="Flowchart: Terminator 16"/>
          <p:cNvSpPr/>
          <p:nvPr/>
        </p:nvSpPr>
        <p:spPr>
          <a:xfrm>
            <a:off x="6525959" y="2276872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" name="Flowchart: Terminator 17"/>
          <p:cNvSpPr/>
          <p:nvPr/>
        </p:nvSpPr>
        <p:spPr>
          <a:xfrm>
            <a:off x="8253926" y="2276872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9" name="Flowchart: Terminator 18"/>
          <p:cNvSpPr/>
          <p:nvPr/>
        </p:nvSpPr>
        <p:spPr>
          <a:xfrm>
            <a:off x="4509997" y="2924944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0" name="Cube 19"/>
          <p:cNvSpPr/>
          <p:nvPr/>
        </p:nvSpPr>
        <p:spPr>
          <a:xfrm flipV="1">
            <a:off x="6045968" y="2636912"/>
            <a:ext cx="1151978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1" name="Flowchart: Terminator 20"/>
          <p:cNvSpPr/>
          <p:nvPr/>
        </p:nvSpPr>
        <p:spPr>
          <a:xfrm>
            <a:off x="6429961" y="2924944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2" name="Flowchart: Terminator 21"/>
          <p:cNvSpPr/>
          <p:nvPr/>
        </p:nvSpPr>
        <p:spPr>
          <a:xfrm>
            <a:off x="8253926" y="2852936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3" name="Flowchart: Terminator 22"/>
          <p:cNvSpPr/>
          <p:nvPr/>
        </p:nvSpPr>
        <p:spPr>
          <a:xfrm>
            <a:off x="4509997" y="3573016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4" name="Flowchart: Terminator 23"/>
          <p:cNvSpPr/>
          <p:nvPr/>
        </p:nvSpPr>
        <p:spPr>
          <a:xfrm>
            <a:off x="6429961" y="3501008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5" name="Flowchart: Terminator 24"/>
          <p:cNvSpPr/>
          <p:nvPr/>
        </p:nvSpPr>
        <p:spPr>
          <a:xfrm>
            <a:off x="8253926" y="3501008"/>
            <a:ext cx="575989" cy="216024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6" name="Flowchart: Terminator 25"/>
          <p:cNvSpPr/>
          <p:nvPr/>
        </p:nvSpPr>
        <p:spPr>
          <a:xfrm>
            <a:off x="4521512" y="2276872"/>
            <a:ext cx="660473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27" name="Cube 26"/>
          <p:cNvSpPr/>
          <p:nvPr/>
        </p:nvSpPr>
        <p:spPr>
          <a:xfrm flipV="1">
            <a:off x="7869933" y="1988840"/>
            <a:ext cx="1151978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8" name="Cube 27"/>
          <p:cNvSpPr/>
          <p:nvPr/>
        </p:nvSpPr>
        <p:spPr>
          <a:xfrm flipV="1">
            <a:off x="4126005" y="2636912"/>
            <a:ext cx="1151978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29" name="Cube 28"/>
          <p:cNvSpPr/>
          <p:nvPr/>
        </p:nvSpPr>
        <p:spPr>
          <a:xfrm flipV="1">
            <a:off x="4126005" y="3293368"/>
            <a:ext cx="1151978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0" name="Cube 29"/>
          <p:cNvSpPr/>
          <p:nvPr/>
        </p:nvSpPr>
        <p:spPr>
          <a:xfrm flipV="1">
            <a:off x="7965931" y="2573288"/>
            <a:ext cx="1151978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1" name="Cube 30"/>
          <p:cNvSpPr/>
          <p:nvPr/>
        </p:nvSpPr>
        <p:spPr>
          <a:xfrm flipV="1">
            <a:off x="6141966" y="3221360"/>
            <a:ext cx="1151978" cy="207640"/>
          </a:xfrm>
          <a:prstGeom prst="cube">
            <a:avLst>
              <a:gd name="adj" fmla="val 928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1000" b="1" dirty="0">
              <a:solidFill>
                <a:schemeClr val="tx1"/>
              </a:solidFill>
            </a:endParaRPr>
          </a:p>
          <a:p>
            <a:pPr algn="ctr"/>
            <a:endParaRPr lang="en-IE" sz="1000" b="1" dirty="0">
              <a:solidFill>
                <a:schemeClr val="tx1"/>
              </a:solidFill>
            </a:endParaRPr>
          </a:p>
        </p:txBody>
      </p:sp>
      <p:sp>
        <p:nvSpPr>
          <p:cNvPr id="32" name="Flowchart: Terminator 31"/>
          <p:cNvSpPr/>
          <p:nvPr/>
        </p:nvSpPr>
        <p:spPr>
          <a:xfrm>
            <a:off x="8157928" y="5300792"/>
            <a:ext cx="660473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tx1"/>
                </a:solidFill>
              </a:rPr>
              <a:t>17</a:t>
            </a:r>
          </a:p>
        </p:txBody>
      </p:sp>
      <p:sp>
        <p:nvSpPr>
          <p:cNvPr id="33" name="Flowchart: Terminator 32"/>
          <p:cNvSpPr/>
          <p:nvPr/>
        </p:nvSpPr>
        <p:spPr>
          <a:xfrm>
            <a:off x="8157928" y="5876856"/>
            <a:ext cx="660473" cy="216440"/>
          </a:xfrm>
          <a:prstGeom prst="flowChartTerminator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000" b="1" dirty="0">
                <a:solidFill>
                  <a:schemeClr val="tx1"/>
                </a:solidFill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4079141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9377</TotalTime>
  <Words>1575</Words>
  <Application>Microsoft Office PowerPoint</Application>
  <PresentationFormat>Custom</PresentationFormat>
  <Paragraphs>693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Calibri</vt:lpstr>
      <vt:lpstr>Courier New</vt:lpstr>
      <vt:lpstr>Office Theme</vt:lpstr>
      <vt:lpstr>The Java Programming Language: Arrays</vt:lpstr>
      <vt:lpstr>Java Programming Language</vt:lpstr>
      <vt:lpstr>Java Programming Language</vt:lpstr>
      <vt:lpstr>Java Programming Language</vt:lpstr>
      <vt:lpstr>Arrays</vt:lpstr>
      <vt:lpstr>Arrays</vt:lpstr>
      <vt:lpstr>Arrays</vt:lpstr>
      <vt:lpstr>Arrays</vt:lpstr>
      <vt:lpstr>Array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538</cp:revision>
  <dcterms:created xsi:type="dcterms:W3CDTF">2011-10-08T11:06:39Z</dcterms:created>
  <dcterms:modified xsi:type="dcterms:W3CDTF">2021-10-20T01:41:49Z</dcterms:modified>
</cp:coreProperties>
</file>