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1004" r:id="rId2"/>
    <p:sldId id="1022" r:id="rId3"/>
    <p:sldId id="1055" r:id="rId4"/>
    <p:sldId id="1058" r:id="rId5"/>
    <p:sldId id="1059" r:id="rId6"/>
    <p:sldId id="1060" r:id="rId7"/>
    <p:sldId id="1061" r:id="rId8"/>
    <p:sldId id="1062" r:id="rId9"/>
    <p:sldId id="1063" r:id="rId10"/>
    <p:sldId id="1064" r:id="rId11"/>
    <p:sldId id="1067" r:id="rId12"/>
    <p:sldId id="1065" r:id="rId13"/>
    <p:sldId id="1068" r:id="rId14"/>
    <p:sldId id="1069" r:id="rId15"/>
    <p:sldId id="1071" r:id="rId16"/>
    <p:sldId id="1074" r:id="rId17"/>
    <p:sldId id="1070" r:id="rId18"/>
    <p:sldId id="1072" r:id="rId19"/>
    <p:sldId id="1073" r:id="rId20"/>
    <p:sldId id="1075" r:id="rId21"/>
    <p:sldId id="1076" r:id="rId22"/>
    <p:sldId id="1079" r:id="rId23"/>
    <p:sldId id="1077" r:id="rId24"/>
    <p:sldId id="1078" r:id="rId25"/>
    <p:sldId id="1080" r:id="rId26"/>
    <p:sldId id="1081" r:id="rId27"/>
    <p:sldId id="1082" r:id="rId28"/>
    <p:sldId id="1083" r:id="rId29"/>
    <p:sldId id="1084" r:id="rId30"/>
    <p:sldId id="1085" r:id="rId31"/>
    <p:sldId id="1086" r:id="rId32"/>
    <p:sldId id="1087" r:id="rId33"/>
    <p:sldId id="1088" r:id="rId34"/>
    <p:sldId id="1089" r:id="rId35"/>
    <p:sldId id="1090" r:id="rId36"/>
    <p:sldId id="1091" r:id="rId37"/>
    <p:sldId id="1092" r:id="rId38"/>
    <p:sldId id="1093" r:id="rId39"/>
    <p:sldId id="1094" r:id="rId40"/>
    <p:sldId id="1009" r:id="rId41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06/10/2021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More on Coding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make the String lower case: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MyGreeting.toLowerCase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25138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make the String lower case: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MyGreeting.toLowerCase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C7E53-FCD1-4FC8-81E5-67F65DBF6A15}"/>
              </a:ext>
            </a:extLst>
          </p:cNvPr>
          <p:cNvSpPr/>
          <p:nvPr/>
        </p:nvSpPr>
        <p:spPr>
          <a:xfrm>
            <a:off x="5591150" y="5257799"/>
            <a:ext cx="55446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hello, world!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1160988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find a sub-string within a string: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MyGreeting.indexOf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("World"));</a:t>
            </a:r>
            <a:endParaRPr lang="en-IE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08901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find a sub-string within a string: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3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MyGreeting.indexOf</a:t>
            </a:r>
            <a:r>
              <a:rPr lang="en-US" sz="3000" dirty="0">
                <a:latin typeface="Courier New" panose="02070309020205020404" pitchFamily="49" charset="0"/>
                <a:cs typeface="Courier New" panose="02070309020205020404" pitchFamily="49" charset="0"/>
              </a:rPr>
              <a:t>("World"));</a:t>
            </a:r>
            <a:endParaRPr lang="en-IE" sz="3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C7E53-FCD1-4FC8-81E5-67F65DBF6A15}"/>
              </a:ext>
            </a:extLst>
          </p:cNvPr>
          <p:cNvSpPr/>
          <p:nvPr/>
        </p:nvSpPr>
        <p:spPr>
          <a:xfrm>
            <a:off x="5591150" y="5257799"/>
            <a:ext cx="55446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7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884836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Greeting1 = "Hello,";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Greeting2 = "World!";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join strings together (we also say “to concatenate strings”):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(Greeting1 +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 Greeting2);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50062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Greeting1 = "Hello,";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Greeting2 = "World!";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join strings together (we also say “to concatenate strings”):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(Greeting1 +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+ Greeting2);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C7E53-FCD1-4FC8-81E5-67F65DBF6A15}"/>
              </a:ext>
            </a:extLst>
          </p:cNvPr>
          <p:cNvSpPr/>
          <p:nvPr/>
        </p:nvSpPr>
        <p:spPr>
          <a:xfrm>
            <a:off x="5591150" y="5257799"/>
            <a:ext cx="55446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Hello, World!</a:t>
            </a:r>
            <a:endParaRPr lang="en-IE" sz="6000" b="1" dirty="0"/>
          </a:p>
        </p:txBody>
      </p:sp>
    </p:spTree>
    <p:extLst>
      <p:ext uri="{BB962C8B-B14F-4D97-AF65-F5344CB8AC3E}">
        <p14:creationId xmlns:p14="http://schemas.microsoft.com/office/powerpoint/2010/main" val="666227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Special Characters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126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723B0E-A1A6-4F7B-B122-3DD146C73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36535"/>
              </p:ext>
            </p:extLst>
          </p:nvPr>
        </p:nvGraphicFramePr>
        <p:xfrm>
          <a:off x="1198662" y="1968340"/>
          <a:ext cx="9937105" cy="3472020"/>
        </p:xfrm>
        <a:graphic>
          <a:graphicData uri="http://schemas.openxmlformats.org/drawingml/2006/table">
            <a:tbl>
              <a:tblPr/>
              <a:tblGrid>
                <a:gridCol w="3477987">
                  <a:extLst>
                    <a:ext uri="{9D8B030D-6E8A-4147-A177-3AD203B41FA5}">
                      <a16:colId xmlns:a16="http://schemas.microsoft.com/office/drawing/2014/main" val="3954518244"/>
                    </a:ext>
                  </a:extLst>
                </a:gridCol>
                <a:gridCol w="3229559">
                  <a:extLst>
                    <a:ext uri="{9D8B030D-6E8A-4147-A177-3AD203B41FA5}">
                      <a16:colId xmlns:a16="http://schemas.microsoft.com/office/drawing/2014/main" val="3274662517"/>
                    </a:ext>
                  </a:extLst>
                </a:gridCol>
                <a:gridCol w="3229559">
                  <a:extLst>
                    <a:ext uri="{9D8B030D-6E8A-4147-A177-3AD203B41FA5}">
                      <a16:colId xmlns:a16="http://schemas.microsoft.com/office/drawing/2014/main" val="1948890554"/>
                    </a:ext>
                  </a:extLst>
                </a:gridCol>
              </a:tblGrid>
              <a:tr h="868005"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>
                          <a:effectLst/>
                        </a:rPr>
                        <a:t>Escape character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Result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b="1" dirty="0">
                          <a:effectLst/>
                        </a:rPr>
                        <a:t>Description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218310"/>
                  </a:ext>
                </a:extLst>
              </a:tr>
              <a:tr h="868005"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\'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</a:rPr>
                        <a:t>Single quote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447610"/>
                  </a:ext>
                </a:extLst>
              </a:tr>
              <a:tr h="868005"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\"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</a:rPr>
                        <a:t>Double quote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465739"/>
                  </a:ext>
                </a:extLst>
              </a:tr>
              <a:tr h="868005"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\\</a:t>
                      </a: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\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E" sz="3200" dirty="0">
                          <a:effectLst/>
                        </a:rPr>
                        <a:t>Backslash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921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102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"\"Hello World\"";</a:t>
            </a:r>
          </a:p>
          <a:p>
            <a:pPr marL="0" indent="0">
              <a:buNone/>
            </a:pP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"It\'s alright.";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"The is the \\ ";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316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"\"Hello World\"";</a:t>
            </a:r>
          </a:p>
          <a:p>
            <a:pPr marL="0" indent="0">
              <a:buNone/>
            </a:pPr>
            <a:endParaRPr lang="en-IE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"It\'s alright.";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txt = "The is the \\ ";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F2260ED-CECD-4A26-932C-1903241778D4}"/>
              </a:ext>
            </a:extLst>
          </p:cNvPr>
          <p:cNvSpPr/>
          <p:nvPr/>
        </p:nvSpPr>
        <p:spPr>
          <a:xfrm>
            <a:off x="6527254" y="2276872"/>
            <a:ext cx="48965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"Hello World"</a:t>
            </a:r>
            <a:endParaRPr lang="en-IE" sz="4800" b="1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D45AB4-3A01-4E54-9548-BAA45A8D2B63}"/>
              </a:ext>
            </a:extLst>
          </p:cNvPr>
          <p:cNvSpPr/>
          <p:nvPr/>
        </p:nvSpPr>
        <p:spPr>
          <a:xfrm>
            <a:off x="6527254" y="3553446"/>
            <a:ext cx="48965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It's alright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F307A45-DC0C-4933-B239-7B0B6EFFDDF1}"/>
              </a:ext>
            </a:extLst>
          </p:cNvPr>
          <p:cNvSpPr/>
          <p:nvPr/>
        </p:nvSpPr>
        <p:spPr>
          <a:xfrm>
            <a:off x="6527254" y="4830020"/>
            <a:ext cx="48965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The is the \ </a:t>
            </a:r>
          </a:p>
        </p:txBody>
      </p:sp>
    </p:spTree>
    <p:extLst>
      <p:ext uri="{BB962C8B-B14F-4D97-AF65-F5344CB8AC3E}">
        <p14:creationId xmlns:p14="http://schemas.microsoft.com/office/powerpoint/2010/main" val="114883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59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37529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IF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478582" y="2852936"/>
            <a:ext cx="11449272" cy="246267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if (condition) {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// block of code if condition is true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27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For Example: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x = 20;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y = 18;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(x &gt; y)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("x is greater than y");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95487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IF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478582" y="2622876"/>
            <a:ext cx="11449272" cy="368621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if (condition) {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// block of code if condition is true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// block of code if condition is false</a:t>
            </a:r>
          </a:p>
          <a:p>
            <a:pPr lvl="2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907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For Example: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time = 20;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(time &lt; 18)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("Good day.");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("Good evening.");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48556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IF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For Example:</a:t>
            </a: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time = 22;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(time &lt; 10)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("Good morning.");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else if (time &lt; 20)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("Good day.");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("Good evening.");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8081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SWITCH Statement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60564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SWITCH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</a:t>
            </a:r>
            <a:r>
              <a:rPr lang="en-IE" sz="3600" dirty="0"/>
              <a:t>SWITCH</a:t>
            </a:r>
            <a:r>
              <a:rPr lang="en-US" sz="3600" dirty="0">
                <a:cs typeface="Courier New" panose="02070309020205020404" pitchFamily="49" charset="0"/>
              </a:rPr>
              <a:t>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478582" y="2276872"/>
            <a:ext cx="11449272" cy="430649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switch(expression)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case x: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// code block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case y: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// code block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default: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// code block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679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SWITCH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614" y="606948"/>
            <a:ext cx="7128792" cy="594364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int day = 4;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switch (day) {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case 1: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("Monday");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case 2: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("Tuesday");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case 3: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("Wednesday");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case 4: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("Thursday");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case 5: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("Friday");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pPr marL="0" indent="0">
              <a:buNone/>
            </a:pPr>
            <a:r>
              <a:rPr lang="en-US" sz="3400" dirty="0">
                <a:latin typeface="Courier New" panose="02070309020205020404" pitchFamily="49" charset="0"/>
                <a:cs typeface="Courier New" panose="02070309020205020404" pitchFamily="49" charset="0"/>
              </a:rPr>
              <a:t>  default: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(“Weekend");}</a:t>
            </a:r>
          </a:p>
        </p:txBody>
      </p:sp>
    </p:spTree>
    <p:extLst>
      <p:ext uri="{BB962C8B-B14F-4D97-AF65-F5344CB8AC3E}">
        <p14:creationId xmlns:p14="http://schemas.microsoft.com/office/powerpoint/2010/main" val="22545237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WHILE Statement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086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54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WHILE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</a:t>
            </a:r>
            <a:r>
              <a:rPr lang="en-IE" sz="3600" dirty="0"/>
              <a:t>WHILE</a:t>
            </a:r>
            <a:r>
              <a:rPr lang="en-US" sz="3600" dirty="0">
                <a:cs typeface="Courier New" panose="02070309020205020404" pitchFamily="49" charset="0"/>
              </a:rPr>
              <a:t>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370570" y="3212976"/>
            <a:ext cx="11449272" cy="1800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while (condition)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// code block to be executed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8114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WHILE Statement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331E0E-A3EB-4FC2-AEFC-25DA9CD5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/>
              <a:t>For example: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int i = 0;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while (i &lt; 5)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System.out.println(i);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i = i + 1;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8988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WHILE Statement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331E0E-A3EB-4FC2-AEFC-25DA9CD5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/>
              <a:t>For example: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int i = 0;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while (i &lt; 5)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System.out.println(i);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i = i + 1;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6659962-9602-4CE9-B807-1938494A378F}"/>
              </a:ext>
            </a:extLst>
          </p:cNvPr>
          <p:cNvSpPr/>
          <p:nvPr/>
        </p:nvSpPr>
        <p:spPr>
          <a:xfrm>
            <a:off x="1198662" y="4509120"/>
            <a:ext cx="2520280" cy="64807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6268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FOR Statement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53721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FOR Statement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</a:t>
            </a:r>
            <a:r>
              <a:rPr lang="en-IE" sz="3600" dirty="0"/>
              <a:t>FOR</a:t>
            </a:r>
            <a:r>
              <a:rPr lang="en-US" sz="3600" dirty="0">
                <a:cs typeface="Courier New" panose="02070309020205020404" pitchFamily="49" charset="0"/>
              </a:rPr>
              <a:t>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370570" y="3212976"/>
            <a:ext cx="11449272" cy="1800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 (initialization; condition; increment)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// code block to be executed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2110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FOR Statement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331E0E-A3EB-4FC2-AEFC-25DA9CD5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/>
              <a:t>For example: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for (int i = 0; i &lt; 5; i++)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System.out.println(i);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7634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Methods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53571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Methods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6D38DB-57D0-4B02-A7D2-490B5BBFA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ourier New" panose="02070309020205020404" pitchFamily="49" charset="0"/>
              </a:rPr>
              <a:t>In Java, the </a:t>
            </a:r>
            <a:r>
              <a:rPr lang="en-IE" sz="3600" dirty="0"/>
              <a:t>method</a:t>
            </a:r>
            <a:r>
              <a:rPr lang="en-US" sz="3600" dirty="0">
                <a:cs typeface="Courier New" panose="02070309020205020404" pitchFamily="49" charset="0"/>
              </a:rPr>
              <a:t> Statement looks like:</a:t>
            </a:r>
          </a:p>
          <a:p>
            <a:pPr marL="0" indent="0">
              <a:buNone/>
            </a:pPr>
            <a:endParaRPr lang="en-US" sz="3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322CBD-B5C6-437D-A68B-A0A38484C5D6}"/>
              </a:ext>
            </a:extLst>
          </p:cNvPr>
          <p:cNvSpPr/>
          <p:nvPr/>
        </p:nvSpPr>
        <p:spPr>
          <a:xfrm>
            <a:off x="370570" y="2862064"/>
            <a:ext cx="11449272" cy="302433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static void METHOD-NAME() {</a:t>
            </a:r>
          </a:p>
          <a:p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// code block to be executed</a:t>
            </a:r>
            <a:endParaRPr lang="nn-NO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4754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Methods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331E0E-A3EB-4FC2-AEFC-25DA9CD5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n-NO" dirty="0"/>
              <a:t>For example: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marL="0" indent="0">
              <a:buNone/>
            </a:pPr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static void myMethod() {</a:t>
            </a:r>
          </a:p>
          <a:p>
            <a:pPr marL="0" indent="0">
              <a:buNone/>
            </a:pPr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System.out.println("I just got executed!");</a:t>
            </a:r>
          </a:p>
          <a:p>
            <a:pPr marL="0" indent="0">
              <a:buNone/>
            </a:pPr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nn-NO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9448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Methods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331E0E-A3EB-4FC2-AEFC-25DA9CD59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n-NO" dirty="0"/>
              <a:t>For example: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static void myMethod()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  System.out.println("I just got executed!");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endParaRPr lang="nn-NO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args) {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  myMethod();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  myMethod();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  myMethod();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nn-NO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648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059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8EB2D8-C22C-40BF-91E7-0755C3701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487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3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77DAA6-F3DD-449F-B400-DF1A3C7B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0" y="2693987"/>
            <a:ext cx="10361851" cy="1470025"/>
          </a:xfrm>
        </p:spPr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07296B-5728-45F0-9F61-1C591D407D89}"/>
              </a:ext>
            </a:extLst>
          </p:cNvPr>
          <p:cNvSpPr/>
          <p:nvPr/>
        </p:nvSpPr>
        <p:spPr>
          <a:xfrm>
            <a:off x="910630" y="2636912"/>
            <a:ext cx="10369152" cy="1512168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418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count the length of the String: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64358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count the length of the String: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C7E53-FCD1-4FC8-81E5-67F65DBF6A15}"/>
              </a:ext>
            </a:extLst>
          </p:cNvPr>
          <p:cNvSpPr/>
          <p:nvPr/>
        </p:nvSpPr>
        <p:spPr>
          <a:xfrm>
            <a:off x="5591150" y="5257799"/>
            <a:ext cx="504056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13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883773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make the String upper case: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MyGreeting.toUpperCase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70190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9FDB64-1E4A-43CA-AC87-45422F77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String Formatting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A7085C-6261-42B8-9CD4-D244B2FA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"Hello, World!";</a:t>
            </a:r>
          </a:p>
          <a:p>
            <a:pPr marL="0" indent="0">
              <a:buNone/>
            </a:pP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/>
              <a:t>To make the String upper case:</a:t>
            </a:r>
          </a:p>
          <a:p>
            <a:endParaRPr lang="en-IE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MyGreeting.toUpperCase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EC7E53-FCD1-4FC8-81E5-67F65DBF6A15}"/>
              </a:ext>
            </a:extLst>
          </p:cNvPr>
          <p:cNvSpPr/>
          <p:nvPr/>
        </p:nvSpPr>
        <p:spPr>
          <a:xfrm>
            <a:off x="5591150" y="5257799"/>
            <a:ext cx="55446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HELLO, WORLD!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311169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9171</TotalTime>
  <Words>1167</Words>
  <Application>Microsoft Office PowerPoint</Application>
  <PresentationFormat>Custom</PresentationFormat>
  <Paragraphs>282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Courier New</vt:lpstr>
      <vt:lpstr>Office Theme</vt:lpstr>
      <vt:lpstr>The Java Programming Language: More on Coding</vt:lpstr>
      <vt:lpstr>Java Programming Language</vt:lpstr>
      <vt:lpstr>Java Programming Language</vt:lpstr>
      <vt:lpstr>Java Programming Language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String Formatting</vt:lpstr>
      <vt:lpstr>Java Special Characters</vt:lpstr>
      <vt:lpstr>Java String Formatting</vt:lpstr>
      <vt:lpstr>Java String Formatting</vt:lpstr>
      <vt:lpstr>Java String Formatting</vt:lpstr>
      <vt:lpstr>Java IF Statement</vt:lpstr>
      <vt:lpstr>Java IF Statement</vt:lpstr>
      <vt:lpstr>Java IF Statement</vt:lpstr>
      <vt:lpstr>Java IF Statement</vt:lpstr>
      <vt:lpstr>Java IF Statement</vt:lpstr>
      <vt:lpstr>Java IF Statement</vt:lpstr>
      <vt:lpstr>Java SWITCH Statement</vt:lpstr>
      <vt:lpstr>Java SWITCH Statement</vt:lpstr>
      <vt:lpstr>Java SWITCH Statement</vt:lpstr>
      <vt:lpstr>Java WHILE Statement</vt:lpstr>
      <vt:lpstr>Java WHILE Statement</vt:lpstr>
      <vt:lpstr>Java WHILE Statement</vt:lpstr>
      <vt:lpstr>Java WHILE Statement</vt:lpstr>
      <vt:lpstr>Java FOR Statement</vt:lpstr>
      <vt:lpstr>Java FOR Statement</vt:lpstr>
      <vt:lpstr>Java FOR Statement</vt:lpstr>
      <vt:lpstr>Java Methods</vt:lpstr>
      <vt:lpstr>Java Methods</vt:lpstr>
      <vt:lpstr>Java Methods</vt:lpstr>
      <vt:lpstr>Java Methods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T.</cp:lastModifiedBy>
  <cp:revision>533</cp:revision>
  <dcterms:created xsi:type="dcterms:W3CDTF">2011-10-08T11:06:39Z</dcterms:created>
  <dcterms:modified xsi:type="dcterms:W3CDTF">2021-10-06T20:57:22Z</dcterms:modified>
</cp:coreProperties>
</file>