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1004" r:id="rId2"/>
    <p:sldId id="1008" r:id="rId3"/>
    <p:sldId id="1070" r:id="rId4"/>
    <p:sldId id="1069" r:id="rId5"/>
    <p:sldId id="1021" r:id="rId6"/>
    <p:sldId id="1028" r:id="rId7"/>
    <p:sldId id="1071" r:id="rId8"/>
    <p:sldId id="1019" r:id="rId9"/>
    <p:sldId id="1017" r:id="rId10"/>
    <p:sldId id="1022" r:id="rId11"/>
    <p:sldId id="1055" r:id="rId12"/>
    <p:sldId id="1013" r:id="rId13"/>
    <p:sldId id="1014" r:id="rId14"/>
    <p:sldId id="1015" r:id="rId15"/>
    <p:sldId id="1016" r:id="rId16"/>
    <p:sldId id="1012" r:id="rId17"/>
    <p:sldId id="1011" r:id="rId18"/>
    <p:sldId id="1023" r:id="rId19"/>
    <p:sldId id="1024" r:id="rId20"/>
    <p:sldId id="1025" r:id="rId21"/>
    <p:sldId id="1020" r:id="rId22"/>
    <p:sldId id="1026" r:id="rId23"/>
    <p:sldId id="1043" r:id="rId24"/>
    <p:sldId id="1018" r:id="rId25"/>
    <p:sldId id="1056" r:id="rId26"/>
    <p:sldId id="1061" r:id="rId27"/>
    <p:sldId id="1062" r:id="rId28"/>
    <p:sldId id="1063" r:id="rId29"/>
    <p:sldId id="1027" r:id="rId30"/>
    <p:sldId id="1029" r:id="rId31"/>
    <p:sldId id="1033" r:id="rId32"/>
    <p:sldId id="1030" r:id="rId33"/>
    <p:sldId id="1034" r:id="rId34"/>
    <p:sldId id="1032" r:id="rId35"/>
    <p:sldId id="1031" r:id="rId36"/>
    <p:sldId id="1035" r:id="rId37"/>
    <p:sldId id="1036" r:id="rId38"/>
    <p:sldId id="1037" r:id="rId39"/>
    <p:sldId id="1038" r:id="rId40"/>
    <p:sldId id="1039" r:id="rId41"/>
    <p:sldId id="1040" r:id="rId42"/>
    <p:sldId id="1041" r:id="rId43"/>
    <p:sldId id="1045" r:id="rId44"/>
    <p:sldId id="1046" r:id="rId45"/>
    <p:sldId id="1047" r:id="rId46"/>
    <p:sldId id="1048" r:id="rId47"/>
    <p:sldId id="1050" r:id="rId48"/>
    <p:sldId id="1064" r:id="rId49"/>
    <p:sldId id="1051" r:id="rId50"/>
    <p:sldId id="1065" r:id="rId51"/>
    <p:sldId id="1052" r:id="rId52"/>
    <p:sldId id="1066" r:id="rId53"/>
    <p:sldId id="1053" r:id="rId54"/>
    <p:sldId id="1067" r:id="rId55"/>
    <p:sldId id="1057" r:id="rId56"/>
    <p:sldId id="1068" r:id="rId57"/>
    <p:sldId id="1044" r:id="rId58"/>
    <p:sldId id="1042" r:id="rId59"/>
    <p:sldId id="1059" r:id="rId60"/>
    <p:sldId id="1060" r:id="rId61"/>
    <p:sldId id="1009" r:id="rId6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06/10/2021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/>
              <a:t>Introduction to Coding</a:t>
            </a:r>
            <a:endParaRPr lang="en-IE" sz="600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059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054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C77FF5D-5E0A-4341-88BE-57CD06BBB660}"/>
              </a:ext>
            </a:extLst>
          </p:cNvPr>
          <p:cNvSpPr/>
          <p:nvPr/>
        </p:nvSpPr>
        <p:spPr>
          <a:xfrm>
            <a:off x="10775726" y="26369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67426-1C9F-48B3-95C2-79A3D877DB7A}"/>
              </a:ext>
            </a:extLst>
          </p:cNvPr>
          <p:cNvSpPr/>
          <p:nvPr/>
        </p:nvSpPr>
        <p:spPr>
          <a:xfrm>
            <a:off x="1198662" y="44371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8235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C77FF5D-5E0A-4341-88BE-57CD06BBB660}"/>
              </a:ext>
            </a:extLst>
          </p:cNvPr>
          <p:cNvSpPr/>
          <p:nvPr/>
        </p:nvSpPr>
        <p:spPr>
          <a:xfrm>
            <a:off x="10775726" y="26369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67426-1C9F-48B3-95C2-79A3D877DB7A}"/>
              </a:ext>
            </a:extLst>
          </p:cNvPr>
          <p:cNvSpPr/>
          <p:nvPr/>
        </p:nvSpPr>
        <p:spPr>
          <a:xfrm>
            <a:off x="1198662" y="44371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0626AD2F-0737-4EC7-9C9D-75EC9F9D1606}"/>
              </a:ext>
            </a:extLst>
          </p:cNvPr>
          <p:cNvCxnSpPr>
            <a:cxnSpLocks/>
          </p:cNvCxnSpPr>
          <p:nvPr/>
        </p:nvCxnSpPr>
        <p:spPr>
          <a:xfrm rot="10800000" flipV="1">
            <a:off x="1859812" y="3140968"/>
            <a:ext cx="8915918" cy="1764196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441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C77FF5D-5E0A-4341-88BE-57CD06BBB660}"/>
              </a:ext>
            </a:extLst>
          </p:cNvPr>
          <p:cNvSpPr/>
          <p:nvPr/>
        </p:nvSpPr>
        <p:spPr>
          <a:xfrm>
            <a:off x="10775726" y="26369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67426-1C9F-48B3-95C2-79A3D877DB7A}"/>
              </a:ext>
            </a:extLst>
          </p:cNvPr>
          <p:cNvSpPr/>
          <p:nvPr/>
        </p:nvSpPr>
        <p:spPr>
          <a:xfrm>
            <a:off x="1198662" y="44371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4DC3D0-23D1-4133-BF13-B300291EEA41}"/>
              </a:ext>
            </a:extLst>
          </p:cNvPr>
          <p:cNvSpPr/>
          <p:nvPr/>
        </p:nvSpPr>
        <p:spPr>
          <a:xfrm>
            <a:off x="478582" y="5013176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BB1D90C-B0D6-4C06-9145-93DB7BEE7AB3}"/>
              </a:ext>
            </a:extLst>
          </p:cNvPr>
          <p:cNvSpPr/>
          <p:nvPr/>
        </p:nvSpPr>
        <p:spPr>
          <a:xfrm>
            <a:off x="6455246" y="145364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B9A5A637-03EE-4B1A-9F75-709562A3A4E2}"/>
              </a:ext>
            </a:extLst>
          </p:cNvPr>
          <p:cNvCxnSpPr>
            <a:cxnSpLocks/>
          </p:cNvCxnSpPr>
          <p:nvPr/>
        </p:nvCxnSpPr>
        <p:spPr>
          <a:xfrm rot="10800000" flipV="1">
            <a:off x="1859812" y="3140968"/>
            <a:ext cx="8915918" cy="1764196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215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C77FF5D-5E0A-4341-88BE-57CD06BBB660}"/>
              </a:ext>
            </a:extLst>
          </p:cNvPr>
          <p:cNvSpPr/>
          <p:nvPr/>
        </p:nvSpPr>
        <p:spPr>
          <a:xfrm>
            <a:off x="10775726" y="26369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67426-1C9F-48B3-95C2-79A3D877DB7A}"/>
              </a:ext>
            </a:extLst>
          </p:cNvPr>
          <p:cNvSpPr/>
          <p:nvPr/>
        </p:nvSpPr>
        <p:spPr>
          <a:xfrm>
            <a:off x="1198662" y="44371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1C17E30-8CB7-4060-AF66-7208A9C5A8F4}"/>
              </a:ext>
            </a:extLst>
          </p:cNvPr>
          <p:cNvSpPr/>
          <p:nvPr/>
        </p:nvSpPr>
        <p:spPr>
          <a:xfrm>
            <a:off x="6455246" y="145364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4DC3D0-23D1-4133-BF13-B300291EEA41}"/>
              </a:ext>
            </a:extLst>
          </p:cNvPr>
          <p:cNvSpPr/>
          <p:nvPr/>
        </p:nvSpPr>
        <p:spPr>
          <a:xfrm>
            <a:off x="478582" y="5013176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411EA808-BFE0-4610-B881-78AF590DCC77}"/>
              </a:ext>
            </a:extLst>
          </p:cNvPr>
          <p:cNvCxnSpPr>
            <a:cxnSpLocks/>
            <a:endCxn id="9" idx="6"/>
          </p:cNvCxnSpPr>
          <p:nvPr/>
        </p:nvCxnSpPr>
        <p:spPr>
          <a:xfrm rot="10800000" flipV="1">
            <a:off x="1139733" y="2341312"/>
            <a:ext cx="5646091" cy="3139916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74BBB92A-D174-47AC-879E-5597581EBE26}"/>
              </a:ext>
            </a:extLst>
          </p:cNvPr>
          <p:cNvCxnSpPr>
            <a:cxnSpLocks/>
            <a:endCxn id="5" idx="6"/>
          </p:cNvCxnSpPr>
          <p:nvPr/>
        </p:nvCxnSpPr>
        <p:spPr>
          <a:xfrm rot="10800000" flipV="1">
            <a:off x="1859812" y="3140968"/>
            <a:ext cx="8915918" cy="1764196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3294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Let’s look at that one line at a time:</a:t>
            </a:r>
            <a:endParaRPr lang="en-I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75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System:</a:t>
            </a:r>
            <a:r>
              <a:rPr lang="en-US" sz="2800" dirty="0">
                <a:cs typeface="Courier New" panose="02070309020205020404" pitchFamily="49" charset="0"/>
              </a:rPr>
              <a:t> A class that contains several useful </a:t>
            </a:r>
            <a:r>
              <a:rPr lang="en-US" sz="2800" dirty="0" err="1">
                <a:cs typeface="Courier New" panose="02070309020205020404" pitchFamily="49" charset="0"/>
              </a:rPr>
              <a:t>Input/Output</a:t>
            </a:r>
            <a:r>
              <a:rPr lang="en-US" sz="2800" dirty="0">
                <a:cs typeface="Courier New" panose="02070309020205020404" pitchFamily="49" charset="0"/>
              </a:rPr>
              <a:t> attributes and methods. It cannot be instantiated.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out:</a:t>
            </a:r>
            <a:r>
              <a:rPr lang="en-US" sz="2800" dirty="0">
                <a:cs typeface="Courier New" panose="02070309020205020404" pitchFamily="49" charset="0"/>
              </a:rPr>
              <a:t> An output class that helps write content to the screen.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print:</a:t>
            </a:r>
            <a:r>
              <a:rPr lang="en-US" sz="2800" dirty="0">
                <a:cs typeface="Courier New" panose="02070309020205020404" pitchFamily="49" charset="0"/>
              </a:rPr>
              <a:t> Prints the</a:t>
            </a:r>
            <a:r>
              <a:rPr lang="en-IE" sz="2800" dirty="0">
                <a:cs typeface="Courier New" panose="02070309020205020404" pitchFamily="49" charset="0"/>
              </a:rPr>
              <a:t> string enclosed in double quotes.</a:t>
            </a:r>
            <a:endParaRPr lang="en-US" sz="28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091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n-US" sz="2800" dirty="0">
                <a:cs typeface="Courier New" panose="02070309020205020404" pitchFamily="49" charset="0"/>
              </a:rPr>
              <a:t> Public is an access modifier for classes and methods, and means they are accessible by any other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static:</a:t>
            </a:r>
            <a:r>
              <a:rPr lang="en-US" sz="2800" dirty="0">
                <a:cs typeface="Courier New" panose="02070309020205020404" pitchFamily="49" charset="0"/>
              </a:rPr>
              <a:t> There won’t be an object created from the class that this method is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void:</a:t>
            </a:r>
            <a:r>
              <a:rPr lang="en-US" sz="2800" dirty="0">
                <a:cs typeface="Courier New" panose="02070309020205020404" pitchFamily="49" charset="0"/>
              </a:rPr>
              <a:t> means that this method doesn’t return anything.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  <a:r>
              <a:rPr lang="en-US" sz="2800" dirty="0">
                <a:cs typeface="Courier New" panose="02070309020205020404" pitchFamily="49" charset="0"/>
              </a:rPr>
              <a:t> This is the first method Java will visit, the main method.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[]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800" dirty="0">
                <a:cs typeface="Courier New" panose="02070309020205020404" pitchFamily="49" charset="0"/>
              </a:rPr>
              <a:t> Any command line arguments are put into the argument-string, like parameters that go into the program.</a:t>
            </a:r>
          </a:p>
        </p:txBody>
      </p:sp>
    </p:spTree>
    <p:extLst>
      <p:ext uri="{BB962C8B-B14F-4D97-AF65-F5344CB8AC3E}">
        <p14:creationId xmlns:p14="http://schemas.microsoft.com/office/powerpoint/2010/main" val="1536783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n-US" sz="2800" dirty="0">
                <a:cs typeface="Courier New" panose="02070309020205020404" pitchFamily="49" charset="0"/>
              </a:rPr>
              <a:t> Public is an access modifier for classes and methods, and means they are accessible by any other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static:</a:t>
            </a:r>
            <a:r>
              <a:rPr lang="en-US" sz="2800" dirty="0">
                <a:cs typeface="Courier New" panose="02070309020205020404" pitchFamily="49" charset="0"/>
              </a:rPr>
              <a:t> There won’t be an object created from the class that this method is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void:</a:t>
            </a:r>
            <a:r>
              <a:rPr lang="en-US" sz="2800" dirty="0">
                <a:cs typeface="Courier New" panose="02070309020205020404" pitchFamily="49" charset="0"/>
              </a:rPr>
              <a:t> means that this method doesn’t return anything.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  <a:r>
              <a:rPr lang="en-US" sz="2800" dirty="0">
                <a:cs typeface="Courier New" panose="02070309020205020404" pitchFamily="49" charset="0"/>
              </a:rPr>
              <a:t> This is the first method Java will visit, the main method.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[]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800" dirty="0">
                <a:cs typeface="Courier New" panose="02070309020205020404" pitchFamily="49" charset="0"/>
              </a:rPr>
              <a:t> Any command line arguments are put into the argument-string, like parameters that go into the program.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97B4F81-4819-48A1-A85D-0086496FA1F0}"/>
              </a:ext>
            </a:extLst>
          </p:cNvPr>
          <p:cNvSpPr/>
          <p:nvPr/>
        </p:nvSpPr>
        <p:spPr>
          <a:xfrm>
            <a:off x="1198662" y="2780928"/>
            <a:ext cx="8640960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HelloWorld {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int main(String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[])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{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World");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1;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821117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>
                <a:cs typeface="Courier New" panose="02070309020205020404" pitchFamily="49" charset="0"/>
              </a:rPr>
              <a:t>Before we start:</a:t>
            </a:r>
          </a:p>
          <a:p>
            <a:r>
              <a:rPr lang="en-US" dirty="0">
                <a:cs typeface="Courier New" panose="02070309020205020404" pitchFamily="49" charset="0"/>
              </a:rPr>
              <a:t>If I have a method in Python, e.g.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def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getLinks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(self,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self.links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self.baseUrl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response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urlopen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htmlBytes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response.read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htmlString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htmlBytes.decode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("utf-8")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self.feed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htmlString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	return links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getlinks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8911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n-US" sz="2800" dirty="0">
                <a:cs typeface="Courier New" panose="02070309020205020404" pitchFamily="49" charset="0"/>
              </a:rPr>
              <a:t> Public is an access modifier for classes and methods, and means they are accessible by any other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static:</a:t>
            </a:r>
            <a:r>
              <a:rPr lang="en-US" sz="2800" dirty="0">
                <a:cs typeface="Courier New" panose="02070309020205020404" pitchFamily="49" charset="0"/>
              </a:rPr>
              <a:t> There won’t be an object created from the class that this method is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void:</a:t>
            </a:r>
            <a:r>
              <a:rPr lang="en-US" sz="2800" dirty="0">
                <a:cs typeface="Courier New" panose="02070309020205020404" pitchFamily="49" charset="0"/>
              </a:rPr>
              <a:t> means that this method doesn’t return anything.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  <a:r>
              <a:rPr lang="en-US" sz="2800" dirty="0">
                <a:cs typeface="Courier New" panose="02070309020205020404" pitchFamily="49" charset="0"/>
              </a:rPr>
              <a:t> This is the first method Java will visit, the main method.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[]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800" dirty="0">
                <a:cs typeface="Courier New" panose="02070309020205020404" pitchFamily="49" charset="0"/>
              </a:rPr>
              <a:t> Any command line arguments are put into the argument-string, like parameters that go into the program.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97B4F81-4819-48A1-A85D-0086496FA1F0}"/>
              </a:ext>
            </a:extLst>
          </p:cNvPr>
          <p:cNvSpPr/>
          <p:nvPr/>
        </p:nvSpPr>
        <p:spPr>
          <a:xfrm>
            <a:off x="1198662" y="2780928"/>
            <a:ext cx="8640960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HelloWorld {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int main(String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[])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{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World");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1;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788ACD6-57D4-4B1A-ACCA-0085C561D49C}"/>
              </a:ext>
            </a:extLst>
          </p:cNvPr>
          <p:cNvSpPr/>
          <p:nvPr/>
        </p:nvSpPr>
        <p:spPr>
          <a:xfrm>
            <a:off x="4295006" y="3068960"/>
            <a:ext cx="1296144" cy="7920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1518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n-US" sz="2800" dirty="0">
                <a:cs typeface="Courier New" panose="02070309020205020404" pitchFamily="49" charset="0"/>
              </a:rPr>
              <a:t> Public is an access modifier for classes and methods, and means they are accessible by any other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class:</a:t>
            </a:r>
            <a:r>
              <a:rPr lang="en-US" sz="2800" dirty="0">
                <a:cs typeface="Courier New" panose="02070309020205020404" pitchFamily="49" charset="0"/>
              </a:rPr>
              <a:t> Used to create a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HelloWorld:</a:t>
            </a:r>
            <a:r>
              <a:rPr lang="en-US" sz="2800" dirty="0">
                <a:cs typeface="Courier New" panose="02070309020205020404" pitchFamily="49" charset="0"/>
              </a:rPr>
              <a:t> This can be whatever name you want (except for keywords and built-in function names.</a:t>
            </a:r>
          </a:p>
        </p:txBody>
      </p:sp>
    </p:spTree>
    <p:extLst>
      <p:ext uri="{BB962C8B-B14F-4D97-AF65-F5344CB8AC3E}">
        <p14:creationId xmlns:p14="http://schemas.microsoft.com/office/powerpoint/2010/main" val="2033263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925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4897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HelloWorld{public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World\n");}}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516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HelloWorld{public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World\n");}}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4074344-82F5-478F-8D35-C3679A6C0C60}"/>
              </a:ext>
            </a:extLst>
          </p:cNvPr>
          <p:cNvSpPr/>
          <p:nvPr/>
        </p:nvSpPr>
        <p:spPr>
          <a:xfrm>
            <a:off x="2782838" y="3581788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D8909F0-0D28-4007-BC11-A547EE9A857B}"/>
              </a:ext>
            </a:extLst>
          </p:cNvPr>
          <p:cNvSpPr/>
          <p:nvPr/>
        </p:nvSpPr>
        <p:spPr>
          <a:xfrm>
            <a:off x="3064331" y="3611287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BD4D397-5284-4B6B-B94A-B67FADC6314C}"/>
              </a:ext>
            </a:extLst>
          </p:cNvPr>
          <p:cNvSpPr/>
          <p:nvPr/>
        </p:nvSpPr>
        <p:spPr>
          <a:xfrm>
            <a:off x="3327084" y="3589325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F5BF303-BBEF-466F-B1D9-1188083AAD1F}"/>
              </a:ext>
            </a:extLst>
          </p:cNvPr>
          <p:cNvSpPr/>
          <p:nvPr/>
        </p:nvSpPr>
        <p:spPr>
          <a:xfrm>
            <a:off x="5015086" y="3113736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E73F5AB-C17D-425B-9256-3E078E930F72}"/>
              </a:ext>
            </a:extLst>
          </p:cNvPr>
          <p:cNvSpPr/>
          <p:nvPr/>
        </p:nvSpPr>
        <p:spPr>
          <a:xfrm>
            <a:off x="6331031" y="2639251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29024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Comments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21108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Comments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91C80-A0AE-4741-8CB1-1CD71731C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Single-line comments start with two forward slashes (//).</a:t>
            </a:r>
          </a:p>
          <a:p>
            <a:r>
              <a:rPr lang="en-US" dirty="0"/>
              <a:t>Any text between // and the end of the line is ignored by Java.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This is a comment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076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Comments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91C80-A0AE-4741-8CB1-1CD71731C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Multi-line comments start with /* and ends with */.</a:t>
            </a:r>
          </a:p>
          <a:p>
            <a:r>
              <a:rPr lang="en-US" dirty="0"/>
              <a:t>Any text between /* and */ will be ignored by Java.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/* The code below will print the words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 to the screen */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1579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Arithmetic Operators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519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>
                <a:cs typeface="Courier New" panose="02070309020205020404" pitchFamily="49" charset="0"/>
              </a:rPr>
              <a:t>Before we start:</a:t>
            </a:r>
          </a:p>
          <a:p>
            <a:r>
              <a:rPr lang="en-US" dirty="0">
                <a:cs typeface="Courier New" panose="02070309020205020404" pitchFamily="49" charset="0"/>
              </a:rPr>
              <a:t>If I have a method in Python, e.g.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def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getLinks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(self,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self.links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self.baseUrl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response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urlopen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htmlBytes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response.read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htmlString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htmlBytes.decode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("utf-8")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self.feed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htmlString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	return links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getlinks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C53814B-490D-41DE-9296-2E5E3C4961A5}"/>
              </a:ext>
            </a:extLst>
          </p:cNvPr>
          <p:cNvSpPr/>
          <p:nvPr/>
        </p:nvSpPr>
        <p:spPr>
          <a:xfrm>
            <a:off x="7334074" y="2963082"/>
            <a:ext cx="3858966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getLinks</a:t>
            </a:r>
            <a:endParaRPr lang="en-IE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553321CD-59C4-4561-8C62-7DABE0E0423E}"/>
              </a:ext>
            </a:extLst>
          </p:cNvPr>
          <p:cNvSpPr/>
          <p:nvPr/>
        </p:nvSpPr>
        <p:spPr>
          <a:xfrm>
            <a:off x="7721926" y="1992968"/>
            <a:ext cx="1541632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self</a:t>
            </a:r>
            <a:endParaRPr lang="en-IE" dirty="0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04A72A66-6955-4EF7-BE5A-FD44A3C33EDC}"/>
              </a:ext>
            </a:extLst>
          </p:cNvPr>
          <p:cNvSpPr/>
          <p:nvPr/>
        </p:nvSpPr>
        <p:spPr>
          <a:xfrm>
            <a:off x="9391027" y="1992968"/>
            <a:ext cx="1454892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url</a:t>
            </a:r>
            <a:endParaRPr lang="en-IE" dirty="0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E5452E4B-383C-4541-A2DB-611335397FB6}"/>
              </a:ext>
            </a:extLst>
          </p:cNvPr>
          <p:cNvSpPr/>
          <p:nvPr/>
        </p:nvSpPr>
        <p:spPr>
          <a:xfrm>
            <a:off x="8401824" y="4365244"/>
            <a:ext cx="1723467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links</a:t>
            </a:r>
            <a:endParaRPr lang="en-I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88E21A-81D1-419F-B1B7-2C3402575A25}"/>
              </a:ext>
            </a:extLst>
          </p:cNvPr>
          <p:cNvSpPr/>
          <p:nvPr/>
        </p:nvSpPr>
        <p:spPr>
          <a:xfrm>
            <a:off x="2566814" y="2708920"/>
            <a:ext cx="576064" cy="144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D418E9-F323-4958-A557-96E86735EF16}"/>
              </a:ext>
            </a:extLst>
          </p:cNvPr>
          <p:cNvSpPr/>
          <p:nvPr/>
        </p:nvSpPr>
        <p:spPr>
          <a:xfrm>
            <a:off x="3374733" y="2717304"/>
            <a:ext cx="576064" cy="144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B336EA-0B66-4E04-A45D-95ED78BF9253}"/>
              </a:ext>
            </a:extLst>
          </p:cNvPr>
          <p:cNvSpPr/>
          <p:nvPr/>
        </p:nvSpPr>
        <p:spPr>
          <a:xfrm>
            <a:off x="1635435" y="5445224"/>
            <a:ext cx="1723467" cy="144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2526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Addition (+)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JavaAddition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+ 3);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1041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Addition (+)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JavaAddition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+ 3);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FD8A77A-4DCE-4C86-B942-3ECE4129568F}"/>
              </a:ext>
            </a:extLst>
          </p:cNvPr>
          <p:cNvSpPr/>
          <p:nvPr/>
        </p:nvSpPr>
        <p:spPr>
          <a:xfrm>
            <a:off x="5591150" y="5118052"/>
            <a:ext cx="63367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10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962947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Subtraction (-)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JavaSubtraction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(7 - 3);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9526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Subtraction (-)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JavaSubtraction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(7 - 3);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031DBBD-F4F4-4375-AD02-E80A2F0783F7}"/>
              </a:ext>
            </a:extLst>
          </p:cNvPr>
          <p:cNvSpPr/>
          <p:nvPr/>
        </p:nvSpPr>
        <p:spPr>
          <a:xfrm>
            <a:off x="5591150" y="5118052"/>
            <a:ext cx="63367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4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030857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Multiplication (*)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JavaMultiplication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*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2831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Multiplication (*)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JavaMultiplication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*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B916AC6-B36E-4FD4-8E6D-4C175AE4E81C}"/>
              </a:ext>
            </a:extLst>
          </p:cNvPr>
          <p:cNvSpPr/>
          <p:nvPr/>
        </p:nvSpPr>
        <p:spPr>
          <a:xfrm>
            <a:off x="5591150" y="5118052"/>
            <a:ext cx="63367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21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503676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Division (/)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JavaDivision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/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4079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Division (/)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JavaDivision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/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B834308-923C-41C0-849B-8997ECCEEC1A}"/>
              </a:ext>
            </a:extLst>
          </p:cNvPr>
          <p:cNvSpPr/>
          <p:nvPr/>
        </p:nvSpPr>
        <p:spPr>
          <a:xfrm>
            <a:off x="5591150" y="5118052"/>
            <a:ext cx="63367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2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347136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Division (/)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JavaRealDivision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(7.0 / 3.0);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7378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Division (/)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JavaRealDivision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(7.0 / 3.0);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6826F73-17AF-4072-BEB3-8351122A49F8}"/>
              </a:ext>
            </a:extLst>
          </p:cNvPr>
          <p:cNvSpPr/>
          <p:nvPr/>
        </p:nvSpPr>
        <p:spPr>
          <a:xfrm>
            <a:off x="5591150" y="5118052"/>
            <a:ext cx="63367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2.33333333333333</a:t>
            </a:r>
          </a:p>
        </p:txBody>
      </p:sp>
    </p:spTree>
    <p:extLst>
      <p:ext uri="{BB962C8B-B14F-4D97-AF65-F5344CB8AC3E}">
        <p14:creationId xmlns:p14="http://schemas.microsoft.com/office/powerpoint/2010/main" val="466257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Let’s look at the Hello World program in Java:</a:t>
            </a:r>
            <a:endParaRPr lang="en-I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588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Division (%)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DivsionRemainder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(7 %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4989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Division (%)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DivsionRemainder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(7 %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5623D72-C89A-4E5A-BEE5-D54375E7F810}"/>
              </a:ext>
            </a:extLst>
          </p:cNvPr>
          <p:cNvSpPr/>
          <p:nvPr/>
        </p:nvSpPr>
        <p:spPr>
          <a:xfrm>
            <a:off x="5591150" y="5118052"/>
            <a:ext cx="63367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123125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Variable Types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89192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FA1DC-7271-44DC-837F-177AA5198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Variable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4C3E9-69B7-4624-BB39-9AD043076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Unlike Python, in Java you have to tell the computer the TYPE of variable you are creating.</a:t>
            </a:r>
          </a:p>
          <a:p>
            <a:endParaRPr lang="en-US" dirty="0"/>
          </a:p>
          <a:p>
            <a:r>
              <a:rPr lang="en-US" dirty="0"/>
              <a:t>You do that as follows:</a:t>
            </a:r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57EF98B-7DA1-469A-AE8C-4D8F846877E4}"/>
              </a:ext>
            </a:extLst>
          </p:cNvPr>
          <p:cNvSpPr/>
          <p:nvPr/>
        </p:nvSpPr>
        <p:spPr>
          <a:xfrm>
            <a:off x="2494806" y="4293096"/>
            <a:ext cx="6768752" cy="201563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/>
              <a:t>VarType</a:t>
            </a:r>
            <a:r>
              <a:rPr lang="en-US" sz="5400" dirty="0"/>
              <a:t>   </a:t>
            </a:r>
            <a:r>
              <a:rPr lang="en-US" sz="5400" dirty="0" err="1"/>
              <a:t>VarName</a:t>
            </a:r>
            <a:r>
              <a:rPr lang="en-US" sz="6600" b="1" dirty="0"/>
              <a:t>;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34608927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FA1DC-7271-44DC-837F-177AA5198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Variable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4C3E9-69B7-4624-BB39-9AD043076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variable types available include;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dirty="0"/>
              <a:t>: stores integers, whole numbers, such as 4 or -3, plus or minus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3600" dirty="0"/>
              <a:t>: stores real numbers, such as 0.345 or 343.5343 with decimal points</a:t>
            </a:r>
          </a:p>
        </p:txBody>
      </p:sp>
    </p:spTree>
    <p:extLst>
      <p:ext uri="{BB962C8B-B14F-4D97-AF65-F5344CB8AC3E}">
        <p14:creationId xmlns:p14="http://schemas.microsoft.com/office/powerpoint/2010/main" val="3832343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FA1DC-7271-44DC-837F-177AA5198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Variable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4C3E9-69B7-4624-BB39-9AD043076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variable types available include;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3600" dirty="0"/>
              <a:t>: stores single characters, such as 'a' or 'B'. Char values are surrounded by single quotes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3600" dirty="0"/>
              <a:t>: stores text, such as "Hello". String values are surrounded by double quotes</a:t>
            </a:r>
          </a:p>
        </p:txBody>
      </p:sp>
    </p:spTree>
    <p:extLst>
      <p:ext uri="{BB962C8B-B14F-4D97-AF65-F5344CB8AC3E}">
        <p14:creationId xmlns:p14="http://schemas.microsoft.com/office/powerpoint/2010/main" val="33227504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FA1DC-7271-44DC-837F-177AA5198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Variable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4C3E9-69B7-4624-BB39-9AD043076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variable types available include;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3600" dirty="0"/>
              <a:t>: stores values with two states: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3600" dirty="0"/>
              <a:t> or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IE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0688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int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15;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8752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int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15;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754E9DC-37B2-456B-9743-5CCFF91361D5}"/>
              </a:ext>
            </a:extLst>
          </p:cNvPr>
          <p:cNvSpPr/>
          <p:nvPr/>
        </p:nvSpPr>
        <p:spPr>
          <a:xfrm>
            <a:off x="1558702" y="2492896"/>
            <a:ext cx="3168352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int x = 15;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387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float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15.0;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195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Remember in Python we do it like this: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print("Hello World\n")</a:t>
            </a:r>
          </a:p>
        </p:txBody>
      </p:sp>
    </p:spTree>
    <p:extLst>
      <p:ext uri="{BB962C8B-B14F-4D97-AF65-F5344CB8AC3E}">
        <p14:creationId xmlns:p14="http://schemas.microsoft.com/office/powerpoint/2010/main" val="1782504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float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15.0;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348487C-62AD-4B16-A17D-6B214C1B545C}"/>
              </a:ext>
            </a:extLst>
          </p:cNvPr>
          <p:cNvSpPr/>
          <p:nvPr/>
        </p:nvSpPr>
        <p:spPr>
          <a:xfrm>
            <a:off x="1486694" y="2564904"/>
            <a:ext cx="4320480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float x = 15.0;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2559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char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‘s’;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6260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char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‘s’;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E33CC50-8138-4094-9731-AFA58E94ECB1}"/>
              </a:ext>
            </a:extLst>
          </p:cNvPr>
          <p:cNvSpPr/>
          <p:nvPr/>
        </p:nvSpPr>
        <p:spPr>
          <a:xfrm>
            <a:off x="1486694" y="2564904"/>
            <a:ext cx="4320480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char x = ‘s’;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0763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String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“Hello, World!”;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9448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String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“Hello, World!”;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DF87593-057B-4093-AB11-057E142114A0}"/>
              </a:ext>
            </a:extLst>
          </p:cNvPr>
          <p:cNvSpPr/>
          <p:nvPr/>
        </p:nvSpPr>
        <p:spPr>
          <a:xfrm>
            <a:off x="1486694" y="2564904"/>
            <a:ext cx="6840760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String x = “Hello World!”;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1124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false;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995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false;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3C36498-614F-4080-BED5-87AE4597B949}"/>
              </a:ext>
            </a:extLst>
          </p:cNvPr>
          <p:cNvSpPr/>
          <p:nvPr/>
        </p:nvSpPr>
        <p:spPr>
          <a:xfrm>
            <a:off x="1486694" y="2564904"/>
            <a:ext cx="6840760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x = false;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3105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Conditional Operators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833900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D156471-7146-44CA-B3C8-69B772C5D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847009"/>
              </p:ext>
            </p:extLst>
          </p:nvPr>
        </p:nvGraphicFramePr>
        <p:xfrm>
          <a:off x="2031735" y="720016"/>
          <a:ext cx="8126942" cy="522926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5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7749">
                <a:tc>
                  <a:txBody>
                    <a:bodyPr/>
                    <a:lstStyle/>
                    <a:p>
                      <a:pPr algn="ctr"/>
                      <a:r>
                        <a:rPr lang="en-IE" sz="3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Operator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!=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is not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==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is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&gt;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is greater than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is less than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&gt;=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is greater than or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&lt;=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is less than or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D57245E-988E-4A3D-83F6-8517BA8C5B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60198"/>
              </p:ext>
            </p:extLst>
          </p:nvPr>
        </p:nvGraphicFramePr>
        <p:xfrm>
          <a:off x="1887718" y="792024"/>
          <a:ext cx="8270959" cy="5085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8559">
                  <a:extLst>
                    <a:ext uri="{9D8B030D-6E8A-4147-A177-3AD203B41FA5}">
                      <a16:colId xmlns:a16="http://schemas.microsoft.com/office/drawing/2014/main" val="2476951125"/>
                    </a:ext>
                  </a:extLst>
                </a:gridCol>
                <a:gridCol w="4872400">
                  <a:extLst>
                    <a:ext uri="{9D8B030D-6E8A-4147-A177-3AD203B41FA5}">
                      <a16:colId xmlns:a16="http://schemas.microsoft.com/office/drawing/2014/main" val="4030167610"/>
                    </a:ext>
                  </a:extLst>
                </a:gridCol>
              </a:tblGrid>
              <a:tr h="726464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solidFill>
                      <a:schemeClr val="bg1">
                        <a:lumMod val="75000"/>
                        <a:alpha val="2509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solidFill>
                      <a:schemeClr val="bg1">
                        <a:lumMod val="75000"/>
                        <a:alpha val="2509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26029"/>
                  </a:ext>
                </a:extLst>
              </a:tr>
              <a:tr h="726464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246187"/>
                  </a:ext>
                </a:extLst>
              </a:tr>
              <a:tr h="726464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559270"/>
                  </a:ext>
                </a:extLst>
              </a:tr>
              <a:tr h="726464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804530"/>
                  </a:ext>
                </a:extLst>
              </a:tr>
              <a:tr h="726464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342007"/>
                  </a:ext>
                </a:extLst>
              </a:tr>
              <a:tr h="726464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475822"/>
                  </a:ext>
                </a:extLst>
              </a:tr>
              <a:tr h="726464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45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7521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Logical Operators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4187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So in Java it is:</a:t>
            </a:r>
            <a:endParaRPr lang="en-I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85600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Logical Operators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55C2125-187B-47E3-BF54-346437BBA7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29127"/>
              </p:ext>
            </p:extLst>
          </p:nvPr>
        </p:nvGraphicFramePr>
        <p:xfrm>
          <a:off x="544052" y="1988840"/>
          <a:ext cx="11102308" cy="3784347"/>
        </p:xfrm>
        <a:graphic>
          <a:graphicData uri="http://schemas.openxmlformats.org/drawingml/2006/table">
            <a:tbl>
              <a:tblPr/>
              <a:tblGrid>
                <a:gridCol w="1855566">
                  <a:extLst>
                    <a:ext uri="{9D8B030D-6E8A-4147-A177-3AD203B41FA5}">
                      <a16:colId xmlns:a16="http://schemas.microsoft.com/office/drawing/2014/main" val="2427080243"/>
                    </a:ext>
                  </a:extLst>
                </a:gridCol>
                <a:gridCol w="1751372">
                  <a:extLst>
                    <a:ext uri="{9D8B030D-6E8A-4147-A177-3AD203B41FA5}">
                      <a16:colId xmlns:a16="http://schemas.microsoft.com/office/drawing/2014/main" val="9237058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3229565518"/>
                    </a:ext>
                  </a:extLst>
                </a:gridCol>
                <a:gridCol w="3822962">
                  <a:extLst>
                    <a:ext uri="{9D8B030D-6E8A-4147-A177-3AD203B41FA5}">
                      <a16:colId xmlns:a16="http://schemas.microsoft.com/office/drawing/2014/main" val="368983075"/>
                    </a:ext>
                  </a:extLst>
                </a:gridCol>
              </a:tblGrid>
              <a:tr h="611445"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b="1" dirty="0">
                          <a:effectLst/>
                        </a:rPr>
                        <a:t>Operator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b="1" dirty="0">
                          <a:effectLst/>
                        </a:rPr>
                        <a:t>Name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b="1" dirty="0">
                          <a:effectLst/>
                        </a:rPr>
                        <a:t>Description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b="1" dirty="0">
                          <a:effectLst/>
                        </a:rPr>
                        <a:t>Example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793637"/>
                  </a:ext>
                </a:extLst>
              </a:tr>
              <a:tr h="1057634">
                <a:tc>
                  <a:txBody>
                    <a:bodyPr/>
                    <a:lstStyle/>
                    <a:p>
                      <a:pPr algn="ctr" fontAlgn="t"/>
                      <a:r>
                        <a:rPr lang="en-IE" sz="3600" b="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&amp;&amp;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E" sz="2400">
                          <a:effectLst/>
                        </a:rPr>
                        <a:t>Logical and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Returns true if both statements are true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24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&lt; 5 &amp;&amp;  x &lt; 10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095102"/>
                  </a:ext>
                </a:extLst>
              </a:tr>
              <a:tr h="1057634">
                <a:tc>
                  <a:txBody>
                    <a:bodyPr/>
                    <a:lstStyle/>
                    <a:p>
                      <a:pPr algn="ctr" fontAlgn="t"/>
                      <a:r>
                        <a:rPr lang="en-IE" sz="3600" b="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||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E" sz="2400" dirty="0">
                          <a:effectLst/>
                        </a:rPr>
                        <a:t>Logical or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Returns true if one of the statements is true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24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&lt; 5 || x &lt; 4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257408"/>
                  </a:ext>
                </a:extLst>
              </a:tr>
              <a:tr h="1057634">
                <a:tc>
                  <a:txBody>
                    <a:bodyPr/>
                    <a:lstStyle/>
                    <a:p>
                      <a:pPr algn="ctr" fontAlgn="t"/>
                      <a:r>
                        <a:rPr lang="en-IE" sz="3600" b="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E" sz="2400">
                          <a:effectLst/>
                        </a:rPr>
                        <a:t>Logical not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Reverse the result, returns false if the result is true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24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!(x &lt; 5 &amp;&amp; x &lt; 10)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548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3580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F8EB2D8-C22C-40BF-91E7-0755C3701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6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176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00C7E78-533C-4F5E-B773-1CD8121A0BE4}"/>
              </a:ext>
            </a:extLst>
          </p:cNvPr>
          <p:cNvSpPr/>
          <p:nvPr/>
        </p:nvSpPr>
        <p:spPr>
          <a:xfrm>
            <a:off x="766614" y="2708920"/>
            <a:ext cx="11089232" cy="2448272"/>
          </a:xfrm>
          <a:prstGeom prst="roundRect">
            <a:avLst/>
          </a:prstGeom>
          <a:solidFill>
            <a:srgbClr val="00206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/>
              <a:t>METHOD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78198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7382295-6684-42F9-A26E-DFE92E55FEA2}"/>
              </a:ext>
            </a:extLst>
          </p:cNvPr>
          <p:cNvSpPr/>
          <p:nvPr/>
        </p:nvSpPr>
        <p:spPr>
          <a:xfrm>
            <a:off x="334566" y="1360556"/>
            <a:ext cx="11665295" cy="4660732"/>
          </a:xfrm>
          <a:prstGeom prst="roundRect">
            <a:avLst/>
          </a:prstGeom>
          <a:solidFill>
            <a:schemeClr val="accent3">
              <a:lumMod val="60000"/>
              <a:lumOff val="4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/>
              <a:t>CLASS</a:t>
            </a:r>
          </a:p>
          <a:p>
            <a:pPr algn="ctr"/>
            <a:endParaRPr lang="en-US" sz="11500" dirty="0"/>
          </a:p>
          <a:p>
            <a:pPr algn="ctr"/>
            <a:endParaRPr lang="en-US" sz="115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C07CC0D-1042-496A-809B-A5EC3D08E1B0}"/>
              </a:ext>
            </a:extLst>
          </p:cNvPr>
          <p:cNvSpPr/>
          <p:nvPr/>
        </p:nvSpPr>
        <p:spPr>
          <a:xfrm>
            <a:off x="766614" y="2708920"/>
            <a:ext cx="11089232" cy="2448272"/>
          </a:xfrm>
          <a:prstGeom prst="roundRect">
            <a:avLst/>
          </a:prstGeom>
          <a:solidFill>
            <a:srgbClr val="00206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/>
              <a:t>METHOD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15831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9126</TotalTime>
  <Words>2239</Words>
  <Application>Microsoft Office PowerPoint</Application>
  <PresentationFormat>Custom</PresentationFormat>
  <Paragraphs>455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5" baseType="lpstr">
      <vt:lpstr>Arial</vt:lpstr>
      <vt:lpstr>Calibri</vt:lpstr>
      <vt:lpstr>Courier New</vt:lpstr>
      <vt:lpstr>Office Theme</vt:lpstr>
      <vt:lpstr>The Java Programming Language: Introduction to Coding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Comments</vt:lpstr>
      <vt:lpstr>Java Comments</vt:lpstr>
      <vt:lpstr>Java Comments</vt:lpstr>
      <vt:lpstr>Java Arithmetic Operators</vt:lpstr>
      <vt:lpstr>Addition (+)</vt:lpstr>
      <vt:lpstr>Addition (+)</vt:lpstr>
      <vt:lpstr>Subtraction (-)</vt:lpstr>
      <vt:lpstr>Subtraction (-)</vt:lpstr>
      <vt:lpstr>Multiplication (*)</vt:lpstr>
      <vt:lpstr>Multiplication (*)</vt:lpstr>
      <vt:lpstr>Division (/)</vt:lpstr>
      <vt:lpstr>Division (/)</vt:lpstr>
      <vt:lpstr>Division (/)</vt:lpstr>
      <vt:lpstr>Division (/)</vt:lpstr>
      <vt:lpstr>Division (%)</vt:lpstr>
      <vt:lpstr>Division (%)</vt:lpstr>
      <vt:lpstr>Java Variable Types</vt:lpstr>
      <vt:lpstr>Java Variable Types</vt:lpstr>
      <vt:lpstr>Java Variable Types</vt:lpstr>
      <vt:lpstr>Java Variable Types</vt:lpstr>
      <vt:lpstr>Java Variable Types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Conditional Operators</vt:lpstr>
      <vt:lpstr>PowerPoint Presentation</vt:lpstr>
      <vt:lpstr>Java Logical Operators</vt:lpstr>
      <vt:lpstr>Java Logical Operators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T.</cp:lastModifiedBy>
  <cp:revision>530</cp:revision>
  <dcterms:created xsi:type="dcterms:W3CDTF">2011-10-08T11:06:39Z</dcterms:created>
  <dcterms:modified xsi:type="dcterms:W3CDTF">2021-10-06T20:58:51Z</dcterms:modified>
</cp:coreProperties>
</file>