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8" r:id="rId2"/>
    <p:sldId id="883" r:id="rId3"/>
    <p:sldId id="928" r:id="rId4"/>
    <p:sldId id="929" r:id="rId5"/>
    <p:sldId id="920" r:id="rId6"/>
    <p:sldId id="866" r:id="rId7"/>
    <p:sldId id="921" r:id="rId8"/>
    <p:sldId id="922" r:id="rId9"/>
    <p:sldId id="923" r:id="rId10"/>
    <p:sldId id="925" r:id="rId11"/>
    <p:sldId id="948" r:id="rId12"/>
    <p:sldId id="930" r:id="rId13"/>
    <p:sldId id="888" r:id="rId14"/>
    <p:sldId id="931" r:id="rId15"/>
    <p:sldId id="932" r:id="rId16"/>
    <p:sldId id="933" r:id="rId17"/>
    <p:sldId id="936" r:id="rId18"/>
    <p:sldId id="937" r:id="rId19"/>
    <p:sldId id="938" r:id="rId20"/>
    <p:sldId id="939" r:id="rId21"/>
    <p:sldId id="943" r:id="rId22"/>
    <p:sldId id="941" r:id="rId23"/>
    <p:sldId id="942" r:id="rId24"/>
    <p:sldId id="940" r:id="rId25"/>
    <p:sldId id="944" r:id="rId26"/>
    <p:sldId id="949" r:id="rId27"/>
    <p:sldId id="950" r:id="rId28"/>
    <p:sldId id="951" r:id="rId29"/>
    <p:sldId id="952" r:id="rId30"/>
    <p:sldId id="953" r:id="rId31"/>
    <p:sldId id="557" r:id="rId3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Object-Orientated Design: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Part 1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363094" y="696888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862958" y="1196752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3988539" y="2636912"/>
            <a:ext cx="21066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smtClean="0"/>
              <a:t>Hair Colour</a:t>
            </a:r>
            <a:endParaRPr lang="en-IE" sz="3200" b="1" i="1" dirty="0"/>
          </a:p>
        </p:txBody>
      </p:sp>
      <p:sp>
        <p:nvSpPr>
          <p:cNvPr id="10" name="Freeform 9"/>
          <p:cNvSpPr/>
          <p:nvPr/>
        </p:nvSpPr>
        <p:spPr>
          <a:xfrm>
            <a:off x="3896751" y="3284984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417970" y="404664"/>
            <a:ext cx="220605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Dog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25828" y="2124145"/>
            <a:ext cx="19695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smtClean="0"/>
              <a:t>Eye Colour</a:t>
            </a:r>
            <a:endParaRPr lang="en-IE" sz="3200" b="1" i="1" dirty="0"/>
          </a:p>
        </p:txBody>
      </p:sp>
      <p:sp>
        <p:nvSpPr>
          <p:cNvPr id="18" name="Rectangle 17"/>
          <p:cNvSpPr/>
          <p:nvPr/>
        </p:nvSpPr>
        <p:spPr>
          <a:xfrm>
            <a:off x="6102205" y="1575374"/>
            <a:ext cx="13190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smtClean="0"/>
              <a:t>Height</a:t>
            </a:r>
            <a:endParaRPr lang="en-IE" sz="3200" b="1" i="1" dirty="0"/>
          </a:p>
        </p:txBody>
      </p:sp>
      <p:sp>
        <p:nvSpPr>
          <p:cNvPr id="19" name="Rectangle 18"/>
          <p:cNvSpPr/>
          <p:nvPr/>
        </p:nvSpPr>
        <p:spPr>
          <a:xfrm>
            <a:off x="4507489" y="1659031"/>
            <a:ext cx="1415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W</a:t>
            </a:r>
            <a:r>
              <a:rPr lang="en-IE" sz="3200" b="1" i="1" dirty="0" smtClean="0"/>
              <a:t>eight</a:t>
            </a:r>
            <a:endParaRPr lang="en-IE" sz="3200" b="1" i="1" dirty="0"/>
          </a:p>
        </p:txBody>
      </p:sp>
      <p:sp>
        <p:nvSpPr>
          <p:cNvPr id="20" name="Rectangle 19"/>
          <p:cNvSpPr/>
          <p:nvPr/>
        </p:nvSpPr>
        <p:spPr>
          <a:xfrm>
            <a:off x="6599262" y="2636912"/>
            <a:ext cx="1351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smtClean="0"/>
              <a:t>Length</a:t>
            </a:r>
            <a:endParaRPr lang="en-IE" sz="3200" b="1" i="1" dirty="0"/>
          </a:p>
        </p:txBody>
      </p:sp>
      <p:sp>
        <p:nvSpPr>
          <p:cNvPr id="21" name="Rectangle 20"/>
          <p:cNvSpPr/>
          <p:nvPr/>
        </p:nvSpPr>
        <p:spPr>
          <a:xfrm>
            <a:off x="4260661" y="3600309"/>
            <a:ext cx="20984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smtClean="0"/>
              <a:t>Lie Down( )</a:t>
            </a:r>
            <a:endParaRPr lang="en-IE" sz="3200" b="1" i="1" dirty="0"/>
          </a:p>
        </p:txBody>
      </p:sp>
      <p:sp>
        <p:nvSpPr>
          <p:cNvPr id="22" name="Rectangle 21"/>
          <p:cNvSpPr/>
          <p:nvPr/>
        </p:nvSpPr>
        <p:spPr>
          <a:xfrm>
            <a:off x="6600245" y="3501008"/>
            <a:ext cx="14391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smtClean="0"/>
              <a:t>Fetch( )</a:t>
            </a:r>
            <a:endParaRPr lang="en-IE" sz="3200" b="1" i="1" dirty="0"/>
          </a:p>
        </p:txBody>
      </p:sp>
      <p:sp>
        <p:nvSpPr>
          <p:cNvPr id="23" name="Rectangle 22"/>
          <p:cNvSpPr/>
          <p:nvPr/>
        </p:nvSpPr>
        <p:spPr>
          <a:xfrm>
            <a:off x="6599262" y="4212377"/>
            <a:ext cx="9685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smtClean="0"/>
              <a:t>Sit( )</a:t>
            </a:r>
            <a:endParaRPr lang="en-IE" sz="3200" b="1" i="1" dirty="0"/>
          </a:p>
        </p:txBody>
      </p:sp>
      <p:sp>
        <p:nvSpPr>
          <p:cNvPr id="24" name="Rectangle 23"/>
          <p:cNvSpPr/>
          <p:nvPr/>
        </p:nvSpPr>
        <p:spPr>
          <a:xfrm>
            <a:off x="5581170" y="4827280"/>
            <a:ext cx="13227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smtClean="0"/>
              <a:t>Bark( )</a:t>
            </a:r>
            <a:endParaRPr lang="en-IE" sz="3200" b="1" i="1" dirty="0"/>
          </a:p>
        </p:txBody>
      </p:sp>
      <p:sp>
        <p:nvSpPr>
          <p:cNvPr id="25" name="Rectangle 24"/>
          <p:cNvSpPr/>
          <p:nvPr/>
        </p:nvSpPr>
        <p:spPr>
          <a:xfrm>
            <a:off x="4402212" y="4273540"/>
            <a:ext cx="20820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smtClean="0"/>
              <a:t>Roll Over( )</a:t>
            </a:r>
            <a:endParaRPr lang="en-IE" sz="3200" b="1" i="1" dirty="0"/>
          </a:p>
        </p:txBody>
      </p:sp>
    </p:spTree>
    <p:extLst>
      <p:ext uri="{BB962C8B-B14F-4D97-AF65-F5344CB8AC3E}">
        <p14:creationId xmlns:p14="http://schemas.microsoft.com/office/powerpoint/2010/main" val="239479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363094" y="696888"/>
            <a:ext cx="5400000" cy="5400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862958" y="1196752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4537711" y="1973694"/>
            <a:ext cx="30507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 smtClean="0"/>
              <a:t>Attributes</a:t>
            </a:r>
            <a:endParaRPr lang="en-IE" sz="5400" b="1" i="1" dirty="0"/>
          </a:p>
        </p:txBody>
      </p:sp>
      <p:sp>
        <p:nvSpPr>
          <p:cNvPr id="15" name="Rectangle 14"/>
          <p:cNvSpPr/>
          <p:nvPr/>
        </p:nvSpPr>
        <p:spPr>
          <a:xfrm>
            <a:off x="4714435" y="3801814"/>
            <a:ext cx="27351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 smtClean="0"/>
              <a:t>Methods</a:t>
            </a:r>
            <a:endParaRPr lang="en-IE" sz="5400" b="1" i="1" dirty="0"/>
          </a:p>
        </p:txBody>
      </p:sp>
      <p:sp>
        <p:nvSpPr>
          <p:cNvPr id="10" name="Freeform 9"/>
          <p:cNvSpPr/>
          <p:nvPr/>
        </p:nvSpPr>
        <p:spPr>
          <a:xfrm>
            <a:off x="3896751" y="3284984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9613740" y="1192501"/>
            <a:ext cx="2375963" cy="75354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Encapsulation</a:t>
            </a:r>
            <a:endParaRPr lang="en-IE" sz="2800" dirty="0">
              <a:solidFill>
                <a:schemeClr val="tx1"/>
              </a:solidFill>
            </a:endParaRPr>
          </a:p>
        </p:txBody>
      </p:sp>
      <p:cxnSp>
        <p:nvCxnSpPr>
          <p:cNvPr id="18" name="Elbow Connector 17"/>
          <p:cNvCxnSpPr>
            <a:stCxn id="17" idx="1"/>
          </p:cNvCxnSpPr>
          <p:nvPr/>
        </p:nvCxnSpPr>
        <p:spPr>
          <a:xfrm rot="10800000">
            <a:off x="8255446" y="1569272"/>
            <a:ext cx="1358295" cy="1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22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To create an object what we typically do is first create the general class that a specific object comes from, and then we create a specific object of that class.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For example, if a want to model a specific dog, first create the general CLASS of DOG, and then create a specific instance of that class, an OBJECT, called TINY the dog.</a:t>
            </a:r>
          </a:p>
        </p:txBody>
      </p:sp>
    </p:spTree>
    <p:extLst>
      <p:ext uri="{BB962C8B-B14F-4D97-AF65-F5344CB8AC3E}">
        <p14:creationId xmlns:p14="http://schemas.microsoft.com/office/powerpoint/2010/main" val="219592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662" y="980728"/>
            <a:ext cx="9336876" cy="496855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167215" y="1484784"/>
            <a:ext cx="3240360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8290713" y="1152364"/>
            <a:ext cx="1592561" cy="2312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246" y="1628800"/>
            <a:ext cx="2520280" cy="208823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655253" y="2851122"/>
            <a:ext cx="1385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Tiny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367015" y="2780928"/>
            <a:ext cx="2022868" cy="54006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136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Sometimes it’s easier to model things as an OBJECT, but often it’s easier to model a collection of things as a CLASS, and then create instances (‘OBJECTS’) of that CLASS.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We can use UML </a:t>
            </a:r>
            <a:r>
              <a:rPr lang="en-IE" dirty="0">
                <a:solidFill>
                  <a:schemeClr val="bg1"/>
                </a:solidFill>
              </a:rPr>
              <a:t>(the Unified </a:t>
            </a:r>
            <a:r>
              <a:rPr lang="en-IE" dirty="0" smtClean="0">
                <a:solidFill>
                  <a:schemeClr val="bg1"/>
                </a:solidFill>
              </a:rPr>
              <a:t>Modelling </a:t>
            </a:r>
            <a:r>
              <a:rPr lang="en-IE" dirty="0">
                <a:solidFill>
                  <a:schemeClr val="bg1"/>
                </a:solidFill>
              </a:rPr>
              <a:t>Language</a:t>
            </a:r>
            <a:r>
              <a:rPr lang="en-IE" dirty="0" smtClean="0">
                <a:solidFill>
                  <a:schemeClr val="bg1"/>
                </a:solidFill>
              </a:rPr>
              <a:t>) to model Object-Orientated programs, and one modelling tool within UML is called a CLASS DIAGRAM.</a:t>
            </a:r>
          </a:p>
        </p:txBody>
      </p:sp>
    </p:spTree>
    <p:extLst>
      <p:ext uri="{BB962C8B-B14F-4D97-AF65-F5344CB8AC3E}">
        <p14:creationId xmlns:p14="http://schemas.microsoft.com/office/powerpoint/2010/main" val="176548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imagine we wanted to create a CLASS DIAGRAM for the following scenario: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We work in a greengrocer, we sell APPLES and ORANGES; APPLES are stored in BARRELS and ORANGES are stored in BASKETS.</a:t>
            </a:r>
          </a:p>
        </p:txBody>
      </p:sp>
    </p:spTree>
    <p:extLst>
      <p:ext uri="{BB962C8B-B14F-4D97-AF65-F5344CB8AC3E}">
        <p14:creationId xmlns:p14="http://schemas.microsoft.com/office/powerpoint/2010/main" val="249591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APPLES are stored in BARRELS and ORANGES are stored in BASKETS.</a:t>
            </a:r>
          </a:p>
        </p:txBody>
      </p:sp>
      <p:sp>
        <p:nvSpPr>
          <p:cNvPr id="2" name="Rectangle 1"/>
          <p:cNvSpPr/>
          <p:nvPr/>
        </p:nvSpPr>
        <p:spPr>
          <a:xfrm>
            <a:off x="2278782" y="2924944"/>
            <a:ext cx="7200800" cy="33123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087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APPLES are stored in BARRELS and ORANGES are stored in BASKETS.</a:t>
            </a:r>
          </a:p>
        </p:txBody>
      </p:sp>
      <p:sp>
        <p:nvSpPr>
          <p:cNvPr id="2" name="Rectangle 1"/>
          <p:cNvSpPr/>
          <p:nvPr/>
        </p:nvSpPr>
        <p:spPr>
          <a:xfrm>
            <a:off x="2278782" y="2924944"/>
            <a:ext cx="7200800" cy="33123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2854846" y="3356992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Apple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344778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APPLES are stored in BARRELS and ORANGES are stored in BASKETS.</a:t>
            </a:r>
          </a:p>
        </p:txBody>
      </p:sp>
      <p:sp>
        <p:nvSpPr>
          <p:cNvPr id="2" name="Rectangle 1"/>
          <p:cNvSpPr/>
          <p:nvPr/>
        </p:nvSpPr>
        <p:spPr>
          <a:xfrm>
            <a:off x="2278782" y="2924944"/>
            <a:ext cx="7200800" cy="33123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2854846" y="3356992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Apple</a:t>
            </a:r>
            <a:endParaRPr lang="en-IE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6455246" y="3356992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Barrel</a:t>
            </a:r>
            <a:endParaRPr lang="en-IE" sz="2800" b="1" dirty="0"/>
          </a:p>
        </p:txBody>
      </p:sp>
      <p:cxnSp>
        <p:nvCxnSpPr>
          <p:cNvPr id="8" name="Straight Connector 7"/>
          <p:cNvCxnSpPr>
            <a:stCxn id="6" idx="1"/>
            <a:endCxn id="5" idx="3"/>
          </p:cNvCxnSpPr>
          <p:nvPr/>
        </p:nvCxnSpPr>
        <p:spPr>
          <a:xfrm flipH="1">
            <a:off x="5159102" y="3861048"/>
            <a:ext cx="129614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6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APPLES are stored in BARRELS and ORANGES are stored in BASKETS.</a:t>
            </a:r>
          </a:p>
        </p:txBody>
      </p:sp>
      <p:sp>
        <p:nvSpPr>
          <p:cNvPr id="2" name="Rectangle 1"/>
          <p:cNvSpPr/>
          <p:nvPr/>
        </p:nvSpPr>
        <p:spPr>
          <a:xfrm>
            <a:off x="2278782" y="2924944"/>
            <a:ext cx="7200800" cy="33123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2854846" y="3356992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Apple</a:t>
            </a:r>
            <a:endParaRPr lang="en-IE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6455246" y="3356992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Barrel</a:t>
            </a:r>
            <a:endParaRPr lang="en-IE" sz="2800" b="1" dirty="0"/>
          </a:p>
        </p:txBody>
      </p:sp>
      <p:cxnSp>
        <p:nvCxnSpPr>
          <p:cNvPr id="8" name="Straight Connector 7"/>
          <p:cNvCxnSpPr>
            <a:stCxn id="6" idx="1"/>
            <a:endCxn id="5" idx="3"/>
          </p:cNvCxnSpPr>
          <p:nvPr/>
        </p:nvCxnSpPr>
        <p:spPr>
          <a:xfrm flipH="1">
            <a:off x="5159102" y="3861048"/>
            <a:ext cx="129614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54846" y="4797152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Orange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240851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An object is any tangible thing we can see touch and manipulate.</a:t>
            </a:r>
          </a:p>
        </p:txBody>
      </p:sp>
    </p:spTree>
    <p:extLst>
      <p:ext uri="{BB962C8B-B14F-4D97-AF65-F5344CB8AC3E}">
        <p14:creationId xmlns:p14="http://schemas.microsoft.com/office/powerpoint/2010/main" val="25774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APPLES are stored in BARRELS and ORANGES are stored in BASKETS.</a:t>
            </a:r>
          </a:p>
        </p:txBody>
      </p:sp>
      <p:sp>
        <p:nvSpPr>
          <p:cNvPr id="2" name="Rectangle 1"/>
          <p:cNvSpPr/>
          <p:nvPr/>
        </p:nvSpPr>
        <p:spPr>
          <a:xfrm>
            <a:off x="2278782" y="2924944"/>
            <a:ext cx="7200800" cy="33123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2854846" y="3356992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Apple</a:t>
            </a:r>
            <a:endParaRPr lang="en-IE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6455246" y="3356992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Barrel</a:t>
            </a:r>
            <a:endParaRPr lang="en-IE" sz="2800" b="1" dirty="0"/>
          </a:p>
        </p:txBody>
      </p:sp>
      <p:cxnSp>
        <p:nvCxnSpPr>
          <p:cNvPr id="8" name="Straight Connector 7"/>
          <p:cNvCxnSpPr>
            <a:stCxn id="6" idx="1"/>
            <a:endCxn id="5" idx="3"/>
          </p:cNvCxnSpPr>
          <p:nvPr/>
        </p:nvCxnSpPr>
        <p:spPr>
          <a:xfrm flipH="1">
            <a:off x="5159102" y="3861048"/>
            <a:ext cx="129614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54846" y="4797152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Orange</a:t>
            </a:r>
            <a:endParaRPr lang="en-IE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6455246" y="4797152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Basket</a:t>
            </a:r>
            <a:endParaRPr lang="en-IE" sz="2800" b="1" dirty="0"/>
          </a:p>
        </p:txBody>
      </p:sp>
      <p:cxnSp>
        <p:nvCxnSpPr>
          <p:cNvPr id="11" name="Straight Connector 10"/>
          <p:cNvCxnSpPr>
            <a:stCxn id="10" idx="1"/>
            <a:endCxn id="9" idx="3"/>
          </p:cNvCxnSpPr>
          <p:nvPr/>
        </p:nvCxnSpPr>
        <p:spPr>
          <a:xfrm flipH="1">
            <a:off x="5159102" y="5301208"/>
            <a:ext cx="129614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89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add in more rules to the scenario: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Many </a:t>
            </a:r>
            <a:r>
              <a:rPr lang="en-IE" dirty="0">
                <a:solidFill>
                  <a:schemeClr val="bg1"/>
                </a:solidFill>
              </a:rPr>
              <a:t>APPLES are stored </a:t>
            </a:r>
            <a:r>
              <a:rPr lang="en-IE" dirty="0" smtClean="0">
                <a:solidFill>
                  <a:schemeClr val="bg1"/>
                </a:solidFill>
              </a:rPr>
              <a:t>in one BARREL and many ORANGES are stored in one BASKET.</a:t>
            </a:r>
          </a:p>
        </p:txBody>
      </p:sp>
    </p:spTree>
    <p:extLst>
      <p:ext uri="{BB962C8B-B14F-4D97-AF65-F5344CB8AC3E}">
        <p14:creationId xmlns:p14="http://schemas.microsoft.com/office/powerpoint/2010/main" val="287538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Many APPLES are stored in one BARREL and many ORANGES are stored in one BASKET.</a:t>
            </a:r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78782" y="2708920"/>
            <a:ext cx="7200800" cy="38884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2854846" y="2924944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Apple</a:t>
            </a:r>
            <a:endParaRPr lang="en-IE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6455246" y="2924944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Barrel</a:t>
            </a:r>
            <a:endParaRPr lang="en-IE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2854846" y="5373216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Orange</a:t>
            </a:r>
            <a:endParaRPr lang="en-IE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6455246" y="5373216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Basket</a:t>
            </a:r>
            <a:endParaRPr lang="en-IE" sz="2800" b="1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006974" y="5013176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006974" y="4293096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9" idx="0"/>
          </p:cNvCxnSpPr>
          <p:nvPr/>
        </p:nvCxnSpPr>
        <p:spPr>
          <a:xfrm>
            <a:off x="4006974" y="5013176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17429" y="5013176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617429" y="3933056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06974" y="3933056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96519" y="393305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28461" y="501317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38916" y="49623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07374" y="390343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Many APPLES are stored in one BARREL and many ORANGES are stored in one BASKET.</a:t>
            </a:r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78782" y="2708920"/>
            <a:ext cx="7200800" cy="38884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2854846" y="2924944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Apple</a:t>
            </a:r>
            <a:endParaRPr lang="en-IE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6455246" y="2924944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Barrel</a:t>
            </a:r>
            <a:endParaRPr lang="en-IE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2854846" y="5373216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Orange</a:t>
            </a:r>
            <a:endParaRPr lang="en-IE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6455246" y="5373216"/>
            <a:ext cx="2304256" cy="10081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Basket</a:t>
            </a:r>
            <a:endParaRPr lang="en-IE" sz="2800" b="1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006974" y="5013176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006974" y="4293096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9" idx="0"/>
          </p:cNvCxnSpPr>
          <p:nvPr/>
        </p:nvCxnSpPr>
        <p:spPr>
          <a:xfrm>
            <a:off x="4006974" y="5013176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17429" y="5013176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617429" y="3933056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06974" y="3933056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96519" y="393305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28461" y="501317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38916" y="49623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07374" y="390343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0414" y="4581128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47134" y="3861048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93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add some attributes:</a:t>
            </a:r>
          </a:p>
        </p:txBody>
      </p:sp>
    </p:spTree>
    <p:extLst>
      <p:ext uri="{BB962C8B-B14F-4D97-AF65-F5344CB8AC3E}">
        <p14:creationId xmlns:p14="http://schemas.microsoft.com/office/powerpoint/2010/main" val="4153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78782" y="1412776"/>
            <a:ext cx="7200800" cy="51125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2854846" y="1916832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Apple</a:t>
            </a:r>
            <a:endParaRPr lang="en-IE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6455246" y="1916832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Barrel</a:t>
            </a:r>
            <a:endParaRPr lang="en-IE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2854846" y="4855171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Orange</a:t>
            </a:r>
            <a:endParaRPr lang="en-IE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6455246" y="4855171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Basket</a:t>
            </a:r>
            <a:endParaRPr lang="en-IE" sz="2400" b="1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006974" y="4437112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006974" y="3687415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006974" y="4437112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17429" y="4437112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617429" y="3327375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06974" y="3327375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96519" y="332737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28461" y="44371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38916" y="43863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07374" y="329775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0414" y="4005064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47134" y="3255367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4846" y="2276872"/>
            <a:ext cx="2304256" cy="9935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+colour</a:t>
            </a:r>
            <a:endParaRPr lang="en-IE" sz="2000" dirty="0"/>
          </a:p>
          <a:p>
            <a:pPr algn="ctr"/>
            <a:r>
              <a:rPr lang="en-IE" sz="2000" dirty="0" smtClean="0"/>
              <a:t>+</a:t>
            </a:r>
            <a:r>
              <a:rPr lang="en-IE" sz="2000" dirty="0"/>
              <a:t>w</a:t>
            </a:r>
            <a:r>
              <a:rPr lang="en-IE" sz="2000" dirty="0" smtClean="0"/>
              <a:t>eight</a:t>
            </a:r>
            <a:endParaRPr lang="en-IE" sz="2000" dirty="0"/>
          </a:p>
        </p:txBody>
      </p:sp>
      <p:sp>
        <p:nvSpPr>
          <p:cNvPr id="26" name="Rectangle 25"/>
          <p:cNvSpPr/>
          <p:nvPr/>
        </p:nvSpPr>
        <p:spPr>
          <a:xfrm>
            <a:off x="6455246" y="2276872"/>
            <a:ext cx="2304256" cy="9935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+size</a:t>
            </a:r>
            <a:endParaRPr lang="en-IE" sz="2000" dirty="0"/>
          </a:p>
        </p:txBody>
      </p:sp>
      <p:sp>
        <p:nvSpPr>
          <p:cNvPr id="27" name="Rectangle 26"/>
          <p:cNvSpPr/>
          <p:nvPr/>
        </p:nvSpPr>
        <p:spPr>
          <a:xfrm>
            <a:off x="2854846" y="5229200"/>
            <a:ext cx="2304256" cy="10521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+weight</a:t>
            </a:r>
            <a:endParaRPr lang="en-IE" sz="2000" dirty="0"/>
          </a:p>
          <a:p>
            <a:pPr algn="ctr"/>
            <a:r>
              <a:rPr lang="en-IE" sz="2000" dirty="0" smtClean="0"/>
              <a:t>+orchard</a:t>
            </a:r>
            <a:endParaRPr lang="en-IE" sz="2000" dirty="0"/>
          </a:p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date_picked</a:t>
            </a:r>
            <a:endParaRPr lang="en-IE" sz="2000" dirty="0"/>
          </a:p>
        </p:txBody>
      </p:sp>
      <p:sp>
        <p:nvSpPr>
          <p:cNvPr id="28" name="Rectangle 27"/>
          <p:cNvSpPr/>
          <p:nvPr/>
        </p:nvSpPr>
        <p:spPr>
          <a:xfrm>
            <a:off x="6455246" y="5229200"/>
            <a:ext cx="2304256" cy="10521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+location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113583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78782" y="1412776"/>
            <a:ext cx="7200800" cy="51125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2854846" y="1916832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Apple</a:t>
            </a:r>
            <a:endParaRPr lang="en-IE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6455246" y="1916832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Barrel</a:t>
            </a:r>
            <a:endParaRPr lang="en-IE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2854846" y="4855171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Orange</a:t>
            </a:r>
            <a:endParaRPr lang="en-IE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6455246" y="4855171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Basket</a:t>
            </a:r>
            <a:endParaRPr lang="en-IE" sz="2400" b="1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006974" y="4437112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006974" y="3687415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006974" y="4437112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17429" y="4437112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617429" y="3327375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06974" y="3327375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96519" y="332737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28461" y="44371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38916" y="43863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07374" y="329775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0414" y="4005064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47134" y="3255367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4846" y="2276872"/>
            <a:ext cx="2304256" cy="9935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+colour: string</a:t>
            </a:r>
            <a:endParaRPr lang="en-IE" sz="2000" dirty="0"/>
          </a:p>
          <a:p>
            <a:pPr algn="ctr"/>
            <a:r>
              <a:rPr lang="en-IE" sz="2000" dirty="0" smtClean="0"/>
              <a:t>+weight: float</a:t>
            </a:r>
            <a:endParaRPr lang="en-IE" sz="2000" dirty="0"/>
          </a:p>
        </p:txBody>
      </p:sp>
      <p:sp>
        <p:nvSpPr>
          <p:cNvPr id="26" name="Rectangle 25"/>
          <p:cNvSpPr/>
          <p:nvPr/>
        </p:nvSpPr>
        <p:spPr>
          <a:xfrm>
            <a:off x="6455246" y="2276872"/>
            <a:ext cx="2304256" cy="9935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+size: </a:t>
            </a:r>
            <a:r>
              <a:rPr lang="en-IE" sz="2000" dirty="0" err="1" smtClean="0"/>
              <a:t>int</a:t>
            </a:r>
            <a:endParaRPr lang="en-IE" sz="2000" dirty="0"/>
          </a:p>
        </p:txBody>
      </p:sp>
      <p:sp>
        <p:nvSpPr>
          <p:cNvPr id="27" name="Rectangle 26"/>
          <p:cNvSpPr/>
          <p:nvPr/>
        </p:nvSpPr>
        <p:spPr>
          <a:xfrm>
            <a:off x="2854846" y="5229200"/>
            <a:ext cx="2304256" cy="10521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+weight: float</a:t>
            </a:r>
            <a:endParaRPr lang="en-IE" sz="2000" dirty="0"/>
          </a:p>
          <a:p>
            <a:pPr algn="ctr"/>
            <a:r>
              <a:rPr lang="en-IE" sz="2000" dirty="0" smtClean="0"/>
              <a:t>+orchard: string</a:t>
            </a:r>
            <a:endParaRPr lang="en-IE" sz="2000" dirty="0"/>
          </a:p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date_picked</a:t>
            </a:r>
            <a:r>
              <a:rPr lang="en-IE" sz="2000" dirty="0" smtClean="0"/>
              <a:t>: date</a:t>
            </a:r>
            <a:endParaRPr lang="en-IE" sz="2000" dirty="0"/>
          </a:p>
        </p:txBody>
      </p:sp>
      <p:sp>
        <p:nvSpPr>
          <p:cNvPr id="28" name="Rectangle 27"/>
          <p:cNvSpPr/>
          <p:nvPr/>
        </p:nvSpPr>
        <p:spPr>
          <a:xfrm>
            <a:off x="6455246" y="5229200"/>
            <a:ext cx="2304256" cy="10521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+location: string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425720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78782" y="1412776"/>
            <a:ext cx="7200800" cy="51125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2854846" y="1628800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Apple</a:t>
            </a:r>
            <a:endParaRPr lang="en-IE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6455246" y="1628800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Barrel</a:t>
            </a:r>
            <a:endParaRPr lang="en-IE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2854846" y="4639147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Orange</a:t>
            </a:r>
            <a:endParaRPr lang="en-IE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6455246" y="4639147"/>
            <a:ext cx="2304256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Basket</a:t>
            </a:r>
            <a:endParaRPr lang="en-IE" sz="2400" b="1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006974" y="4221088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006974" y="3501008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006974" y="4221088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17429" y="4221088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617429" y="3140968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06974" y="3140968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96519" y="314096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28461" y="422108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38916" y="417027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07374" y="311135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0414" y="3789040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47134" y="3068960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4846" y="1988840"/>
            <a:ext cx="2304256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+colour: string</a:t>
            </a:r>
            <a:endParaRPr lang="en-IE" sz="2000" dirty="0"/>
          </a:p>
          <a:p>
            <a:pPr algn="ctr"/>
            <a:r>
              <a:rPr lang="en-IE" sz="2000" dirty="0" smtClean="0"/>
              <a:t>+weight: float</a:t>
            </a:r>
          </a:p>
          <a:p>
            <a:pPr algn="ctr"/>
            <a:r>
              <a:rPr lang="en-IE" sz="2000" dirty="0" smtClean="0"/>
              <a:t>+barrel: Barrel</a:t>
            </a:r>
            <a:endParaRPr lang="en-IE" sz="2000" dirty="0"/>
          </a:p>
        </p:txBody>
      </p:sp>
      <p:sp>
        <p:nvSpPr>
          <p:cNvPr id="26" name="Rectangle 25"/>
          <p:cNvSpPr/>
          <p:nvPr/>
        </p:nvSpPr>
        <p:spPr>
          <a:xfrm>
            <a:off x="6455246" y="1988840"/>
            <a:ext cx="2304256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+size: </a:t>
            </a:r>
            <a:r>
              <a:rPr lang="en-IE" sz="2000" dirty="0" err="1" smtClean="0"/>
              <a:t>int</a:t>
            </a:r>
            <a:endParaRPr lang="en-IE" sz="2000" dirty="0" smtClean="0"/>
          </a:p>
          <a:p>
            <a:pPr algn="ctr"/>
            <a:r>
              <a:rPr lang="en-IE" sz="2000" dirty="0" smtClean="0"/>
              <a:t>+apples: list</a:t>
            </a:r>
            <a:endParaRPr lang="en-IE" sz="2000" dirty="0"/>
          </a:p>
        </p:txBody>
      </p:sp>
      <p:sp>
        <p:nvSpPr>
          <p:cNvPr id="27" name="Rectangle 26"/>
          <p:cNvSpPr/>
          <p:nvPr/>
        </p:nvSpPr>
        <p:spPr>
          <a:xfrm>
            <a:off x="2854846" y="5013175"/>
            <a:ext cx="2304256" cy="12253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+weight: float</a:t>
            </a:r>
            <a:endParaRPr lang="en-IE" sz="2000" dirty="0"/>
          </a:p>
          <a:p>
            <a:pPr algn="ctr"/>
            <a:r>
              <a:rPr lang="en-IE" sz="2000" dirty="0" smtClean="0"/>
              <a:t>+orchard: string</a:t>
            </a:r>
            <a:endParaRPr lang="en-IE" sz="2000" dirty="0"/>
          </a:p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date_picked</a:t>
            </a:r>
            <a:r>
              <a:rPr lang="en-IE" sz="2000" dirty="0" smtClean="0"/>
              <a:t>: date</a:t>
            </a:r>
          </a:p>
          <a:p>
            <a:pPr algn="ctr"/>
            <a:r>
              <a:rPr lang="en-IE" sz="2000" dirty="0" smtClean="0"/>
              <a:t>+basket: Basket</a:t>
            </a:r>
            <a:endParaRPr lang="en-IE" sz="2000" dirty="0"/>
          </a:p>
        </p:txBody>
      </p:sp>
      <p:sp>
        <p:nvSpPr>
          <p:cNvPr id="28" name="Rectangle 27"/>
          <p:cNvSpPr/>
          <p:nvPr/>
        </p:nvSpPr>
        <p:spPr>
          <a:xfrm>
            <a:off x="6455246" y="5013175"/>
            <a:ext cx="2304256" cy="12253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+location: string</a:t>
            </a:r>
          </a:p>
          <a:p>
            <a:pPr algn="ctr"/>
            <a:r>
              <a:rPr lang="en-IE" sz="2000" dirty="0" smtClean="0"/>
              <a:t>+oranges: list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279889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Now let’s add some methods:</a:t>
            </a:r>
          </a:p>
        </p:txBody>
      </p:sp>
    </p:spTree>
    <p:extLst>
      <p:ext uri="{BB962C8B-B14F-4D97-AF65-F5344CB8AC3E}">
        <p14:creationId xmlns:p14="http://schemas.microsoft.com/office/powerpoint/2010/main" val="50978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78782" y="1412776"/>
            <a:ext cx="7200800" cy="51125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2854846" y="2319263"/>
            <a:ext cx="2592288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Apple</a:t>
            </a:r>
            <a:endParaRPr lang="en-IE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6239222" y="2319263"/>
            <a:ext cx="252028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Barrel</a:t>
            </a:r>
            <a:endParaRPr lang="en-IE" sz="2400" b="1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006974" y="5298887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617429" y="4938847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06974" y="4938847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96519" y="49388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07374" y="49092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47134" y="4866839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4846" y="2679303"/>
            <a:ext cx="2592288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+colour: string</a:t>
            </a:r>
            <a:endParaRPr lang="en-IE" sz="2000" dirty="0"/>
          </a:p>
          <a:p>
            <a:pPr algn="ctr"/>
            <a:r>
              <a:rPr lang="en-IE" sz="2000" dirty="0" smtClean="0"/>
              <a:t>+weight: float</a:t>
            </a:r>
          </a:p>
          <a:p>
            <a:pPr algn="ctr"/>
            <a:r>
              <a:rPr lang="en-IE" sz="2000" dirty="0" smtClean="0"/>
              <a:t>+barrel: Barrel</a:t>
            </a:r>
            <a:endParaRPr lang="en-IE" sz="2000" dirty="0"/>
          </a:p>
        </p:txBody>
      </p:sp>
      <p:sp>
        <p:nvSpPr>
          <p:cNvPr id="26" name="Rectangle 25"/>
          <p:cNvSpPr/>
          <p:nvPr/>
        </p:nvSpPr>
        <p:spPr>
          <a:xfrm>
            <a:off x="6239222" y="2679303"/>
            <a:ext cx="2520280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+size: </a:t>
            </a:r>
            <a:r>
              <a:rPr lang="en-IE" sz="2000" dirty="0" err="1" smtClean="0"/>
              <a:t>int</a:t>
            </a:r>
            <a:endParaRPr lang="en-IE" sz="2000" dirty="0" smtClean="0"/>
          </a:p>
          <a:p>
            <a:pPr algn="ctr"/>
            <a:r>
              <a:rPr lang="en-IE" sz="2000" dirty="0" smtClean="0"/>
              <a:t>+apples: list</a:t>
            </a:r>
            <a:endParaRPr lang="en-IE" sz="2000" dirty="0"/>
          </a:p>
        </p:txBody>
      </p:sp>
      <p:sp>
        <p:nvSpPr>
          <p:cNvPr id="29" name="Rectangle 28"/>
          <p:cNvSpPr/>
          <p:nvPr/>
        </p:nvSpPr>
        <p:spPr>
          <a:xfrm>
            <a:off x="2854846" y="3786719"/>
            <a:ext cx="2592288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+pick(</a:t>
            </a:r>
            <a:r>
              <a:rPr lang="en-IE" sz="2000" dirty="0" err="1" smtClean="0"/>
              <a:t>backet</a:t>
            </a:r>
            <a:r>
              <a:rPr lang="en-IE" sz="2000" dirty="0" smtClean="0"/>
              <a:t>: Basket)</a:t>
            </a:r>
          </a:p>
          <a:p>
            <a:pPr algn="ctr"/>
            <a:r>
              <a:rPr lang="en-IE" sz="2000" dirty="0" smtClean="0"/>
              <a:t>+squeeze( ): juice</a:t>
            </a:r>
            <a:endParaRPr lang="en-IE" sz="2000" dirty="0"/>
          </a:p>
        </p:txBody>
      </p:sp>
      <p:sp>
        <p:nvSpPr>
          <p:cNvPr id="30" name="Rectangle 29"/>
          <p:cNvSpPr/>
          <p:nvPr/>
        </p:nvSpPr>
        <p:spPr>
          <a:xfrm>
            <a:off x="6239222" y="3786719"/>
            <a:ext cx="2520280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+sell(</a:t>
            </a:r>
            <a:r>
              <a:rPr lang="en-IE" sz="2000" dirty="0" err="1" smtClean="0"/>
              <a:t>cust</a:t>
            </a:r>
            <a:r>
              <a:rPr lang="en-IE" sz="2000" dirty="0" smtClean="0"/>
              <a:t>: Customer</a:t>
            </a:r>
            <a:r>
              <a:rPr lang="en-IE" sz="2000" dirty="0"/>
              <a:t>)</a:t>
            </a:r>
            <a:endParaRPr lang="en-IE" sz="2000" dirty="0" smtClean="0"/>
          </a:p>
          <a:p>
            <a:pPr algn="ctr"/>
            <a:r>
              <a:rPr lang="en-IE" sz="2000" dirty="0" smtClean="0"/>
              <a:t>+discard( )</a:t>
            </a:r>
            <a:endParaRPr lang="en-IE" sz="2000" dirty="0"/>
          </a:p>
        </p:txBody>
      </p:sp>
      <p:sp>
        <p:nvSpPr>
          <p:cNvPr id="4" name="Rectangle 3"/>
          <p:cNvSpPr/>
          <p:nvPr/>
        </p:nvSpPr>
        <p:spPr>
          <a:xfrm>
            <a:off x="1846734" y="6309320"/>
            <a:ext cx="7992888" cy="4320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87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525" y="1628801"/>
            <a:ext cx="7931363" cy="437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9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78782" y="1412776"/>
            <a:ext cx="7200800" cy="51125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2854846" y="2622923"/>
            <a:ext cx="2592288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Orange</a:t>
            </a:r>
            <a:endParaRPr lang="en-IE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6239222" y="2622923"/>
            <a:ext cx="252028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Basket</a:t>
            </a:r>
            <a:endParaRPr lang="en-IE" sz="2400" b="1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006974" y="2204864"/>
            <a:ext cx="360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006974" y="2204864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17429" y="2204864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28460" y="2204864"/>
            <a:ext cx="380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38916" y="21540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0414" y="1772816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54846" y="2996951"/>
            <a:ext cx="2592288" cy="12253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+weight: float</a:t>
            </a:r>
            <a:endParaRPr lang="en-IE" sz="2000" dirty="0"/>
          </a:p>
          <a:p>
            <a:pPr algn="ctr"/>
            <a:r>
              <a:rPr lang="en-IE" sz="2000" dirty="0" smtClean="0"/>
              <a:t>+orchard: string</a:t>
            </a:r>
            <a:endParaRPr lang="en-IE" sz="2000" dirty="0"/>
          </a:p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date_picked</a:t>
            </a:r>
            <a:r>
              <a:rPr lang="en-IE" sz="2000" dirty="0" smtClean="0"/>
              <a:t>: date</a:t>
            </a:r>
          </a:p>
          <a:p>
            <a:pPr algn="ctr"/>
            <a:r>
              <a:rPr lang="en-IE" sz="2000" dirty="0" smtClean="0"/>
              <a:t>+basket: Basket</a:t>
            </a:r>
            <a:endParaRPr lang="en-IE" sz="2000" dirty="0"/>
          </a:p>
        </p:txBody>
      </p:sp>
      <p:sp>
        <p:nvSpPr>
          <p:cNvPr id="28" name="Rectangle 27"/>
          <p:cNvSpPr/>
          <p:nvPr/>
        </p:nvSpPr>
        <p:spPr>
          <a:xfrm>
            <a:off x="6239222" y="2996951"/>
            <a:ext cx="2520280" cy="12253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+location: string</a:t>
            </a:r>
          </a:p>
          <a:p>
            <a:pPr algn="ctr"/>
            <a:r>
              <a:rPr lang="en-IE" sz="2000" dirty="0" smtClean="0"/>
              <a:t>+oranges: list</a:t>
            </a:r>
            <a:endParaRPr lang="en-IE" sz="2000" dirty="0"/>
          </a:p>
        </p:txBody>
      </p:sp>
      <p:sp>
        <p:nvSpPr>
          <p:cNvPr id="29" name="Rectangle 28"/>
          <p:cNvSpPr/>
          <p:nvPr/>
        </p:nvSpPr>
        <p:spPr>
          <a:xfrm>
            <a:off x="2854846" y="4221088"/>
            <a:ext cx="2592288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+pick(</a:t>
            </a:r>
            <a:r>
              <a:rPr lang="en-IE" sz="2000" dirty="0" err="1" smtClean="0"/>
              <a:t>backet</a:t>
            </a:r>
            <a:r>
              <a:rPr lang="en-IE" sz="2000" dirty="0" smtClean="0"/>
              <a:t>: Basket)</a:t>
            </a:r>
          </a:p>
          <a:p>
            <a:pPr algn="ctr"/>
            <a:r>
              <a:rPr lang="en-IE" sz="2000" dirty="0" smtClean="0"/>
              <a:t>+squeeze( ): juice</a:t>
            </a:r>
            <a:endParaRPr lang="en-IE" sz="2000" dirty="0"/>
          </a:p>
        </p:txBody>
      </p:sp>
      <p:sp>
        <p:nvSpPr>
          <p:cNvPr id="30" name="Rectangle 29"/>
          <p:cNvSpPr/>
          <p:nvPr/>
        </p:nvSpPr>
        <p:spPr>
          <a:xfrm>
            <a:off x="6239222" y="4221088"/>
            <a:ext cx="2520280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+sell(</a:t>
            </a:r>
            <a:r>
              <a:rPr lang="en-IE" sz="2000" dirty="0" err="1" smtClean="0"/>
              <a:t>cust</a:t>
            </a:r>
            <a:r>
              <a:rPr lang="en-IE" sz="2000" dirty="0" smtClean="0"/>
              <a:t>: Customer</a:t>
            </a:r>
            <a:r>
              <a:rPr lang="en-IE" sz="2000" dirty="0"/>
              <a:t>)</a:t>
            </a:r>
            <a:endParaRPr lang="en-IE" sz="2000" dirty="0" smtClean="0"/>
          </a:p>
          <a:p>
            <a:pPr algn="ctr"/>
            <a:r>
              <a:rPr lang="en-IE" sz="2000" dirty="0" smtClean="0"/>
              <a:t>+discard( )</a:t>
            </a:r>
            <a:endParaRPr lang="en-IE" sz="2000" dirty="0"/>
          </a:p>
        </p:txBody>
      </p:sp>
      <p:sp>
        <p:nvSpPr>
          <p:cNvPr id="31" name="Rectangle 30"/>
          <p:cNvSpPr/>
          <p:nvPr/>
        </p:nvSpPr>
        <p:spPr>
          <a:xfrm>
            <a:off x="2098763" y="1314026"/>
            <a:ext cx="7992888" cy="4320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5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Software objects are models are similar in the sense that they have certain features and can do certain things.</a:t>
            </a:r>
          </a:p>
        </p:txBody>
      </p:sp>
    </p:spTree>
    <p:extLst>
      <p:ext uri="{BB962C8B-B14F-4D97-AF65-F5344CB8AC3E}">
        <p14:creationId xmlns:p14="http://schemas.microsoft.com/office/powerpoint/2010/main" val="198550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363094" y="696888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8800" b="1" i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862958" y="1196752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6000" b="1" i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endParaRPr lang="en-IE" b="1" i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04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363094" y="696888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862958" y="1227446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4776718" y="1929606"/>
            <a:ext cx="26588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 smtClean="0"/>
              <a:t>Features</a:t>
            </a:r>
            <a:endParaRPr lang="en-IE" sz="5400" b="1" i="1" dirty="0"/>
          </a:p>
        </p:txBody>
      </p:sp>
      <p:sp>
        <p:nvSpPr>
          <p:cNvPr id="15" name="Rectangle 14"/>
          <p:cNvSpPr/>
          <p:nvPr/>
        </p:nvSpPr>
        <p:spPr>
          <a:xfrm>
            <a:off x="4389060" y="3801814"/>
            <a:ext cx="33858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 smtClean="0"/>
              <a:t>Behaviours</a:t>
            </a:r>
            <a:endParaRPr lang="en-IE" sz="5400" b="1" i="1" dirty="0"/>
          </a:p>
        </p:txBody>
      </p:sp>
      <p:sp>
        <p:nvSpPr>
          <p:cNvPr id="16" name="Freeform 15"/>
          <p:cNvSpPr/>
          <p:nvPr/>
        </p:nvSpPr>
        <p:spPr>
          <a:xfrm>
            <a:off x="3896751" y="3284984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168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363094" y="696888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862958" y="1196752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4537711" y="1973694"/>
            <a:ext cx="30507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 smtClean="0"/>
              <a:t>Attributes</a:t>
            </a:r>
            <a:endParaRPr lang="en-IE" sz="5400" b="1" i="1" dirty="0"/>
          </a:p>
        </p:txBody>
      </p:sp>
      <p:sp>
        <p:nvSpPr>
          <p:cNvPr id="15" name="Rectangle 14"/>
          <p:cNvSpPr/>
          <p:nvPr/>
        </p:nvSpPr>
        <p:spPr>
          <a:xfrm>
            <a:off x="4714435" y="3801814"/>
            <a:ext cx="27351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 smtClean="0"/>
              <a:t>Methods</a:t>
            </a:r>
            <a:endParaRPr lang="en-IE" sz="5400" b="1" i="1" dirty="0"/>
          </a:p>
        </p:txBody>
      </p:sp>
      <p:sp>
        <p:nvSpPr>
          <p:cNvPr id="10" name="Freeform 9"/>
          <p:cNvSpPr/>
          <p:nvPr/>
        </p:nvSpPr>
        <p:spPr>
          <a:xfrm>
            <a:off x="3896751" y="3284984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282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363094" y="696888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862958" y="1196752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4537711" y="1973694"/>
            <a:ext cx="30507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 smtClean="0"/>
              <a:t>Attributes</a:t>
            </a:r>
            <a:endParaRPr lang="en-IE" sz="5400" b="1" i="1" dirty="0"/>
          </a:p>
        </p:txBody>
      </p:sp>
      <p:sp>
        <p:nvSpPr>
          <p:cNvPr id="15" name="Rectangle 14"/>
          <p:cNvSpPr/>
          <p:nvPr/>
        </p:nvSpPr>
        <p:spPr>
          <a:xfrm>
            <a:off x="4714435" y="3801814"/>
            <a:ext cx="27351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 smtClean="0"/>
              <a:t>Methods</a:t>
            </a:r>
            <a:endParaRPr lang="en-IE" sz="5400" b="1" i="1" dirty="0"/>
          </a:p>
        </p:txBody>
      </p:sp>
      <p:sp>
        <p:nvSpPr>
          <p:cNvPr id="10" name="Freeform 9"/>
          <p:cNvSpPr/>
          <p:nvPr/>
        </p:nvSpPr>
        <p:spPr>
          <a:xfrm>
            <a:off x="3896751" y="3284984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8937983" y="854189"/>
            <a:ext cx="2880320" cy="12392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u="sng" dirty="0" smtClean="0">
                <a:solidFill>
                  <a:schemeClr val="tx1"/>
                </a:solidFill>
                <a:sym typeface="Wingdings" panose="05000000000000000000" pitchFamily="2" charset="2"/>
              </a:rPr>
              <a:t>Attributes</a:t>
            </a:r>
            <a:r>
              <a:rPr lang="en-IE" sz="2800" dirty="0">
                <a:solidFill>
                  <a:schemeClr val="tx1"/>
                </a:solidFill>
                <a:sym typeface="Wingdings" panose="05000000000000000000" pitchFamily="2" charset="2"/>
              </a:rPr>
              <a:t>:</a:t>
            </a:r>
          </a:p>
          <a:p>
            <a:pPr algn="ctr"/>
            <a:r>
              <a:rPr lang="en-IE" sz="28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A Collection of variables</a:t>
            </a:r>
            <a:endParaRPr lang="en-IE" sz="2800" i="1" dirty="0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7" idx="1"/>
          </p:cNvCxnSpPr>
          <p:nvPr/>
        </p:nvCxnSpPr>
        <p:spPr>
          <a:xfrm rot="10800000" flipV="1">
            <a:off x="7588483" y="1473829"/>
            <a:ext cx="1349500" cy="1041365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9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363094" y="696888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862958" y="1196752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4537711" y="1973694"/>
            <a:ext cx="30507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 smtClean="0"/>
              <a:t>Attributes</a:t>
            </a:r>
            <a:endParaRPr lang="en-IE" sz="5400" b="1" i="1" dirty="0"/>
          </a:p>
        </p:txBody>
      </p:sp>
      <p:sp>
        <p:nvSpPr>
          <p:cNvPr id="15" name="Rectangle 14"/>
          <p:cNvSpPr/>
          <p:nvPr/>
        </p:nvSpPr>
        <p:spPr>
          <a:xfrm>
            <a:off x="4714435" y="3801814"/>
            <a:ext cx="27351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5400" b="1" i="1" dirty="0" smtClean="0"/>
              <a:t>Methods</a:t>
            </a:r>
            <a:endParaRPr lang="en-IE" sz="5400" b="1" i="1" dirty="0"/>
          </a:p>
        </p:txBody>
      </p:sp>
      <p:sp>
        <p:nvSpPr>
          <p:cNvPr id="10" name="Freeform 9"/>
          <p:cNvSpPr/>
          <p:nvPr/>
        </p:nvSpPr>
        <p:spPr>
          <a:xfrm>
            <a:off x="3896751" y="3284984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8937983" y="854189"/>
            <a:ext cx="2880320" cy="12392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u="sng" dirty="0" smtClean="0">
                <a:solidFill>
                  <a:schemeClr val="tx1"/>
                </a:solidFill>
                <a:sym typeface="Wingdings" panose="05000000000000000000" pitchFamily="2" charset="2"/>
              </a:rPr>
              <a:t>Attributes</a:t>
            </a:r>
            <a:r>
              <a:rPr lang="en-IE" sz="2800" dirty="0">
                <a:solidFill>
                  <a:schemeClr val="tx1"/>
                </a:solidFill>
                <a:sym typeface="Wingdings" panose="05000000000000000000" pitchFamily="2" charset="2"/>
              </a:rPr>
              <a:t>:</a:t>
            </a:r>
          </a:p>
          <a:p>
            <a:pPr algn="ctr"/>
            <a:r>
              <a:rPr lang="en-IE" sz="28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A Collection of variables</a:t>
            </a:r>
            <a:endParaRPr lang="en-IE" sz="2800" i="1" dirty="0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7" idx="1"/>
          </p:cNvCxnSpPr>
          <p:nvPr/>
        </p:nvCxnSpPr>
        <p:spPr>
          <a:xfrm rot="10800000" flipV="1">
            <a:off x="7588483" y="1473829"/>
            <a:ext cx="1349500" cy="1041365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9119542" y="4876617"/>
            <a:ext cx="2880320" cy="12392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u="sng" dirty="0" smtClean="0">
                <a:solidFill>
                  <a:schemeClr val="tx1"/>
                </a:solidFill>
                <a:sym typeface="Wingdings" panose="05000000000000000000" pitchFamily="2" charset="2"/>
              </a:rPr>
              <a:t>Methods</a:t>
            </a:r>
            <a:r>
              <a:rPr lang="en-IE" sz="2800" dirty="0">
                <a:solidFill>
                  <a:schemeClr val="tx1"/>
                </a:solidFill>
                <a:sym typeface="Wingdings" panose="05000000000000000000" pitchFamily="2" charset="2"/>
              </a:rPr>
              <a:t>:</a:t>
            </a:r>
          </a:p>
          <a:p>
            <a:pPr algn="ctr"/>
            <a:r>
              <a:rPr lang="en-IE" sz="28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A Collection of procedures</a:t>
            </a:r>
            <a:endParaRPr lang="en-IE" sz="2800" i="1" dirty="0">
              <a:solidFill>
                <a:schemeClr val="tx1"/>
              </a:solidFill>
            </a:endParaRPr>
          </a:p>
        </p:txBody>
      </p:sp>
      <p:cxnSp>
        <p:nvCxnSpPr>
          <p:cNvPr id="13" name="Elbow Connector 12"/>
          <p:cNvCxnSpPr>
            <a:stCxn id="12" idx="1"/>
          </p:cNvCxnSpPr>
          <p:nvPr/>
        </p:nvCxnSpPr>
        <p:spPr>
          <a:xfrm rot="10800000">
            <a:off x="7449544" y="4263480"/>
            <a:ext cx="1669999" cy="1232779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79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3946</TotalTime>
  <Words>693</Words>
  <Application>Microsoft Office PowerPoint</Application>
  <PresentationFormat>Custom</PresentationFormat>
  <Paragraphs>190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Courier New</vt:lpstr>
      <vt:lpstr>Wingdings</vt:lpstr>
      <vt:lpstr>Office Theme</vt:lpstr>
      <vt:lpstr>Object-Orientated Design: Part 1</vt:lpstr>
      <vt:lpstr>Object Orientation</vt:lpstr>
      <vt:lpstr>Object Orientation</vt:lpstr>
      <vt:lpstr>Object Orientation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Object Orientation</vt:lpstr>
      <vt:lpstr>PowerPoint Presentation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Object Orientation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301</cp:revision>
  <dcterms:created xsi:type="dcterms:W3CDTF">2011-10-08T11:06:39Z</dcterms:created>
  <dcterms:modified xsi:type="dcterms:W3CDTF">2016-09-11T20:50:58Z</dcterms:modified>
</cp:coreProperties>
</file>