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14" r:id="rId4"/>
    <p:sldId id="315" r:id="rId5"/>
    <p:sldId id="316" r:id="rId6"/>
    <p:sldId id="317" r:id="rId7"/>
    <p:sldId id="327" r:id="rId8"/>
    <p:sldId id="318" r:id="rId9"/>
    <p:sldId id="326" r:id="rId10"/>
    <p:sldId id="313" r:id="rId11"/>
    <p:sldId id="328" r:id="rId12"/>
    <p:sldId id="329" r:id="rId13"/>
    <p:sldId id="332" r:id="rId14"/>
    <p:sldId id="330" r:id="rId15"/>
    <p:sldId id="331" r:id="rId16"/>
    <p:sldId id="299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22/09/2021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098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962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226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905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5032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1267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950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5035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433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22/09/2021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Object-Orientated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Up to now…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Computer program</a:t>
            </a:r>
          </a:p>
        </p:txBody>
      </p:sp>
    </p:spTree>
    <p:extLst>
      <p:ext uri="{BB962C8B-B14F-4D97-AF65-F5344CB8AC3E}">
        <p14:creationId xmlns:p14="http://schemas.microsoft.com/office/powerpoint/2010/main" val="90424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Up to now…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Computer program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171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Up to now…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Computer program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463358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Method1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3358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Method2</a:t>
            </a:r>
          </a:p>
        </p:txBody>
      </p:sp>
      <p:sp>
        <p:nvSpPr>
          <p:cNvPr id="8" name="Rectangle 7"/>
          <p:cNvSpPr/>
          <p:nvPr/>
        </p:nvSpPr>
        <p:spPr>
          <a:xfrm>
            <a:off x="7463358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Method3</a:t>
            </a:r>
          </a:p>
        </p:txBody>
      </p:sp>
    </p:spTree>
    <p:extLst>
      <p:ext uri="{BB962C8B-B14F-4D97-AF65-F5344CB8AC3E}">
        <p14:creationId xmlns:p14="http://schemas.microsoft.com/office/powerpoint/2010/main" val="2423875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Up to now…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Computer program</a:t>
            </a:r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463358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Method1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3358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Method2</a:t>
            </a:r>
          </a:p>
        </p:txBody>
      </p:sp>
      <p:sp>
        <p:nvSpPr>
          <p:cNvPr id="8" name="Rectangle 7"/>
          <p:cNvSpPr/>
          <p:nvPr/>
        </p:nvSpPr>
        <p:spPr>
          <a:xfrm>
            <a:off x="7463358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Method3</a:t>
            </a:r>
          </a:p>
        </p:txBody>
      </p:sp>
      <p:sp>
        <p:nvSpPr>
          <p:cNvPr id="9" name="Rectangle 8"/>
          <p:cNvSpPr/>
          <p:nvPr/>
        </p:nvSpPr>
        <p:spPr>
          <a:xfrm>
            <a:off x="6835367" y="90498"/>
            <a:ext cx="49484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PROCEDURAL</a:t>
            </a:r>
          </a:p>
          <a:p>
            <a:pPr algn="ctr"/>
            <a:r>
              <a:rPr 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PROGRAMMING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tx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7726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Object-orientated programming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5006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Method1</a:t>
            </a:r>
          </a:p>
        </p:txBody>
      </p:sp>
      <p:sp>
        <p:nvSpPr>
          <p:cNvPr id="7" name="Rectangle 6"/>
          <p:cNvSpPr/>
          <p:nvPr/>
        </p:nvSpPr>
        <p:spPr>
          <a:xfrm>
            <a:off x="4295006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Method2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5006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Method3</a:t>
            </a:r>
          </a:p>
        </p:txBody>
      </p:sp>
    </p:spTree>
    <p:extLst>
      <p:ext uri="{BB962C8B-B14F-4D97-AF65-F5344CB8AC3E}">
        <p14:creationId xmlns:p14="http://schemas.microsoft.com/office/powerpoint/2010/main" val="557540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8542" y="1417638"/>
            <a:ext cx="11953328" cy="52517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Object-orientated programming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5006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Method1</a:t>
            </a:r>
          </a:p>
        </p:txBody>
      </p:sp>
      <p:sp>
        <p:nvSpPr>
          <p:cNvPr id="7" name="Rectangle 6"/>
          <p:cNvSpPr/>
          <p:nvPr/>
        </p:nvSpPr>
        <p:spPr>
          <a:xfrm>
            <a:off x="4295006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Method2</a:t>
            </a:r>
          </a:p>
        </p:txBody>
      </p:sp>
      <p:sp>
        <p:nvSpPr>
          <p:cNvPr id="8" name="Rectangle 7"/>
          <p:cNvSpPr/>
          <p:nvPr/>
        </p:nvSpPr>
        <p:spPr>
          <a:xfrm>
            <a:off x="4295006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Method3</a:t>
            </a:r>
          </a:p>
        </p:txBody>
      </p:sp>
      <p:sp>
        <p:nvSpPr>
          <p:cNvPr id="9" name="Rectangle 8"/>
          <p:cNvSpPr/>
          <p:nvPr/>
        </p:nvSpPr>
        <p:spPr>
          <a:xfrm>
            <a:off x="8111430" y="3429000"/>
            <a:ext cx="36724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Data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8582" y="3429000"/>
            <a:ext cx="36724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/>
              <a:t>Data</a:t>
            </a:r>
          </a:p>
        </p:txBody>
      </p:sp>
      <p:sp>
        <p:nvSpPr>
          <p:cNvPr id="4" name="Rectangle 3"/>
          <p:cNvSpPr/>
          <p:nvPr/>
        </p:nvSpPr>
        <p:spPr>
          <a:xfrm rot="1350538">
            <a:off x="8591528" y="1901048"/>
            <a:ext cx="2311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280446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1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/>
              <a:t>This module develops the students' programming and problem solving skills, progressing from procedural to object-oriented programming.</a:t>
            </a:r>
          </a:p>
          <a:p>
            <a:r>
              <a:rPr lang="en-IE" dirty="0"/>
              <a:t>Topics include the principles, practices, and applications of programming in object-oriented environment with applications to business and scientifically oriented problems. The techniques and language features of object-oriented design are implemented in programming projects. Emphasis is placed upon development of well-designed, efficient, maintainable object-oriented software.</a:t>
            </a:r>
          </a:p>
          <a:p>
            <a:r>
              <a:rPr lang="en-IE" dirty="0"/>
              <a:t>The aim of this module is that the student become familiar with Object Oriented Programming concepts and implement these concepts in elementary object oriented programs.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/>
              <a:t>On Completion of this module, the learner will be able 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Demonstrate an understanding of the underlying principles and concepts of Object-Oriented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Use UML in the design of OOP programs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Write programs using Object-Oriented programming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Extensively testing using debugging tools to remove runtime errors from a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Document an Object-Oriented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Demonstrate an understanding of the advanced principles and concepts of Object Oriented Programming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Design and implement object oriented programs using advanced Object Oriented constructs and design patterns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Persistent objects: Formatted file input and output, direct file input and output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Construct Program Libraries.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230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fontAlgn="auto"/>
            <a:r>
              <a:rPr lang="en-GB" dirty="0"/>
              <a:t>Comparison of Procedural Programming with OOP</a:t>
            </a:r>
            <a:endParaRPr lang="en-IE" dirty="0"/>
          </a:p>
          <a:p>
            <a:pPr fontAlgn="auto"/>
            <a:r>
              <a:rPr lang="en-GB" dirty="0"/>
              <a:t>Review of procedural programming. Problems with procedural programming and the need for OOP</a:t>
            </a:r>
            <a:endParaRPr lang="en-IE" dirty="0"/>
          </a:p>
          <a:p>
            <a:pPr fontAlgn="auto"/>
            <a:r>
              <a:rPr lang="en-GB" dirty="0"/>
              <a:t>Object-Oriented Principles and Concepts</a:t>
            </a:r>
            <a:endParaRPr lang="en-IE" dirty="0"/>
          </a:p>
          <a:p>
            <a:pPr fontAlgn="auto"/>
            <a:r>
              <a:rPr lang="en-GB" dirty="0"/>
              <a:t>Introduction to class diagrams and OOP concepts. </a:t>
            </a:r>
            <a:endParaRPr lang="en-IE" dirty="0"/>
          </a:p>
          <a:p>
            <a:pPr fontAlgn="auto"/>
            <a:r>
              <a:rPr lang="en-GB" dirty="0"/>
              <a:t>Relationships, Inheritance, Multiple Inheritance, Abstract Classes.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935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92500" lnSpcReduction="10000"/>
          </a:bodyPr>
          <a:lstStyle/>
          <a:p>
            <a:pPr fontAlgn="auto"/>
            <a:r>
              <a:rPr lang="en-GB" dirty="0"/>
              <a:t>Object Oriented Programming Language Constructs</a:t>
            </a:r>
            <a:endParaRPr lang="en-IE" dirty="0"/>
          </a:p>
          <a:p>
            <a:pPr fontAlgn="auto"/>
            <a:r>
              <a:rPr lang="en-GB" dirty="0"/>
              <a:t>Abstract data types, classes, objects, messages, Instance variables, methods, encapsulation, private and public access, class variables, constructors, class interface, class implementation.</a:t>
            </a:r>
            <a:endParaRPr lang="en-IE" dirty="0"/>
          </a:p>
          <a:p>
            <a:pPr fontAlgn="auto"/>
            <a:r>
              <a:rPr lang="en-GB" dirty="0"/>
              <a:t>Classes and objects, private and public class members, constructors, initialisation list, static data members, overloading, inline, separation of interface and implementation.</a:t>
            </a:r>
            <a:endParaRPr lang="en-IE" dirty="0"/>
          </a:p>
          <a:p>
            <a:pPr fontAlgn="auto"/>
            <a:r>
              <a:rPr lang="en-GB" dirty="0"/>
              <a:t>Function overloading. Operator overloading. </a:t>
            </a:r>
            <a:endParaRPr lang="en-IE" dirty="0"/>
          </a:p>
          <a:p>
            <a:pPr fontAlgn="auto"/>
            <a:r>
              <a:rPr lang="en-GB" dirty="0"/>
              <a:t>Destructors.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44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92500" lnSpcReduction="10000"/>
          </a:bodyPr>
          <a:lstStyle/>
          <a:p>
            <a:pPr fontAlgn="auto"/>
            <a:r>
              <a:rPr lang="en-GB" dirty="0"/>
              <a:t>Virtual functions and friend functions.</a:t>
            </a:r>
            <a:endParaRPr lang="en-IE" dirty="0"/>
          </a:p>
          <a:p>
            <a:pPr fontAlgn="auto"/>
            <a:r>
              <a:rPr lang="en-GB" dirty="0"/>
              <a:t>Composition.</a:t>
            </a:r>
          </a:p>
          <a:p>
            <a:pPr fontAlgn="auto"/>
            <a:r>
              <a:rPr lang="en-GB" dirty="0"/>
              <a:t>Inheritance: Types of Inheritance, Construction, Destruction, Multiple Inheritance. </a:t>
            </a:r>
            <a:endParaRPr lang="en-IE" dirty="0"/>
          </a:p>
          <a:p>
            <a:pPr fontAlgn="auto"/>
            <a:r>
              <a:rPr lang="en-GB" dirty="0"/>
              <a:t>Polymorphism.</a:t>
            </a:r>
            <a:endParaRPr lang="en-IE" dirty="0"/>
          </a:p>
          <a:p>
            <a:pPr fontAlgn="auto"/>
            <a:r>
              <a:rPr lang="en-GB" dirty="0"/>
              <a:t>Abstract Classes.</a:t>
            </a:r>
            <a:endParaRPr lang="en-IE" dirty="0"/>
          </a:p>
          <a:p>
            <a:pPr fontAlgn="auto"/>
            <a:r>
              <a:rPr lang="en-GB" dirty="0"/>
              <a:t>String class and character arrays. Pointers and dynamic memory.</a:t>
            </a:r>
            <a:endParaRPr lang="en-IE" dirty="0"/>
          </a:p>
          <a:p>
            <a:pPr fontAlgn="auto"/>
            <a:r>
              <a:rPr lang="en-GB" dirty="0"/>
              <a:t>Generic Types, Static and Dynamic Binding, Polymorphism, Overloading.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920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fontAlgn="auto"/>
            <a:r>
              <a:rPr lang="en-GB" dirty="0"/>
              <a:t>Exception handling.</a:t>
            </a:r>
            <a:endParaRPr lang="en-IE" dirty="0"/>
          </a:p>
          <a:p>
            <a:pPr fontAlgn="auto"/>
            <a:r>
              <a:rPr lang="en-GB" dirty="0"/>
              <a:t>Streams and files.</a:t>
            </a:r>
            <a:endParaRPr lang="en-IE" dirty="0"/>
          </a:p>
          <a:p>
            <a:pPr fontAlgn="auto"/>
            <a:r>
              <a:rPr lang="en-GB" dirty="0"/>
              <a:t>Templates: functions and classes. </a:t>
            </a:r>
            <a:r>
              <a:rPr lang="en-GB" dirty="0" err="1"/>
              <a:t>Genericity</a:t>
            </a:r>
            <a:r>
              <a:rPr lang="en-GB" dirty="0"/>
              <a:t>.</a:t>
            </a:r>
            <a:endParaRPr lang="en-IE" dirty="0"/>
          </a:p>
          <a:p>
            <a:pPr fontAlgn="auto"/>
            <a:r>
              <a:rPr lang="en-GB" dirty="0"/>
              <a:t>Collections frameworks.</a:t>
            </a:r>
            <a:endParaRPr lang="en-IE" dirty="0"/>
          </a:p>
          <a:p>
            <a:pPr fontAlgn="auto"/>
            <a:r>
              <a:rPr lang="en-GB" dirty="0"/>
              <a:t>Program Libraries. </a:t>
            </a:r>
            <a:endParaRPr lang="en-IE" dirty="0"/>
          </a:p>
          <a:p>
            <a:r>
              <a:rPr lang="en-GB" dirty="0"/>
              <a:t>Testing techniques for object oriented programs.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838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778315"/>
              </p:ext>
            </p:extLst>
          </p:nvPr>
        </p:nvGraphicFramePr>
        <p:xfrm>
          <a:off x="1414686" y="1628799"/>
          <a:ext cx="9721080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5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Assessment Type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Weighting (%)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Written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40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Continuous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60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0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/>
              <a:t>Introduction to Object-Orientated Programming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Damian Gordon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0962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477</Words>
  <Application>Microsoft Office PowerPoint</Application>
  <PresentationFormat>Custom</PresentationFormat>
  <Paragraphs>89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Object-Orientated Programming</vt:lpstr>
      <vt:lpstr>Module Description</vt:lpstr>
      <vt:lpstr>Learning Outcomes</vt:lpstr>
      <vt:lpstr>Indicative Syllabus</vt:lpstr>
      <vt:lpstr>Indicative Syllabus</vt:lpstr>
      <vt:lpstr>Indicative Syllabus</vt:lpstr>
      <vt:lpstr>Indicative Syllabus</vt:lpstr>
      <vt:lpstr>Indicative Syllabus</vt:lpstr>
      <vt:lpstr>Introduction to Object-Orientated Programming</vt:lpstr>
      <vt:lpstr>Up to now…</vt:lpstr>
      <vt:lpstr>Up to now…</vt:lpstr>
      <vt:lpstr>Up to now…</vt:lpstr>
      <vt:lpstr>Up to now…</vt:lpstr>
      <vt:lpstr>Object-orientated programming</vt:lpstr>
      <vt:lpstr>Object-orientated programming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</cp:lastModifiedBy>
  <cp:revision>27</cp:revision>
  <dcterms:created xsi:type="dcterms:W3CDTF">2011-11-22T13:33:19Z</dcterms:created>
  <dcterms:modified xsi:type="dcterms:W3CDTF">2021-09-22T09:57:01Z</dcterms:modified>
</cp:coreProperties>
</file>