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923" r:id="rId2"/>
    <p:sldId id="888" r:id="rId3"/>
    <p:sldId id="952" r:id="rId4"/>
    <p:sldId id="953" r:id="rId5"/>
    <p:sldId id="985" r:id="rId6"/>
    <p:sldId id="991" r:id="rId7"/>
    <p:sldId id="1071" r:id="rId8"/>
    <p:sldId id="1017" r:id="rId9"/>
    <p:sldId id="1078" r:id="rId10"/>
    <p:sldId id="1079" r:id="rId11"/>
    <p:sldId id="274" r:id="rId12"/>
    <p:sldId id="1065" r:id="rId13"/>
    <p:sldId id="1149" r:id="rId14"/>
    <p:sldId id="1153" r:id="rId15"/>
    <p:sldId id="1150" r:id="rId16"/>
    <p:sldId id="1023" r:id="rId17"/>
    <p:sldId id="1030" r:id="rId18"/>
    <p:sldId id="1026" r:id="rId19"/>
    <p:sldId id="1075" r:id="rId20"/>
    <p:sldId id="1076" r:id="rId21"/>
    <p:sldId id="1099" r:id="rId22"/>
    <p:sldId id="749" r:id="rId23"/>
    <p:sldId id="750" r:id="rId24"/>
    <p:sldId id="738" r:id="rId25"/>
    <p:sldId id="1043" r:id="rId26"/>
    <p:sldId id="981" r:id="rId27"/>
    <p:sldId id="1011" r:id="rId28"/>
    <p:sldId id="1015" r:id="rId29"/>
    <p:sldId id="1005" r:id="rId30"/>
    <p:sldId id="332" r:id="rId31"/>
    <p:sldId id="1154" r:id="rId32"/>
    <p:sldId id="1013" r:id="rId33"/>
    <p:sldId id="1025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CA302-0B37-4EC5-A827-26FE49C77998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1F03E-BF3D-4E54-8567-2655D9FF36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01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380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8450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0553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06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0528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314A950-E3A2-44DF-B64E-E0CAF739F9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6217DA-4589-47D9-8361-6F71BE103C78}" type="slidenum">
              <a:rPr lang="en-GB" altLang="en-US" smtClean="0"/>
              <a:pPr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F70B7-7E54-4193-89AA-D38413DAB6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5602778-915E-45B0-B5A2-3569C8B16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EA7B90B-7A3A-4C08-92AB-12110283DD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BB7A90-6B1B-4123-9DA8-9CA07D0E1ADB}" type="slidenum">
              <a:rPr lang="en-GB" altLang="en-US" smtClean="0"/>
              <a:pPr>
                <a:spcBef>
                  <a:spcPct val="0"/>
                </a:spcBef>
              </a:pPr>
              <a:t>23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A2C69DF-B3C3-43CE-94F1-ABA2BB5F7F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6D2BE74-692B-4706-B2B0-D3C20E277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C1160B6-BD16-4310-A9A1-64EAB3D792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750E10-4606-41CB-8BFB-D7423340B41C}" type="slidenum">
              <a:rPr lang="en-GB" altLang="en-US"/>
              <a:pPr>
                <a:spcBef>
                  <a:spcPct val="0"/>
                </a:spcBef>
              </a:pPr>
              <a:t>24</a:t>
            </a:fld>
            <a:endParaRPr lang="en-GB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90B6671E-4BE0-464C-BBA9-89FDECB04E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4B27F57-5B64-4BC6-8A91-6403017E2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9314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834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1675-4F90-4962-84D7-0C1DCCDC7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1C975-2852-4F46-B357-C99485AC1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9EC56-0AEF-4AAC-8D31-01804D52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502D2-5039-494A-BC72-1AD5B1164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0B0C6-A43F-4122-B20C-A34099E6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23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4CFC3-9F19-460F-8625-3071F2FD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1CA493-47C4-4FFB-BC93-C0E460E0C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15FF8-ECFA-4DD3-BFB8-3445DEDCE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EF658-5071-4D6E-BB60-5CB9E62CB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17BFB-F1EF-48F3-9932-B9EC535E0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231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596CE4-190E-45DC-9FB5-5BD77FF48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E8EF5-5203-4D49-BFBE-78A7F538F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1E94-DA13-416A-BF54-1519125F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59DC6-7BD7-4A8F-BB28-28EB150CF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9A90A-AD20-4F1C-82FA-7DC45DFB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492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C39B9-B8D0-4570-AF8D-85E8AABF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473D-4D2B-46FE-B8F4-08B95628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B4CDE-8BF6-485D-98B8-A2E2BB15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0E6A7-EFBF-4BBE-9E21-FBC24163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A530E-EF29-46DF-9A1E-E3A732EC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8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4A2EB-DC6B-4B05-BBA5-5A228C3A6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7C586-96BA-4ED6-86A0-203E059CB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4E91-C04B-4834-891A-5118A9D1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5D953-D8F4-4754-A076-3BC0331EF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D3D92-7718-4E8A-9E31-2838AACE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713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BCC1-C31C-4262-A74D-6BC2FE0F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99997-C855-4DDE-ABBA-5573FFE77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BB4CD-FF1A-4DC6-B391-764AC1C1D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B1659-3883-4565-9CEC-D2D26B6D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D7863-1A68-43F5-8E04-52943F2D8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FDD56-6F21-45EB-96B1-AD91E449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199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6619A-8C97-4B5D-9DE2-1CB5EDB5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72AC7-CF92-42C0-AD50-E3440AB6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D1141-1C12-4D63-9620-06A4BB288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4EE8DC-4B5B-4BD1-86F8-76F97EB79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B295E2-CD54-41ED-BA26-CF74AB906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ABD7C0-2630-453C-8D93-28653CF0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E52A8B-8416-4CAC-B15B-011B2710B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E11F8-5471-41C6-8C47-A49ACFB07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25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B74F3-B9CA-48A5-8041-E8A78305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F949BF-CA80-42CF-B45D-A0D7C069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51F01-A013-471D-8F11-E24D89917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72C87-A4C4-4D29-88FF-5255C8C2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985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005E5-39D1-4F24-A28E-0900B141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6E0D53-01E2-4766-A69D-1E6E95F32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22F6C-A7DF-460A-85CC-D97BB9359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370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ECC6A-EC5D-4B5C-8AE8-0B6221B0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3F17A-DAE0-441F-BC1A-F4D515B63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CC4A8-D700-4730-827B-703D2544C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62B74-A5E5-4F06-BC40-B1BB9A691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C7C68-939D-460A-A441-4ED7578E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B59C9-73E2-4ECB-AF1B-DA8C6A66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5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13FF-634A-4B1D-92F1-94CE1822D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920822-9186-4A07-B700-526E58E8D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92F07-28E8-45EF-9F22-63D5693A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4B6C3-9D7F-4904-839B-5E0BFDFD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F1029-C4DC-4A51-8F12-018E847B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7BBA4-A726-41D9-82FA-790EBE9F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10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EEC9D0-FE66-4885-8D87-E6E4A799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68946-9AF8-432A-8AF3-E62065B3B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5FBE8-C340-4D29-BDA8-9154DF6D12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DD293-31FB-42D9-871C-675E4CB45E22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A59D9-3D6E-4463-B258-9A098295C4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820E1-BBC8-48E2-9D25-4A6D7312D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68254-2E72-41D1-9742-6A996FF49C9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120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888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3752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4538505" y="1973694"/>
            <a:ext cx="3050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/>
              <a:t>Attributes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15229" y="3801814"/>
            <a:ext cx="2735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/>
              <a:t>Methods</a:t>
            </a:r>
          </a:p>
        </p:txBody>
      </p:sp>
      <p:sp>
        <p:nvSpPr>
          <p:cNvPr id="10" name="Freeform 9"/>
          <p:cNvSpPr/>
          <p:nvPr/>
        </p:nvSpPr>
        <p:spPr>
          <a:xfrm>
            <a:off x="3897546" y="3284985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8938777" y="854189"/>
            <a:ext cx="2880320" cy="12392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chemeClr val="tx1"/>
                </a:solidFill>
                <a:sym typeface="Wingdings" panose="05000000000000000000" pitchFamily="2" charset="2"/>
              </a:rPr>
              <a:t>Attributes</a:t>
            </a:r>
            <a:r>
              <a:rPr lang="en-IE" sz="28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 algn="ctr"/>
            <a:r>
              <a:rPr lang="en-IE" sz="2800" i="1" dirty="0">
                <a:solidFill>
                  <a:schemeClr val="tx1"/>
                </a:solidFill>
                <a:sym typeface="Wingdings" panose="05000000000000000000" pitchFamily="2" charset="2"/>
              </a:rPr>
              <a:t>A Collection of variables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7" idx="1"/>
          </p:cNvCxnSpPr>
          <p:nvPr/>
        </p:nvCxnSpPr>
        <p:spPr>
          <a:xfrm rot="10800000" flipV="1">
            <a:off x="7589277" y="1473830"/>
            <a:ext cx="1349500" cy="1041365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9120336" y="4876617"/>
            <a:ext cx="2880320" cy="12392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chemeClr val="tx1"/>
                </a:solidFill>
                <a:sym typeface="Wingdings" panose="05000000000000000000" pitchFamily="2" charset="2"/>
              </a:rPr>
              <a:t>Methods</a:t>
            </a:r>
            <a:r>
              <a:rPr lang="en-IE" sz="28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 algn="ctr"/>
            <a:r>
              <a:rPr lang="en-IE" sz="2800" i="1" dirty="0">
                <a:solidFill>
                  <a:schemeClr val="tx1"/>
                </a:solidFill>
                <a:sym typeface="Wingdings" panose="05000000000000000000" pitchFamily="2" charset="2"/>
              </a:rPr>
              <a:t>A Collection of procedures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13" name="Elbow Connector 12"/>
          <p:cNvCxnSpPr>
            <a:stCxn id="12" idx="1"/>
          </p:cNvCxnSpPr>
          <p:nvPr/>
        </p:nvCxnSpPr>
        <p:spPr>
          <a:xfrm rot="10800000">
            <a:off x="7450339" y="4263481"/>
            <a:ext cx="1669999" cy="123277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798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15" y="1600202"/>
            <a:ext cx="10971372" cy="50691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Close Scanner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input.close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IE" sz="2000">
                <a:latin typeface="Courier New" panose="02070309020205020404" pitchFamily="49" charset="0"/>
                <a:cs typeface="Courier New" panose="02070309020205020404" pitchFamily="49" charset="0"/>
              </a:rPr>
              <a:t>//Get Fibonacci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("The Fib number is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6740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Which means we declare an unspecified number of integer variables, all can be accessed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>
                <a:cs typeface="Courier New" panose="02070309020205020404" pitchFamily="49" charset="0"/>
              </a:rPr>
              <a:t> name.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7488" y="522920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748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756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764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772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80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88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96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848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804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8128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8408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5361" y="5384540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5110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0315" y="1600202"/>
            <a:ext cx="10971372" cy="4781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AverageArray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{45,24,43,34,17,55,35,19};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Total = 0;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Total = Total + 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(Total/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5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0315" y="1412777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BubbleSort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{44,23,42,33,16,54,34,18};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91665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0315" y="1412777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	for (int j=0; j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(int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- 1;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++) 			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 (Age[i+1] &lt;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Age[i+1];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Age[i+1] =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	}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7993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0315" y="1412777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		for (int k=0; k &lt;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 k++) 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(Age[k]);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78116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6112" y="1340768"/>
            <a:ext cx="10800449" cy="53285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15" y="1423318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public static void main(String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Variables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Print Out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("Please enter an Integer number:");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Read In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Scanner input = new Scanner(System.in);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Close Scanner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input.close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932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6112" y="1340768"/>
            <a:ext cx="10800449" cy="53285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15" y="1423318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 == true)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a prime.");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else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not a prime.");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8224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6112" y="1556792"/>
            <a:ext cx="9936353" cy="452596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15" y="1639342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for 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+ 1)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269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2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SequentialSearchClass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endParaRPr lang="en-IE" sz="2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200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endParaRPr lang="en-IE" sz="2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200" dirty="0">
                <a:latin typeface="Courier New" pitchFamily="49" charset="0"/>
                <a:cs typeface="Courier New" pitchFamily="49" charset="0"/>
              </a:rPr>
              <a:t>    int[] 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ExampleArray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 = {2, 9, 6, 7, 4, 5, 3, 0, 1};</a:t>
            </a:r>
          </a:p>
          <a:p>
            <a:pPr>
              <a:buNone/>
            </a:pPr>
            <a:r>
              <a:rPr lang="en-IE" sz="2200" dirty="0"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ExampleTarget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 = 4;</a:t>
            </a:r>
          </a:p>
          <a:p>
            <a:pPr>
              <a:buNone/>
            </a:pPr>
            <a:r>
              <a:rPr lang="en-IE" sz="2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SequentialSearch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ExampleArray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IE" sz="2200" dirty="0" err="1">
                <a:latin typeface="Courier New" pitchFamily="49" charset="0"/>
                <a:cs typeface="Courier New" pitchFamily="49" charset="0"/>
              </a:rPr>
              <a:t>ExampleTarget</a:t>
            </a:r>
            <a:r>
              <a:rPr lang="en-IE" sz="22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IE" sz="2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200" dirty="0">
                <a:latin typeface="Courier New" pitchFamily="49" charset="0"/>
                <a:cs typeface="Courier New" pitchFamily="49" charset="0"/>
              </a:rPr>
              <a:t>  }</a:t>
            </a:r>
            <a:endParaRPr lang="en-IE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Searching: Sequential Search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045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980728"/>
            <a:ext cx="9336876" cy="496855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68009" y="1484784"/>
            <a:ext cx="3240360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8291508" y="1152364"/>
            <a:ext cx="1592561" cy="2312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1628801"/>
            <a:ext cx="2520280" cy="208823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656047" y="2851122"/>
            <a:ext cx="138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Tiny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367809" y="2780928"/>
            <a:ext cx="2022868" cy="54006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1368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0315" y="1600202"/>
            <a:ext cx="11102309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SequentialSearch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(int[]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InputArray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InputTarget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int index = -1;</a:t>
            </a:r>
          </a:p>
          <a:p>
            <a:pPr>
              <a:buNone/>
            </a:pP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for (int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InputArray.length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InputArray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] ==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InputTarget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index =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>
              <a:buNone/>
            </a:pP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}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Searching: Sequential Search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3755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// Attributes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"Global Variable";</a:t>
            </a:r>
          </a:p>
          <a:p>
            <a:pPr marL="5715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// Attributes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"Global Variable";</a:t>
            </a:r>
          </a:p>
          <a:p>
            <a:pPr marL="5715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allout: Left Arrow 2">
            <a:extLst>
              <a:ext uri="{FF2B5EF4-FFF2-40B4-BE49-F238E27FC236}">
                <a16:creationId xmlns:a16="http://schemas.microsoft.com/office/drawing/2014/main" id="{50551AC1-4A9D-4958-B27F-338F459029A8}"/>
              </a:ext>
            </a:extLst>
          </p:cNvPr>
          <p:cNvSpPr/>
          <p:nvPr/>
        </p:nvSpPr>
        <p:spPr>
          <a:xfrm>
            <a:off x="8322051" y="1692276"/>
            <a:ext cx="2376264" cy="11430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Local</a:t>
            </a:r>
          </a:p>
          <a:p>
            <a:pPr algn="ctr"/>
            <a:r>
              <a:rPr lang="en-IE" sz="2800" dirty="0"/>
              <a:t>Variable</a:t>
            </a:r>
          </a:p>
        </p:txBody>
      </p:sp>
      <p:sp>
        <p:nvSpPr>
          <p:cNvPr id="7" name="Callout: Left Arrow 6">
            <a:extLst>
              <a:ext uri="{FF2B5EF4-FFF2-40B4-BE49-F238E27FC236}">
                <a16:creationId xmlns:a16="http://schemas.microsoft.com/office/drawing/2014/main" id="{0AEC89F8-9F53-4840-AAFF-DE6EF0EA01E3}"/>
              </a:ext>
            </a:extLst>
          </p:cNvPr>
          <p:cNvSpPr/>
          <p:nvPr/>
        </p:nvSpPr>
        <p:spPr>
          <a:xfrm>
            <a:off x="8322051" y="3573016"/>
            <a:ext cx="2376264" cy="11430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Global</a:t>
            </a:r>
          </a:p>
          <a:p>
            <a:pPr algn="ctr"/>
            <a:r>
              <a:rPr lang="en-IE" sz="2800" dirty="0"/>
              <a:t>Variable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6DA923-C9BE-4042-AE6E-F4E71D7628E4}"/>
              </a:ext>
            </a:extLst>
          </p:cNvPr>
          <p:cNvSpPr/>
          <p:nvPr/>
        </p:nvSpPr>
        <p:spPr>
          <a:xfrm>
            <a:off x="1707046" y="5489065"/>
            <a:ext cx="2586090" cy="46977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2712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>
            <a:extLst>
              <a:ext uri="{FF2B5EF4-FFF2-40B4-BE49-F238E27FC236}">
                <a16:creationId xmlns:a16="http://schemas.microsoft.com/office/drawing/2014/main" id="{D21FD82C-E569-4874-9509-ED6383A7E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0"/>
            <a:ext cx="703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Modeling a UML class diagram - Support - BiZZdesign Support">
            <a:extLst>
              <a:ext uri="{FF2B5EF4-FFF2-40B4-BE49-F238E27FC236}">
                <a16:creationId xmlns:a16="http://schemas.microsoft.com/office/drawing/2014/main" id="{D9347C2D-9722-488A-908A-77168E8B2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2289"/>
            <a:ext cx="9144000" cy="581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82EBC644-B16E-4FAE-9675-E06BBAC7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B44F7B-5264-4225-B390-89D5AAC0623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1957172-87DC-4F10-84A8-F8F0E25C1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Activity Diagram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FA09176-65A5-4683-906D-0DDF6971B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916114"/>
            <a:ext cx="2133600" cy="1296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IE" altLang="en-US" sz="2800"/>
          </a:p>
        </p:txBody>
      </p:sp>
      <p:pic>
        <p:nvPicPr>
          <p:cNvPr id="45061" name="Picture 1">
            <a:extLst>
              <a:ext uri="{FF2B5EF4-FFF2-40B4-BE49-F238E27FC236}">
                <a16:creationId xmlns:a16="http://schemas.microsoft.com/office/drawing/2014/main" id="{C431DF3F-A7AC-4F85-80B2-03F086C5D9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564" y="1231900"/>
            <a:ext cx="4968875" cy="525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 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myAnimal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Animal();  // Create Animal object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  // Create a Dog object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Pig();  // Create a Pig object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Animal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Cat();  // Create a Cat object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myAnimal.animalSound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myDog.animalSound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myPig.animalSound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myCat.animalSound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8949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Sample Design Patterns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0394" y="1600200"/>
          <a:ext cx="10971214" cy="470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4853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Algorithm strategy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high-level strategies.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Computational design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key computation identification.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Execution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lower-level support of application execution.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Implementation strategy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implementing source code.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/>
                        <a:t>Structural design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/>
                        <a:t>Addressing concerns related to global structures.</a:t>
                      </a:r>
                      <a:br>
                        <a:rPr lang="en-IE" sz="2000" dirty="0"/>
                      </a:b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12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main(String[]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GetAndSet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myGetAndSet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GetAndSet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myGetAndSet.get_X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myGetAndSet.set_X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myGetAndSet.get_X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716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Access Modifiers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u="sng" dirty="0">
                <a:cs typeface="Courier New" panose="02070309020205020404" pitchFamily="49" charset="0"/>
              </a:rPr>
              <a:t>For attributes and methods</a:t>
            </a:r>
            <a:endParaRPr lang="en-IE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IE" dirty="0">
                <a:cs typeface="Courier New" panose="02070309020205020404" pitchFamily="49" charset="0"/>
              </a:rPr>
              <a:t>means the code is accessible by any other class.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IE" dirty="0">
                <a:cs typeface="Courier New" panose="02070309020205020404" pitchFamily="49" charset="0"/>
              </a:rPr>
              <a:t>means the code is accessible only within this class.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protected </a:t>
            </a:r>
            <a:r>
              <a:rPr lang="en-IE" dirty="0">
                <a:cs typeface="Courier New" panose="02070309020205020404" pitchFamily="49" charset="0"/>
              </a:rPr>
              <a:t>means the code is accessible within this class and </a:t>
            </a:r>
            <a:r>
              <a:rPr lang="en-IE">
                <a:cs typeface="Courier New" panose="02070309020205020404" pitchFamily="49" charset="0"/>
              </a:rPr>
              <a:t>all subclasses.</a:t>
            </a:r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blank (or default) </a:t>
            </a:r>
            <a:r>
              <a:rPr lang="en-IE" dirty="0">
                <a:cs typeface="Courier New" panose="02070309020205020404" pitchFamily="49" charset="0"/>
              </a:rPr>
              <a:t>means the class is accessible only by classes that this class is in the same folder as.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36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Interfaces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15" y="1600202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// Interface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interface Animal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sleep();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16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9576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5640" y="2319263"/>
            <a:ext cx="2592288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Apple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240016" y="2319263"/>
            <a:ext cx="252028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Barrel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007768" y="5298887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8223" y="4938847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7768" y="4938847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7313" y="49388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8168" y="49092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7928" y="4866840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5640" y="2679304"/>
            <a:ext cx="2592288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+colour: string</a:t>
            </a:r>
          </a:p>
          <a:p>
            <a:pPr algn="ctr"/>
            <a:r>
              <a:rPr lang="en-IE" sz="2000" dirty="0"/>
              <a:t>+weight: float</a:t>
            </a:r>
          </a:p>
          <a:p>
            <a:pPr algn="ctr"/>
            <a:r>
              <a:rPr lang="en-IE" sz="2000" dirty="0"/>
              <a:t>+barrel: Barrel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40016" y="2679304"/>
            <a:ext cx="2520280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+size: </a:t>
            </a:r>
            <a:r>
              <a:rPr lang="en-IE" sz="2000" dirty="0" err="1"/>
              <a:t>int</a:t>
            </a:r>
            <a:endParaRPr lang="en-IE" sz="2000" dirty="0"/>
          </a:p>
          <a:p>
            <a:pPr algn="ctr"/>
            <a:r>
              <a:rPr lang="en-IE" sz="2000" dirty="0"/>
              <a:t>+apples: list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55640" y="3786720"/>
            <a:ext cx="2592288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+pick(</a:t>
            </a:r>
            <a:r>
              <a:rPr lang="en-IE" sz="2000" dirty="0" err="1"/>
              <a:t>backet</a:t>
            </a:r>
            <a:r>
              <a:rPr lang="en-IE" sz="2000" dirty="0"/>
              <a:t>: Basket)</a:t>
            </a:r>
          </a:p>
          <a:p>
            <a:pPr algn="ctr"/>
            <a:r>
              <a:rPr lang="en-IE" sz="2000" dirty="0"/>
              <a:t>+squeeze( ): juice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40016" y="3786720"/>
            <a:ext cx="2520280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+sell(</a:t>
            </a:r>
            <a:r>
              <a:rPr lang="en-IE" sz="2000" dirty="0" err="1"/>
              <a:t>cust</a:t>
            </a:r>
            <a:r>
              <a:rPr lang="en-IE" sz="2000" dirty="0"/>
              <a:t>: Customer)</a:t>
            </a:r>
          </a:p>
          <a:p>
            <a:pPr algn="ctr"/>
            <a:r>
              <a:rPr lang="en-IE" sz="2000" dirty="0"/>
              <a:t>+discard( )</a:t>
            </a:r>
          </a:p>
        </p:txBody>
      </p:sp>
      <p:sp>
        <p:nvSpPr>
          <p:cNvPr id="4" name="Rectangle 3"/>
          <p:cNvSpPr/>
          <p:nvPr/>
        </p:nvSpPr>
        <p:spPr>
          <a:xfrm>
            <a:off x="1847528" y="6309320"/>
            <a:ext cx="7992888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8715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650" y="1445854"/>
            <a:ext cx="4195575" cy="49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81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6112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9" y="2784505"/>
            <a:ext cx="10598253" cy="308599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Dog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 { // Subclass (child)</a:t>
            </a:r>
          </a:p>
          <a:p>
            <a:pPr marL="40005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0005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.animalSound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 // Call the superclass</a:t>
            </a:r>
          </a:p>
          <a:p>
            <a:pPr marL="40005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("The dog says: bow wow");</a:t>
            </a:r>
          </a:p>
          <a:p>
            <a:pPr marL="40005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5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D92433-0EEF-4528-B7CF-AAA78D52159B}"/>
              </a:ext>
            </a:extLst>
          </p:cNvPr>
          <p:cNvSpPr/>
          <p:nvPr/>
        </p:nvSpPr>
        <p:spPr>
          <a:xfrm>
            <a:off x="9984432" y="640258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8EA165-A4C1-41E6-96AA-45B5B0803283}"/>
              </a:ext>
            </a:extLst>
          </p:cNvPr>
          <p:cNvSpPr/>
          <p:nvPr/>
        </p:nvSpPr>
        <p:spPr>
          <a:xfrm>
            <a:off x="9984432" y="2276872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Dog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505B678-CC76-4F43-BE00-C243C7603896}"/>
              </a:ext>
            </a:extLst>
          </p:cNvPr>
          <p:cNvCxnSpPr>
            <a:stCxn id="8" idx="0"/>
            <a:endCxn id="7" idx="2"/>
          </p:cNvCxnSpPr>
          <p:nvPr/>
        </p:nvCxnSpPr>
        <p:spPr>
          <a:xfrm flipV="1">
            <a:off x="10920536" y="1576362"/>
            <a:ext cx="0" cy="70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5630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15" y="1600202"/>
            <a:ext cx="10093598" cy="4525963"/>
          </a:xfrm>
        </p:spPr>
        <p:txBody>
          <a:bodyPr>
            <a:normAutofit/>
          </a:bodyPr>
          <a:lstStyle/>
          <a:p>
            <a:r>
              <a:rPr lang="en-GB" dirty="0"/>
              <a:t>The super keyword refers to superclass (parent) objects. </a:t>
            </a:r>
          </a:p>
          <a:p>
            <a:endParaRPr lang="en-GB" dirty="0"/>
          </a:p>
          <a:p>
            <a:r>
              <a:rPr lang="en-GB" dirty="0"/>
              <a:t>It is used to call superclass methods, and to access the superclass constructor.</a:t>
            </a:r>
          </a:p>
          <a:p>
            <a:endParaRPr lang="en-GB" dirty="0"/>
          </a:p>
          <a:p>
            <a:r>
              <a:rPr lang="en-GB" dirty="0"/>
              <a:t>When we use the keyword super, we say “the child class </a:t>
            </a:r>
            <a:r>
              <a:rPr lang="en-GB" b="1" i="1" dirty="0"/>
              <a:t>overrides</a:t>
            </a:r>
            <a:r>
              <a:rPr lang="en-GB" dirty="0"/>
              <a:t> the parent class”.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05822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5360" y="1412776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Try-Catch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986" y="1412776"/>
            <a:ext cx="10093598" cy="54537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 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int[]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myNumbers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{1, 2, 3};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myNumbers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[10]);</a:t>
            </a:r>
          </a:p>
          <a:p>
            <a:pPr marL="0" indent="0">
              <a:buNone/>
            </a:pP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(Exception e)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("Something went wrong.");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029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9576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2855640" y="2622923"/>
            <a:ext cx="2592288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Orange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40016" y="2622923"/>
            <a:ext cx="252028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Basket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7768" y="2204864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07768" y="2204864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8223" y="2204864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29255" y="2204865"/>
            <a:ext cx="380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9710" y="21540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1208" y="1772817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55640" y="2996951"/>
            <a:ext cx="2592288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+weight: float</a:t>
            </a:r>
          </a:p>
          <a:p>
            <a:pPr algn="ctr"/>
            <a:r>
              <a:rPr lang="en-IE" sz="2000" dirty="0"/>
              <a:t>+orchard: string</a:t>
            </a:r>
          </a:p>
          <a:p>
            <a:pPr algn="ctr"/>
            <a:r>
              <a:rPr lang="en-IE" sz="2000" dirty="0"/>
              <a:t>+</a:t>
            </a:r>
            <a:r>
              <a:rPr lang="en-IE" sz="2000" dirty="0" err="1"/>
              <a:t>date_picked</a:t>
            </a:r>
            <a:r>
              <a:rPr lang="en-IE" sz="2000" dirty="0"/>
              <a:t>: date</a:t>
            </a:r>
          </a:p>
          <a:p>
            <a:pPr algn="ctr"/>
            <a:r>
              <a:rPr lang="en-IE" sz="2000" dirty="0"/>
              <a:t>+basket: Basket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40016" y="2996951"/>
            <a:ext cx="2520280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+location: string</a:t>
            </a:r>
          </a:p>
          <a:p>
            <a:pPr algn="ctr"/>
            <a:r>
              <a:rPr lang="en-IE" sz="2000" dirty="0"/>
              <a:t>+oranges: list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55640" y="4221089"/>
            <a:ext cx="2592288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+pick(</a:t>
            </a:r>
            <a:r>
              <a:rPr lang="en-IE" sz="2000" dirty="0" err="1"/>
              <a:t>backet</a:t>
            </a:r>
            <a:r>
              <a:rPr lang="en-IE" sz="2000" dirty="0"/>
              <a:t>: Basket)</a:t>
            </a:r>
          </a:p>
          <a:p>
            <a:pPr algn="ctr"/>
            <a:r>
              <a:rPr lang="en-IE" sz="2000" dirty="0"/>
              <a:t>+squeeze( ): juice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40016" y="4221089"/>
            <a:ext cx="2520280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+sell(</a:t>
            </a:r>
            <a:r>
              <a:rPr lang="en-IE" sz="2000" dirty="0" err="1"/>
              <a:t>cust</a:t>
            </a:r>
            <a:r>
              <a:rPr lang="en-IE" sz="2000" dirty="0"/>
              <a:t>: Customer)</a:t>
            </a:r>
          </a:p>
          <a:p>
            <a:pPr algn="ctr"/>
            <a:r>
              <a:rPr lang="en-IE" sz="2000" dirty="0"/>
              <a:t>+discard( 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099557" y="1314026"/>
            <a:ext cx="7992888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3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839416" y="1412776"/>
            <a:ext cx="10585176" cy="482453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271464" y="1747409"/>
            <a:ext cx="1728192" cy="7624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Player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1864" y="3933057"/>
            <a:ext cx="1728192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Chess Set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165897" y="3255367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766843" y="3244770"/>
            <a:ext cx="10455" cy="6776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65897" y="2577679"/>
            <a:ext cx="10456" cy="6776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65897" y="26496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2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67242" y="331677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9593" y="2823320"/>
            <a:ext cx="197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err="1">
                <a:solidFill>
                  <a:schemeClr val="bg1"/>
                </a:solidFill>
              </a:rPr>
              <a:t>make_move</a:t>
            </a:r>
            <a:r>
              <a:rPr lang="en-IE" sz="2400" b="1" dirty="0">
                <a:solidFill>
                  <a:schemeClr val="bg1"/>
                </a:solidFill>
              </a:rPr>
              <a:t>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1880" y="5322404"/>
            <a:ext cx="1728192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Piece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371466" y="4329192"/>
            <a:ext cx="10456" cy="97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71467" y="466566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32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387864" y="4335487"/>
            <a:ext cx="248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amond 20"/>
          <p:cNvSpPr/>
          <p:nvPr/>
        </p:nvSpPr>
        <p:spPr>
          <a:xfrm>
            <a:off x="4525472" y="4162728"/>
            <a:ext cx="288032" cy="360040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8472264" y="5322404"/>
            <a:ext cx="1728192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Board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7813736" y="4365104"/>
            <a:ext cx="10456" cy="12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060098" y="51995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600056" y="4365104"/>
            <a:ext cx="122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79776" y="39034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6" name="Diamond 25"/>
          <p:cNvSpPr/>
          <p:nvPr/>
        </p:nvSpPr>
        <p:spPr>
          <a:xfrm>
            <a:off x="6641000" y="4180144"/>
            <a:ext cx="288032" cy="360040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TextBox 26"/>
          <p:cNvSpPr txBox="1"/>
          <p:nvPr/>
        </p:nvSpPr>
        <p:spPr>
          <a:xfrm>
            <a:off x="7104112" y="39034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7824192" y="5625104"/>
            <a:ext cx="64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896200" y="1772817"/>
            <a:ext cx="1728192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Position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8544272" y="3789040"/>
            <a:ext cx="118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9713261" y="3789040"/>
            <a:ext cx="10455" cy="151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8544272" y="2564903"/>
            <a:ext cx="10456" cy="12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544273" y="263691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64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840416" y="450912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36" name="Diamond 35"/>
          <p:cNvSpPr/>
          <p:nvPr/>
        </p:nvSpPr>
        <p:spPr>
          <a:xfrm>
            <a:off x="9583448" y="4896456"/>
            <a:ext cx="288032" cy="360040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660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63352" y="1412776"/>
            <a:ext cx="11665296" cy="51845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799857" y="1616422"/>
            <a:ext cx="2592288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Piece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799857" y="2197626"/>
            <a:ext cx="2592288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</a:t>
            </a:r>
            <a:r>
              <a:rPr lang="en-IE" sz="2000" dirty="0" err="1"/>
              <a:t>chess_set</a:t>
            </a:r>
            <a:r>
              <a:rPr lang="en-IE" sz="2000" dirty="0"/>
              <a:t>: </a:t>
            </a:r>
            <a:r>
              <a:rPr lang="en-IE" sz="2000" dirty="0" err="1"/>
              <a:t>ChessSet</a:t>
            </a:r>
            <a:endParaRPr lang="en-IE" sz="2000" dirty="0"/>
          </a:p>
          <a:p>
            <a:pPr algn="ctr"/>
            <a:r>
              <a:rPr lang="en-IE" sz="2000" dirty="0"/>
              <a:t>+colour: Sting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408368" y="2276873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Pawn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408368" y="2865315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+shape: String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408368" y="3441379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+move(Board)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408368" y="4305476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Queen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408368" y="4893918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+shape: String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408368" y="5469982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+move(Board)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1384" y="2276873"/>
            <a:ext cx="2304256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Castle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1384" y="2865315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+shape: String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51384" y="3441379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+move(Board)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51384" y="4314293"/>
            <a:ext cx="2304256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Bishop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51384" y="4902735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+shape: String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1384" y="5478799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+move(Board)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312024" y="4661954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Knight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312024" y="5250396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+shape: String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312024" y="5826460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+move(Board)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863752" y="4653137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/>
              <a:t>King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63752" y="5241579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+shape: String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863752" y="5817643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+move(Board)</a:t>
            </a:r>
          </a:p>
        </p:txBody>
      </p:sp>
      <p:cxnSp>
        <p:nvCxnSpPr>
          <p:cNvPr id="58" name="Straight Connector 57"/>
          <p:cNvCxnSpPr>
            <a:endCxn id="52" idx="0"/>
          </p:cNvCxnSpPr>
          <p:nvPr/>
        </p:nvCxnSpPr>
        <p:spPr>
          <a:xfrm>
            <a:off x="7392144" y="3717033"/>
            <a:ext cx="0" cy="94492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943872" y="3717032"/>
            <a:ext cx="244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55" idx="0"/>
          </p:cNvCxnSpPr>
          <p:nvPr/>
        </p:nvCxnSpPr>
        <p:spPr>
          <a:xfrm flipH="1">
            <a:off x="4943872" y="3681096"/>
            <a:ext cx="10456" cy="972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240016" y="3105032"/>
            <a:ext cx="10456" cy="61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/>
          <p:cNvSpPr/>
          <p:nvPr/>
        </p:nvSpPr>
        <p:spPr>
          <a:xfrm>
            <a:off x="6068568" y="3040526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2855640" y="2564904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855640" y="4653136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287688" y="2564904"/>
            <a:ext cx="10456" cy="208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3287688" y="2780928"/>
            <a:ext cx="151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392144" y="2780928"/>
            <a:ext cx="151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8893856" y="2564904"/>
            <a:ext cx="10456" cy="208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8904312" y="2564904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8904312" y="4653136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Isosceles Triangle 75"/>
          <p:cNvSpPr/>
          <p:nvPr/>
        </p:nvSpPr>
        <p:spPr>
          <a:xfrm rot="5400000">
            <a:off x="4437466" y="2638330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Isosceles Triangle 69"/>
          <p:cNvSpPr/>
          <p:nvPr/>
        </p:nvSpPr>
        <p:spPr>
          <a:xfrm rot="16200000">
            <a:off x="7394358" y="2638330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150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7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382295-6684-42F9-A26E-DFE92E55FEA2}"/>
              </a:ext>
            </a:extLst>
          </p:cNvPr>
          <p:cNvSpPr/>
          <p:nvPr/>
        </p:nvSpPr>
        <p:spPr>
          <a:xfrm>
            <a:off x="335361" y="1360556"/>
            <a:ext cx="11665295" cy="466073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CLASS</a:t>
            </a:r>
          </a:p>
          <a:p>
            <a:pPr algn="ctr"/>
            <a:endParaRPr lang="en-US" sz="11500" dirty="0"/>
          </a:p>
          <a:p>
            <a:pPr algn="ctr"/>
            <a:endParaRPr lang="en-US" sz="115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C07CC0D-1042-496A-809B-A5EC3D08E1B0}"/>
              </a:ext>
            </a:extLst>
          </p:cNvPr>
          <p:cNvSpPr/>
          <p:nvPr/>
        </p:nvSpPr>
        <p:spPr>
          <a:xfrm>
            <a:off x="767408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583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15" y="1600202"/>
            <a:ext cx="10971372" cy="48531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GetFibonacci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Variables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Read In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input = new Scanner(System.in);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74033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1502</Words>
  <Application>Microsoft Office PowerPoint</Application>
  <PresentationFormat>Widescreen</PresentationFormat>
  <Paragraphs>340</Paragraphs>
  <Slides>33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Object Orientation</vt:lpstr>
      <vt:lpstr>Object Orientation</vt:lpstr>
      <vt:lpstr>Object Orientation</vt:lpstr>
      <vt:lpstr>Object Orientation</vt:lpstr>
      <vt:lpstr>Java Programming Language</vt:lpstr>
      <vt:lpstr>Java Programming Language</vt:lpstr>
      <vt:lpstr>Java Programming Language</vt:lpstr>
      <vt:lpstr>Java Programming Language</vt:lpstr>
      <vt:lpstr>Arrays</vt:lpstr>
      <vt:lpstr>Arrays</vt:lpstr>
      <vt:lpstr>Sorting: Bubble Sort</vt:lpstr>
      <vt:lpstr>Sorting: Bubble Sort</vt:lpstr>
      <vt:lpstr>Sorting: Bubble Sort</vt:lpstr>
      <vt:lpstr>Modularisation</vt:lpstr>
      <vt:lpstr>Modularisation</vt:lpstr>
      <vt:lpstr>Modularisation</vt:lpstr>
      <vt:lpstr>Searching: Sequential Search</vt:lpstr>
      <vt:lpstr>Searching: Sequential Search</vt:lpstr>
      <vt:lpstr>Variable Scope</vt:lpstr>
      <vt:lpstr>PowerPoint Presentation</vt:lpstr>
      <vt:lpstr>PowerPoint Presentation</vt:lpstr>
      <vt:lpstr>Activity Diagram</vt:lpstr>
      <vt:lpstr>Object Orientation</vt:lpstr>
      <vt:lpstr>Sample Design Patterns</vt:lpstr>
      <vt:lpstr>Object-Oriented Programming</vt:lpstr>
      <vt:lpstr>Access Modifiers</vt:lpstr>
      <vt:lpstr>Interfaces</vt:lpstr>
      <vt:lpstr>Recursion</vt:lpstr>
      <vt:lpstr>Super</vt:lpstr>
      <vt:lpstr>Super</vt:lpstr>
      <vt:lpstr>Try-Catch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T. Gordon</dc:creator>
  <cp:lastModifiedBy>Damian T. Gordon</cp:lastModifiedBy>
  <cp:revision>1</cp:revision>
  <dcterms:created xsi:type="dcterms:W3CDTF">2021-12-08T17:28:31Z</dcterms:created>
  <dcterms:modified xsi:type="dcterms:W3CDTF">2021-12-08T18:27:16Z</dcterms:modified>
</cp:coreProperties>
</file>