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923" r:id="rId2"/>
    <p:sldId id="888" r:id="rId3"/>
    <p:sldId id="952" r:id="rId4"/>
    <p:sldId id="953" r:id="rId5"/>
    <p:sldId id="985" r:id="rId6"/>
    <p:sldId id="991" r:id="rId7"/>
    <p:sldId id="1071" r:id="rId8"/>
    <p:sldId id="1017" r:id="rId9"/>
    <p:sldId id="1078" r:id="rId10"/>
    <p:sldId id="1079" r:id="rId11"/>
    <p:sldId id="274" r:id="rId12"/>
    <p:sldId id="1065" r:id="rId13"/>
    <p:sldId id="1149" r:id="rId14"/>
    <p:sldId id="1153" r:id="rId15"/>
    <p:sldId id="1150" r:id="rId16"/>
    <p:sldId id="1023" r:id="rId17"/>
    <p:sldId id="1030" r:id="rId18"/>
    <p:sldId id="1026" r:id="rId19"/>
    <p:sldId id="1075" r:id="rId20"/>
    <p:sldId id="1076" r:id="rId21"/>
    <p:sldId id="1099" r:id="rId22"/>
    <p:sldId id="749" r:id="rId23"/>
    <p:sldId id="750" r:id="rId24"/>
    <p:sldId id="738" r:id="rId25"/>
    <p:sldId id="1043" r:id="rId26"/>
    <p:sldId id="981" r:id="rId27"/>
    <p:sldId id="1011" r:id="rId28"/>
    <p:sldId id="1015" r:id="rId29"/>
    <p:sldId id="1005" r:id="rId30"/>
    <p:sldId id="332" r:id="rId31"/>
    <p:sldId id="1154" r:id="rId32"/>
    <p:sldId id="1013" r:id="rId33"/>
    <p:sldId id="1025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1CA302-0B37-4EC5-A827-26FE49C77998}" type="datetimeFigureOut">
              <a:rPr lang="en-IE" smtClean="0"/>
              <a:t>08/12/2021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1F03E-BF3D-4E54-8567-2655D9FF36C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5010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023806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84509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30553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09065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80528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314A950-E3A2-44DF-B64E-E0CAF739F9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76217DA-4589-47D9-8361-6F71BE103C78}" type="slidenum">
              <a:rPr lang="en-GB" altLang="en-US" smtClean="0"/>
              <a:pPr>
                <a:spcBef>
                  <a:spcPct val="0"/>
                </a:spcBef>
              </a:pPr>
              <a:t>22</a:t>
            </a:fld>
            <a:endParaRPr lang="en-GB" altLang="en-US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5A2F70B7-7E54-4193-89AA-D38413DAB68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B5602778-915E-45B0-B5A2-3569C8B165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2EA7B90B-7A3A-4C08-92AB-12110283DD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CBB7A90-6B1B-4123-9DA8-9CA07D0E1ADB}" type="slidenum">
              <a:rPr lang="en-GB" altLang="en-US" smtClean="0"/>
              <a:pPr>
                <a:spcBef>
                  <a:spcPct val="0"/>
                </a:spcBef>
              </a:pPr>
              <a:t>23</a:t>
            </a:fld>
            <a:endParaRPr lang="en-GB" altLang="en-US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7A2C69DF-B3C3-43CE-94F1-ABA2BB5F7F0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46D2BE74-692B-4706-B2B0-D3C20E2777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5C1160B6-BD16-4310-A9A1-64EAB3D792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F750E10-4606-41CB-8BFB-D7423340B41C}" type="slidenum">
              <a:rPr lang="en-GB" altLang="en-US"/>
              <a:pPr>
                <a:spcBef>
                  <a:spcPct val="0"/>
                </a:spcBef>
              </a:pPr>
              <a:t>24</a:t>
            </a:fld>
            <a:endParaRPr lang="en-GB" altLang="en-US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90B6671E-4BE0-464C-BBA9-89FDECB04EE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24B27F57-5B64-4BC6-8A91-6403017E28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793143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30</a:t>
            </a:fld>
            <a:endParaRPr lang="en-I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28343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41675-4F90-4962-84D7-0C1DCCDC7C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71C975-2852-4F46-B357-C99485AC15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09EC56-0AEF-4AAC-8D31-01804D525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D293-31FB-42D9-871C-675E4CB45E22}" type="datetimeFigureOut">
              <a:rPr lang="en-IE" smtClean="0"/>
              <a:t>08/12/2021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8502D2-5039-494A-BC72-1AD5B1164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E0B0C6-A43F-4122-B20C-A34099E66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8254-2E72-41D1-9742-6A996FF49C9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236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4CFC3-9F19-460F-8625-3071F2FD3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1CA493-47C4-4FFB-BC93-C0E460E0C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115FF8-ECFA-4DD3-BFB8-3445DEDCE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D293-31FB-42D9-871C-675E4CB45E22}" type="datetimeFigureOut">
              <a:rPr lang="en-IE" smtClean="0"/>
              <a:t>08/12/2021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EF658-5071-4D6E-BB60-5CB9E62CB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117BFB-F1EF-48F3-9932-B9EC535E0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8254-2E72-41D1-9742-6A996FF49C9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72311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596CE4-190E-45DC-9FB5-5BD77FF480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4E8EF5-5203-4D49-BFBE-78A7F538FB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B61E94-DA13-416A-BF54-1519125F6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D293-31FB-42D9-871C-675E4CB45E22}" type="datetimeFigureOut">
              <a:rPr lang="en-IE" smtClean="0"/>
              <a:t>08/12/2021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E59DC6-7BD7-4A8F-BB28-28EB150CF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9A90A-AD20-4F1C-82FA-7DC45DFBB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8254-2E72-41D1-9742-6A996FF49C9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54926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C39B9-B8D0-4570-AF8D-85E8AABFD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4473D-4D2B-46FE-B8F4-08B95628D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9B4CDE-8BF6-485D-98B8-A2E2BB15F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D293-31FB-42D9-871C-675E4CB45E22}" type="datetimeFigureOut">
              <a:rPr lang="en-IE" smtClean="0"/>
              <a:t>08/12/2021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20E6A7-EFBF-4BBE-9E21-FBC24163C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A530E-EF29-46DF-9A1E-E3A732EC6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8254-2E72-41D1-9742-6A996FF49C9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184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4A2EB-DC6B-4B05-BBA5-5A228C3A6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7C586-96BA-4ED6-86A0-203E059CB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C4E91-C04B-4834-891A-5118A9D11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D293-31FB-42D9-871C-675E4CB45E22}" type="datetimeFigureOut">
              <a:rPr lang="en-IE" smtClean="0"/>
              <a:t>08/12/2021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D5D953-D8F4-4754-A076-3BC0331EF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D3D92-7718-4E8A-9E31-2838AACE9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8254-2E72-41D1-9742-6A996FF49C9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67133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6BCC1-C31C-4262-A74D-6BC2FE0F7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99997-C855-4DDE-ABBA-5573FFE770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5BB4CD-FF1A-4DC6-B391-764AC1C1DA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DB1659-3883-4565-9CEC-D2D26B6D0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D293-31FB-42D9-871C-675E4CB45E22}" type="datetimeFigureOut">
              <a:rPr lang="en-IE" smtClean="0"/>
              <a:t>08/12/2021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0D7863-1A68-43F5-8E04-52943F2D8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3FDD56-6F21-45EB-96B1-AD91E449B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8254-2E72-41D1-9742-6A996FF49C9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11996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6619A-8C97-4B5D-9DE2-1CB5EDB56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A72AC7-CF92-42C0-AD50-E3440AB68D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0D1141-1C12-4D63-9620-06A4BB288D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4EE8DC-4B5B-4BD1-86F8-76F97EB798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B295E2-CD54-41ED-BA26-CF74AB9063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ABD7C0-2630-453C-8D93-28653CF03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D293-31FB-42D9-871C-675E4CB45E22}" type="datetimeFigureOut">
              <a:rPr lang="en-IE" smtClean="0"/>
              <a:t>08/12/2021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E52A8B-8416-4CAC-B15B-011B2710B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5E11F8-5471-41C6-8C47-A49ACFB07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8254-2E72-41D1-9742-6A996FF49C9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0251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B74F3-B9CA-48A5-8041-E8A783056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F949BF-CA80-42CF-B45D-A0D7C0697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D293-31FB-42D9-871C-675E4CB45E22}" type="datetimeFigureOut">
              <a:rPr lang="en-IE" smtClean="0"/>
              <a:t>08/12/2021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751F01-A013-471D-8F11-E24D89917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372C87-A4C4-4D29-88FF-5255C8C23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8254-2E72-41D1-9742-6A996FF49C9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39856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C005E5-39D1-4F24-A28E-0900B141B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D293-31FB-42D9-871C-675E4CB45E22}" type="datetimeFigureOut">
              <a:rPr lang="en-IE" smtClean="0"/>
              <a:t>08/12/2021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6E0D53-01E2-4766-A69D-1E6E95F32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322F6C-A7DF-460A-85CC-D97BB9359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8254-2E72-41D1-9742-6A996FF49C9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43708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ECC6A-EC5D-4B5C-8AE8-0B6221B0A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3F17A-DAE0-441F-BC1A-F4D515B63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FCC4A8-D700-4730-827B-703D2544CD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A62B74-A5E5-4F06-BC40-B1BB9A691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D293-31FB-42D9-871C-675E4CB45E22}" type="datetimeFigureOut">
              <a:rPr lang="en-IE" smtClean="0"/>
              <a:t>08/12/2021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0C7C68-939D-460A-A441-4ED7578E0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3B59C9-73E2-4ECB-AF1B-DA8C6A669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8254-2E72-41D1-9742-6A996FF49C9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752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313FF-634A-4B1D-92F1-94CE1822D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920822-9186-4A07-B700-526E58E8DD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292F07-28E8-45EF-9F22-63D5693A59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D4B6C3-9D7F-4904-839B-5E0BFDFD7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D293-31FB-42D9-871C-675E4CB45E22}" type="datetimeFigureOut">
              <a:rPr lang="en-IE" smtClean="0"/>
              <a:t>08/12/2021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FF1029-C4DC-4A51-8F12-018E847BA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C7BBA4-A726-41D9-82FA-790EBE9F1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8254-2E72-41D1-9742-6A996FF49C9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9100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EEC9D0-FE66-4885-8D87-E6E4A799F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268946-9AF8-432A-8AF3-E62065B3B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5FBE8-C340-4D29-BDA8-9154DF6D12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DD293-31FB-42D9-871C-675E4CB45E22}" type="datetimeFigureOut">
              <a:rPr lang="en-IE" smtClean="0"/>
              <a:t>08/12/2021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A59D9-3D6E-4463-B258-9A098295C4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8820E1-BBC8-48E2-9D25-4A6D7312DE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68254-2E72-41D1-9742-6A996FF49C9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21200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3363888" y="696888"/>
            <a:ext cx="5400000" cy="54000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/>
          <p:cNvSpPr/>
          <p:nvPr/>
        </p:nvSpPr>
        <p:spPr>
          <a:xfrm>
            <a:off x="3863752" y="1196752"/>
            <a:ext cx="4400272" cy="44002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/>
          <p:cNvSpPr/>
          <p:nvPr/>
        </p:nvSpPr>
        <p:spPr>
          <a:xfrm>
            <a:off x="4538505" y="1973694"/>
            <a:ext cx="305077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5400" b="1" i="1" dirty="0"/>
              <a:t>Attributes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715229" y="3801814"/>
            <a:ext cx="273510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5400" b="1" i="1" dirty="0"/>
              <a:t>Methods</a:t>
            </a:r>
          </a:p>
        </p:txBody>
      </p:sp>
      <p:sp>
        <p:nvSpPr>
          <p:cNvPr id="10" name="Freeform 9"/>
          <p:cNvSpPr/>
          <p:nvPr/>
        </p:nvSpPr>
        <p:spPr>
          <a:xfrm>
            <a:off x="3897546" y="3284985"/>
            <a:ext cx="4332849" cy="285197"/>
          </a:xfrm>
          <a:custGeom>
            <a:avLst/>
            <a:gdLst>
              <a:gd name="connsiteX0" fmla="*/ 4332849 w 4332849"/>
              <a:gd name="connsiteY0" fmla="*/ 157915 h 285197"/>
              <a:gd name="connsiteX1" fmla="*/ 3418449 w 4332849"/>
              <a:gd name="connsiteY1" fmla="*/ 3170 h 285197"/>
              <a:gd name="connsiteX2" fmla="*/ 2574387 w 4332849"/>
              <a:gd name="connsiteY2" fmla="*/ 284524 h 285197"/>
              <a:gd name="connsiteX3" fmla="*/ 1659987 w 4332849"/>
              <a:gd name="connsiteY3" fmla="*/ 87576 h 285197"/>
              <a:gd name="connsiteX4" fmla="*/ 914400 w 4332849"/>
              <a:gd name="connsiteY4" fmla="*/ 284524 h 285197"/>
              <a:gd name="connsiteX5" fmla="*/ 239151 w 4332849"/>
              <a:gd name="connsiteY5" fmla="*/ 73509 h 285197"/>
              <a:gd name="connsiteX6" fmla="*/ 0 w 4332849"/>
              <a:gd name="connsiteY6" fmla="*/ 200118 h 285197"/>
              <a:gd name="connsiteX7" fmla="*/ 0 w 4332849"/>
              <a:gd name="connsiteY7" fmla="*/ 200118 h 285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32849" h="285197">
                <a:moveTo>
                  <a:pt x="4332849" y="157915"/>
                </a:moveTo>
                <a:cubicBezTo>
                  <a:pt x="4022187" y="69991"/>
                  <a:pt x="3711526" y="-17932"/>
                  <a:pt x="3418449" y="3170"/>
                </a:cubicBezTo>
                <a:cubicBezTo>
                  <a:pt x="3125372" y="24271"/>
                  <a:pt x="2867464" y="270456"/>
                  <a:pt x="2574387" y="284524"/>
                </a:cubicBezTo>
                <a:cubicBezTo>
                  <a:pt x="2281310" y="298592"/>
                  <a:pt x="1936651" y="87576"/>
                  <a:pt x="1659987" y="87576"/>
                </a:cubicBezTo>
                <a:cubicBezTo>
                  <a:pt x="1383323" y="87576"/>
                  <a:pt x="1151206" y="286868"/>
                  <a:pt x="914400" y="284524"/>
                </a:cubicBezTo>
                <a:cubicBezTo>
                  <a:pt x="677594" y="282180"/>
                  <a:pt x="391551" y="87577"/>
                  <a:pt x="239151" y="73509"/>
                </a:cubicBezTo>
                <a:cubicBezTo>
                  <a:pt x="86751" y="59441"/>
                  <a:pt x="0" y="200118"/>
                  <a:pt x="0" y="200118"/>
                </a:cubicBezTo>
                <a:lnTo>
                  <a:pt x="0" y="20011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ounded Rectangle 6"/>
          <p:cNvSpPr/>
          <p:nvPr/>
        </p:nvSpPr>
        <p:spPr>
          <a:xfrm>
            <a:off x="8938777" y="854189"/>
            <a:ext cx="2880320" cy="123928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u="sng" dirty="0">
                <a:solidFill>
                  <a:schemeClr val="tx1"/>
                </a:solidFill>
                <a:sym typeface="Wingdings" panose="05000000000000000000" pitchFamily="2" charset="2"/>
              </a:rPr>
              <a:t>Attributes</a:t>
            </a:r>
            <a:r>
              <a:rPr lang="en-IE" sz="2800" dirty="0">
                <a:solidFill>
                  <a:schemeClr val="tx1"/>
                </a:solidFill>
                <a:sym typeface="Wingdings" panose="05000000000000000000" pitchFamily="2" charset="2"/>
              </a:rPr>
              <a:t>:</a:t>
            </a:r>
          </a:p>
          <a:p>
            <a:pPr algn="ctr"/>
            <a:r>
              <a:rPr lang="en-IE" sz="2800" i="1" dirty="0">
                <a:solidFill>
                  <a:schemeClr val="tx1"/>
                </a:solidFill>
                <a:sym typeface="Wingdings" panose="05000000000000000000" pitchFamily="2" charset="2"/>
              </a:rPr>
              <a:t>A Collection of variables</a:t>
            </a:r>
            <a:endParaRPr lang="en-IE" sz="2800" i="1" dirty="0">
              <a:solidFill>
                <a:schemeClr val="tx1"/>
              </a:solidFill>
            </a:endParaRPr>
          </a:p>
        </p:txBody>
      </p:sp>
      <p:cxnSp>
        <p:nvCxnSpPr>
          <p:cNvPr id="11" name="Elbow Connector 10"/>
          <p:cNvCxnSpPr>
            <a:stCxn id="7" idx="1"/>
          </p:cNvCxnSpPr>
          <p:nvPr/>
        </p:nvCxnSpPr>
        <p:spPr>
          <a:xfrm rot="10800000" flipV="1">
            <a:off x="7589277" y="1473830"/>
            <a:ext cx="1349500" cy="1041365"/>
          </a:xfrm>
          <a:prstGeom prst="bentConnector3">
            <a:avLst>
              <a:gd name="adj1" fmla="val 50000"/>
            </a:avLst>
          </a:prstGeom>
          <a:ln w="57150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9120336" y="4876617"/>
            <a:ext cx="2880320" cy="123928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u="sng" dirty="0">
                <a:solidFill>
                  <a:schemeClr val="tx1"/>
                </a:solidFill>
                <a:sym typeface="Wingdings" panose="05000000000000000000" pitchFamily="2" charset="2"/>
              </a:rPr>
              <a:t>Methods</a:t>
            </a:r>
            <a:r>
              <a:rPr lang="en-IE" sz="2800" dirty="0">
                <a:solidFill>
                  <a:schemeClr val="tx1"/>
                </a:solidFill>
                <a:sym typeface="Wingdings" panose="05000000000000000000" pitchFamily="2" charset="2"/>
              </a:rPr>
              <a:t>:</a:t>
            </a:r>
          </a:p>
          <a:p>
            <a:pPr algn="ctr"/>
            <a:r>
              <a:rPr lang="en-IE" sz="2800" i="1" dirty="0">
                <a:solidFill>
                  <a:schemeClr val="tx1"/>
                </a:solidFill>
                <a:sym typeface="Wingdings" panose="05000000000000000000" pitchFamily="2" charset="2"/>
              </a:rPr>
              <a:t>A Collection of procedures</a:t>
            </a:r>
            <a:endParaRPr lang="en-IE" sz="2800" i="1" dirty="0">
              <a:solidFill>
                <a:schemeClr val="tx1"/>
              </a:solidFill>
            </a:endParaRPr>
          </a:p>
        </p:txBody>
      </p:sp>
      <p:cxnSp>
        <p:nvCxnSpPr>
          <p:cNvPr id="13" name="Elbow Connector 12"/>
          <p:cNvCxnSpPr>
            <a:stCxn id="12" idx="1"/>
          </p:cNvCxnSpPr>
          <p:nvPr/>
        </p:nvCxnSpPr>
        <p:spPr>
          <a:xfrm rot="10800000">
            <a:off x="7450339" y="4263481"/>
            <a:ext cx="1669999" cy="1232779"/>
          </a:xfrm>
          <a:prstGeom prst="bentConnector3">
            <a:avLst>
              <a:gd name="adj1" fmla="val 50000"/>
            </a:avLst>
          </a:prstGeom>
          <a:ln w="57150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2798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90652-C61F-4235-9C67-DB00B08A0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35DC9-3A96-4A9E-A1EE-8CC1E683F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315" y="1600202"/>
            <a:ext cx="10971372" cy="50691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Close Scanner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input.close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  </a:t>
            </a:r>
            <a:r>
              <a:rPr lang="en-IE" sz="2000">
                <a:latin typeface="Courier New" panose="02070309020205020404" pitchFamily="49" charset="0"/>
                <a:cs typeface="Courier New" panose="02070309020205020404" pitchFamily="49" charset="0"/>
              </a:rPr>
              <a:t>//Get Fibonacci</a:t>
            </a:r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(int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1;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NumberInputted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;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previouspreviousNumber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previousNumber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previousNumber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currentNumber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currentNumber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previouspreviousNumber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previousNumber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("The Fib number is " +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currentNumber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36740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We declare an array as follows:</a:t>
            </a:r>
          </a:p>
          <a:p>
            <a:endParaRPr lang="en-IE" dirty="0"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int[] Age;</a:t>
            </a:r>
          </a:p>
          <a:p>
            <a:endParaRPr lang="en-IE" dirty="0">
              <a:cs typeface="Courier New" panose="02070309020205020404" pitchFamily="49" charset="0"/>
            </a:endParaRPr>
          </a:p>
          <a:p>
            <a:r>
              <a:rPr lang="en-IE" dirty="0">
                <a:cs typeface="Courier New" panose="02070309020205020404" pitchFamily="49" charset="0"/>
              </a:rPr>
              <a:t>Which means we declare an unspecified number of integer variables, all can be accessed using the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</a:t>
            </a:r>
            <a:r>
              <a:rPr lang="en-IE" dirty="0">
                <a:cs typeface="Courier New" panose="02070309020205020404" pitchFamily="49" charset="0"/>
              </a:rPr>
              <a:t> name.</a:t>
            </a:r>
          </a:p>
        </p:txBody>
      </p:sp>
      <p:sp>
        <p:nvSpPr>
          <p:cNvPr id="3" name="Rectangle 2"/>
          <p:cNvSpPr/>
          <p:nvPr/>
        </p:nvSpPr>
        <p:spPr>
          <a:xfrm>
            <a:off x="1487488" y="5229200"/>
            <a:ext cx="9721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1487488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07568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27648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47728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67808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87888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07968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488488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39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28048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248128" y="5229200"/>
            <a:ext cx="25202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800" dirty="0">
                <a:solidFill>
                  <a:schemeClr val="tx1"/>
                </a:solidFill>
              </a:rPr>
              <a:t>……..…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768408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5361" y="5384540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051102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Arrays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10315" y="1600202"/>
            <a:ext cx="10971372" cy="478112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AverageArray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static void main(String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int[] Age = {45,24,43,34,17,55,35,19};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int Total = 0;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Age.length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Total = Total + Age[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(Total/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Age.length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85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0315" y="1412777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BubbleSort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57150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static void main(String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57150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int[] Age = {44,23,42,33,16,54,34,18};</a:t>
            </a:r>
          </a:p>
          <a:p>
            <a:pPr marL="5715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int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TempValue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5715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endParaRPr lang="en-IE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91665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0315" y="1412777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		for (int j=0; j &lt; 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Age.length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for (int 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Age.length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- 1; 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++) 			{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if (Age[i+1] &lt; Age[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]) {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TempValue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= Age[i+1];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Age[i+1] = Age[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Age[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TempValue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	}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}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	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179930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0315" y="1412777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		for (int k=0; k &lt;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Age.length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; k++) </a:t>
            </a:r>
          </a:p>
          <a:p>
            <a:pPr marL="5715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(Age[k]);</a:t>
            </a:r>
          </a:p>
          <a:p>
            <a:pPr marL="5715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5715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781166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6112" y="1340768"/>
            <a:ext cx="10800449" cy="532859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Modularisation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0315" y="1423318"/>
            <a:ext cx="1009359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public static void main(String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// Variables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int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NumberInputted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;   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// Print Out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//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("Please enter an Integer number:");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// Read In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Scanner input = new Scanner(System.in);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NumberInputted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input.nextInt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// Close Scanner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input.close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endParaRPr lang="en-IE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5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093296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6112" y="1340768"/>
            <a:ext cx="10800449" cy="532859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Modularisation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0315" y="1423318"/>
            <a:ext cx="1009359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if (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CheckPrime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NumberInputted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) == true)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NumberInputted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 + " is a prime.");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else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NumberInputted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 + " is not a prime.");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795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082245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6112" y="1556792"/>
            <a:ext cx="9936353" cy="452596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Modularisation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0315" y="1639342"/>
            <a:ext cx="10093598" cy="4525963"/>
          </a:xfrm>
        </p:spPr>
        <p:txBody>
          <a:bodyPr>
            <a:noAutofit/>
          </a:bodyPr>
          <a:lstStyle/>
          <a:p>
            <a:pPr>
              <a:buNone/>
            </a:pPr>
            <a:endParaRPr lang="en-IE" sz="2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CheckPrime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NumberPassedIn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endParaRPr lang="en-IE" sz="2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 = true;</a:t>
            </a:r>
          </a:p>
          <a:p>
            <a:pPr>
              <a:buNone/>
            </a:pPr>
            <a:endParaRPr lang="en-IE" sz="2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for (int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 = 2;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NumberPassedIn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 + 1) {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    if (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NumberPassedIn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 %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 == 0) {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 = false;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    }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5" name="Rectangle 4"/>
          <p:cNvSpPr/>
          <p:nvPr/>
        </p:nvSpPr>
        <p:spPr>
          <a:xfrm>
            <a:off x="795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72696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E" sz="2200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IE" sz="2200" dirty="0" err="1">
                <a:latin typeface="Courier New" pitchFamily="49" charset="0"/>
                <a:cs typeface="Courier New" pitchFamily="49" charset="0"/>
              </a:rPr>
              <a:t>SequentialSearchClass</a:t>
            </a:r>
            <a:r>
              <a:rPr lang="en-IE" sz="22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endParaRPr lang="en-IE" sz="22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200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IE" sz="22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IE" sz="22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endParaRPr lang="en-IE" sz="22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200" dirty="0">
                <a:latin typeface="Courier New" pitchFamily="49" charset="0"/>
                <a:cs typeface="Courier New" pitchFamily="49" charset="0"/>
              </a:rPr>
              <a:t>    int[] </a:t>
            </a:r>
            <a:r>
              <a:rPr lang="en-IE" sz="2200" dirty="0" err="1">
                <a:latin typeface="Courier New" pitchFamily="49" charset="0"/>
                <a:cs typeface="Courier New" pitchFamily="49" charset="0"/>
              </a:rPr>
              <a:t>ExampleArray</a:t>
            </a:r>
            <a:r>
              <a:rPr lang="en-IE" sz="2200" dirty="0">
                <a:latin typeface="Courier New" pitchFamily="49" charset="0"/>
                <a:cs typeface="Courier New" pitchFamily="49" charset="0"/>
              </a:rPr>
              <a:t> = {2, 9, 6, 7, 4, 5, 3, 0, 1};</a:t>
            </a:r>
          </a:p>
          <a:p>
            <a:pPr>
              <a:buNone/>
            </a:pPr>
            <a:r>
              <a:rPr lang="en-IE" sz="2200" dirty="0">
                <a:latin typeface="Courier New" pitchFamily="49" charset="0"/>
                <a:cs typeface="Courier New" pitchFamily="49" charset="0"/>
              </a:rPr>
              <a:t>    int </a:t>
            </a:r>
            <a:r>
              <a:rPr lang="en-IE" sz="2200" dirty="0" err="1">
                <a:latin typeface="Courier New" pitchFamily="49" charset="0"/>
                <a:cs typeface="Courier New" pitchFamily="49" charset="0"/>
              </a:rPr>
              <a:t>ExampleTarget</a:t>
            </a:r>
            <a:r>
              <a:rPr lang="en-IE" sz="2200" dirty="0">
                <a:latin typeface="Courier New" pitchFamily="49" charset="0"/>
                <a:cs typeface="Courier New" pitchFamily="49" charset="0"/>
              </a:rPr>
              <a:t> = 4;</a:t>
            </a:r>
          </a:p>
          <a:p>
            <a:pPr>
              <a:buNone/>
            </a:pPr>
            <a:r>
              <a:rPr lang="en-IE" sz="22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200" dirty="0" err="1">
                <a:latin typeface="Courier New" pitchFamily="49" charset="0"/>
                <a:cs typeface="Courier New" pitchFamily="49" charset="0"/>
              </a:rPr>
              <a:t>SequentialSearch</a:t>
            </a:r>
            <a:r>
              <a:rPr lang="en-IE" sz="2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IE" sz="2200" dirty="0" err="1">
                <a:latin typeface="Courier New" pitchFamily="49" charset="0"/>
                <a:cs typeface="Courier New" pitchFamily="49" charset="0"/>
              </a:rPr>
              <a:t>ExampleArray</a:t>
            </a:r>
            <a:r>
              <a:rPr lang="en-IE" sz="22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IE" sz="2200" dirty="0" err="1">
                <a:latin typeface="Courier New" pitchFamily="49" charset="0"/>
                <a:cs typeface="Courier New" pitchFamily="49" charset="0"/>
              </a:rPr>
              <a:t>ExampleTarget</a:t>
            </a:r>
            <a:r>
              <a:rPr lang="en-IE" sz="22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en-IE" sz="22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200" dirty="0">
                <a:latin typeface="Courier New" pitchFamily="49" charset="0"/>
                <a:cs typeface="Courier New" pitchFamily="49" charset="0"/>
              </a:rPr>
              <a:t>  }</a:t>
            </a:r>
            <a:endParaRPr lang="en-IE" sz="2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Searching: Sequential Search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0454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456" y="980728"/>
            <a:ext cx="9336876" cy="496855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168009" y="1484784"/>
            <a:ext cx="3240360" cy="23762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ectangle 9"/>
          <p:cNvSpPr/>
          <p:nvPr/>
        </p:nvSpPr>
        <p:spPr>
          <a:xfrm>
            <a:off x="8291508" y="1152364"/>
            <a:ext cx="1592561" cy="2312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040" y="1628801"/>
            <a:ext cx="2520280" cy="2088233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7656047" y="2851122"/>
            <a:ext cx="13856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Tiny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4367809" y="2780928"/>
            <a:ext cx="2022868" cy="54006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913689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0315" y="1600202"/>
            <a:ext cx="11102309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E" sz="2400" dirty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IE" sz="2400" dirty="0" err="1">
                <a:latin typeface="Courier New" pitchFamily="49" charset="0"/>
                <a:cs typeface="Courier New" pitchFamily="49" charset="0"/>
              </a:rPr>
              <a:t>SequentialSearch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(int[] </a:t>
            </a:r>
            <a:r>
              <a:rPr lang="en-IE" sz="2400" dirty="0" err="1">
                <a:latin typeface="Courier New" pitchFamily="49" charset="0"/>
                <a:cs typeface="Courier New" pitchFamily="49" charset="0"/>
              </a:rPr>
              <a:t>InputArray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, int </a:t>
            </a:r>
            <a:r>
              <a:rPr lang="en-IE" sz="2400" dirty="0" err="1">
                <a:latin typeface="Courier New" pitchFamily="49" charset="0"/>
                <a:cs typeface="Courier New" pitchFamily="49" charset="0"/>
              </a:rPr>
              <a:t>InputTarget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IE" sz="24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IE" sz="2400" dirty="0">
                <a:latin typeface="Courier New" pitchFamily="49" charset="0"/>
                <a:cs typeface="Courier New" pitchFamily="49" charset="0"/>
              </a:rPr>
              <a:t>    int index = -1;</a:t>
            </a:r>
          </a:p>
          <a:p>
            <a:pPr>
              <a:buNone/>
            </a:pPr>
            <a:endParaRPr lang="en-IE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400" dirty="0">
                <a:latin typeface="Courier New" pitchFamily="49" charset="0"/>
                <a:cs typeface="Courier New" pitchFamily="49" charset="0"/>
              </a:rPr>
              <a:t>    for (int </a:t>
            </a:r>
            <a:r>
              <a:rPr lang="en-IE" sz="2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IE" sz="2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IE" sz="2400" dirty="0" err="1">
                <a:latin typeface="Courier New" pitchFamily="49" charset="0"/>
                <a:cs typeface="Courier New" pitchFamily="49" charset="0"/>
              </a:rPr>
              <a:t>InputArray.length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IE" sz="2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buNone/>
            </a:pPr>
            <a:r>
              <a:rPr lang="en-IE" sz="2400" dirty="0">
                <a:latin typeface="Courier New" pitchFamily="49" charset="0"/>
                <a:cs typeface="Courier New" pitchFamily="49" charset="0"/>
              </a:rPr>
              <a:t>      if (</a:t>
            </a:r>
            <a:r>
              <a:rPr lang="en-IE" sz="2400" dirty="0" err="1">
                <a:latin typeface="Courier New" pitchFamily="49" charset="0"/>
                <a:cs typeface="Courier New" pitchFamily="49" charset="0"/>
              </a:rPr>
              <a:t>InputArray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IE" sz="2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] == </a:t>
            </a:r>
            <a:r>
              <a:rPr lang="en-IE" sz="2400" dirty="0" err="1">
                <a:latin typeface="Courier New" pitchFamily="49" charset="0"/>
                <a:cs typeface="Courier New" pitchFamily="49" charset="0"/>
              </a:rPr>
              <a:t>InputTarget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en-IE" sz="2400" dirty="0">
                <a:latin typeface="Courier New" pitchFamily="49" charset="0"/>
                <a:cs typeface="Courier New" pitchFamily="49" charset="0"/>
              </a:rPr>
              <a:t>        index = </a:t>
            </a:r>
            <a:r>
              <a:rPr lang="en-IE" sz="2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IE" sz="2400" dirty="0">
                <a:latin typeface="Courier New" pitchFamily="49" charset="0"/>
                <a:cs typeface="Courier New" pitchFamily="49" charset="0"/>
              </a:rPr>
              <a:t>        break;</a:t>
            </a:r>
          </a:p>
          <a:p>
            <a:pPr>
              <a:buNone/>
            </a:pPr>
            <a:r>
              <a:rPr lang="en-IE" sz="2400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pPr>
              <a:buNone/>
            </a:pPr>
            <a:endParaRPr lang="en-IE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400" dirty="0">
                <a:latin typeface="Courier New" pitchFamily="49" charset="0"/>
                <a:cs typeface="Courier New" pitchFamily="49" charset="0"/>
              </a:rPr>
              <a:t>}</a:t>
            </a:r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Searching: Sequential Search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737552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Variable Scope</a:t>
            </a:r>
            <a:endParaRPr lang="en-GB" altLang="en-US" dirty="0"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VariableScope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	// Attributes</a:t>
            </a: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String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GlobalVar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"Global Variable";</a:t>
            </a:r>
          </a:p>
          <a:p>
            <a:pPr marL="57150" indent="0">
              <a:buNone/>
            </a:pP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VariableScope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	// Attributes</a:t>
            </a: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public static String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GlobalVar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"Global Variable";</a:t>
            </a:r>
          </a:p>
          <a:p>
            <a:pPr marL="57150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95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Callout: Left Arrow 2">
            <a:extLst>
              <a:ext uri="{FF2B5EF4-FFF2-40B4-BE49-F238E27FC236}">
                <a16:creationId xmlns:a16="http://schemas.microsoft.com/office/drawing/2014/main" id="{50551AC1-4A9D-4958-B27F-338F459029A8}"/>
              </a:ext>
            </a:extLst>
          </p:cNvPr>
          <p:cNvSpPr/>
          <p:nvPr/>
        </p:nvSpPr>
        <p:spPr>
          <a:xfrm>
            <a:off x="8322051" y="1692276"/>
            <a:ext cx="2376264" cy="11430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/>
              <a:t>Local</a:t>
            </a:r>
          </a:p>
          <a:p>
            <a:pPr algn="ctr"/>
            <a:r>
              <a:rPr lang="en-IE" sz="2800" dirty="0"/>
              <a:t>Variable</a:t>
            </a:r>
          </a:p>
        </p:txBody>
      </p:sp>
      <p:sp>
        <p:nvSpPr>
          <p:cNvPr id="7" name="Callout: Left Arrow 6">
            <a:extLst>
              <a:ext uri="{FF2B5EF4-FFF2-40B4-BE49-F238E27FC236}">
                <a16:creationId xmlns:a16="http://schemas.microsoft.com/office/drawing/2014/main" id="{0AEC89F8-9F53-4840-AAFF-DE6EF0EA01E3}"/>
              </a:ext>
            </a:extLst>
          </p:cNvPr>
          <p:cNvSpPr/>
          <p:nvPr/>
        </p:nvSpPr>
        <p:spPr>
          <a:xfrm>
            <a:off x="8322051" y="3573016"/>
            <a:ext cx="2376264" cy="11430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/>
              <a:t>Global</a:t>
            </a:r>
          </a:p>
          <a:p>
            <a:pPr algn="ctr"/>
            <a:r>
              <a:rPr lang="en-IE" sz="2800" dirty="0"/>
              <a:t>Variable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B6DA923-C9BE-4042-AE6E-F4E71D7628E4}"/>
              </a:ext>
            </a:extLst>
          </p:cNvPr>
          <p:cNvSpPr/>
          <p:nvPr/>
        </p:nvSpPr>
        <p:spPr>
          <a:xfrm>
            <a:off x="1707046" y="5489065"/>
            <a:ext cx="2586090" cy="469775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127123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>
            <a:extLst>
              <a:ext uri="{FF2B5EF4-FFF2-40B4-BE49-F238E27FC236}">
                <a16:creationId xmlns:a16="http://schemas.microsoft.com/office/drawing/2014/main" id="{D21FD82C-E569-4874-9509-ED6383A7EC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100" y="0"/>
            <a:ext cx="703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Modeling a UML class diagram - Support - BiZZdesign Support">
            <a:extLst>
              <a:ext uri="{FF2B5EF4-FFF2-40B4-BE49-F238E27FC236}">
                <a16:creationId xmlns:a16="http://schemas.microsoft.com/office/drawing/2014/main" id="{D9347C2D-9722-488A-908A-77168E8B2F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22289"/>
            <a:ext cx="9144000" cy="581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>
            <a:extLst>
              <a:ext uri="{FF2B5EF4-FFF2-40B4-BE49-F238E27FC236}">
                <a16:creationId xmlns:a16="http://schemas.microsoft.com/office/drawing/2014/main" id="{82EBC644-B16E-4FAE-9675-E06BBAC7F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FB44F7B-5264-4225-B390-89D5AAC0623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51957172-87DC-4F10-84A8-F8F0E25C14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Activity Diagram</a:t>
            </a:r>
          </a:p>
        </p:txBody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6FA09176-65A5-4683-906D-0DDF6971B4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1916114"/>
            <a:ext cx="2133600" cy="12969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IE" altLang="en-US" sz="2800"/>
          </a:p>
        </p:txBody>
      </p:sp>
      <p:pic>
        <p:nvPicPr>
          <p:cNvPr id="45061" name="Picture 1">
            <a:extLst>
              <a:ext uri="{FF2B5EF4-FFF2-40B4-BE49-F238E27FC236}">
                <a16:creationId xmlns:a16="http://schemas.microsoft.com/office/drawing/2014/main" id="{C431DF3F-A7AC-4F85-80B2-03F086C5D9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564" y="1231900"/>
            <a:ext cx="4968875" cy="525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Object Orientation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public static void main(String[]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Animal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myAnimal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new Animal();  // Create Animal object</a:t>
            </a: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Animal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myDog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new Dog();  // Create a Dog object</a:t>
            </a: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Animal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myPig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new Pig();  // Create a Pig object</a:t>
            </a: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Animal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myCat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new Cat();  // Create a Cat object</a:t>
            </a: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myAnimal.animalSound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myDog.animalSound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myPig.animalSound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myCat.animalSound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089496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Sample Design Patterns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10394" y="1600200"/>
          <a:ext cx="10971214" cy="4709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1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49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4853">
                <a:tc>
                  <a:txBody>
                    <a:bodyPr/>
                    <a:lstStyle/>
                    <a:p>
                      <a:pPr algn="ctr"/>
                      <a:r>
                        <a:rPr lang="en-IE" sz="3200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200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4853">
                <a:tc>
                  <a:txBody>
                    <a:bodyPr/>
                    <a:lstStyle/>
                    <a:p>
                      <a:r>
                        <a:rPr lang="en-IE" sz="2000" b="1" dirty="0"/>
                        <a:t>Algorithm strategy patterns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000" dirty="0"/>
                        <a:t>Addressing concerns related to high-level strategies.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4853">
                <a:tc>
                  <a:txBody>
                    <a:bodyPr/>
                    <a:lstStyle/>
                    <a:p>
                      <a:r>
                        <a:rPr lang="en-IE" sz="2000" b="1" dirty="0"/>
                        <a:t>Computational design patterns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000" dirty="0"/>
                        <a:t>Addressing concerns related to key computation identification.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4853">
                <a:tc>
                  <a:txBody>
                    <a:bodyPr/>
                    <a:lstStyle/>
                    <a:p>
                      <a:r>
                        <a:rPr lang="en-IE" sz="2000" b="1" dirty="0"/>
                        <a:t>Execution patterns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000" dirty="0"/>
                        <a:t>Addressing concerns related to lower-level support of application execution.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4853">
                <a:tc>
                  <a:txBody>
                    <a:bodyPr/>
                    <a:lstStyle/>
                    <a:p>
                      <a:r>
                        <a:rPr lang="en-IE" sz="2000" b="1" dirty="0"/>
                        <a:t>Implementation strategy patterns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000" dirty="0"/>
                        <a:t>Addressing concerns related to implementing source code.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4853">
                <a:tc>
                  <a:txBody>
                    <a:bodyPr/>
                    <a:lstStyle/>
                    <a:p>
                      <a:r>
                        <a:rPr lang="en-IE" sz="2000" b="1" dirty="0"/>
                        <a:t>Structural design patterns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000" dirty="0"/>
                        <a:t>Addressing concerns related to global structures.</a:t>
                      </a:r>
                      <a:br>
                        <a:rPr lang="en-IE" sz="2000" dirty="0"/>
                      </a:br>
                      <a:endParaRPr lang="en-I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16129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Object-Oriented Programming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public static void main(String[]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45720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pPr marL="45720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GetAndSet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myGetAndSet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GetAndSet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45720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	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myGetAndSet.get_X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marL="45720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	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myGetAndSet.set_X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(5);</a:t>
            </a:r>
          </a:p>
          <a:p>
            <a:pPr marL="45720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	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myGetAndSet.get_X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marL="45720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45720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7169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Access Modifiers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b="1" u="sng" dirty="0">
                <a:cs typeface="Courier New" panose="02070309020205020404" pitchFamily="49" charset="0"/>
              </a:rPr>
              <a:t>For attributes and methods</a:t>
            </a:r>
            <a:endParaRPr lang="en-IE" b="1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IE" dirty="0">
                <a:cs typeface="Courier New" panose="02070309020205020404" pitchFamily="49" charset="0"/>
              </a:rPr>
              <a:t>means the code is accessible by any other class.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IE" dirty="0">
                <a:cs typeface="Courier New" panose="02070309020205020404" pitchFamily="49" charset="0"/>
              </a:rPr>
              <a:t>means the code is accessible only within this class.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protected </a:t>
            </a:r>
            <a:r>
              <a:rPr lang="en-IE" dirty="0">
                <a:cs typeface="Courier New" panose="02070309020205020404" pitchFamily="49" charset="0"/>
              </a:rPr>
              <a:t>means the code is accessible within this class and </a:t>
            </a:r>
            <a:r>
              <a:rPr lang="en-IE">
                <a:cs typeface="Courier New" panose="02070309020205020404" pitchFamily="49" charset="0"/>
              </a:rPr>
              <a:t>all subclasses.</a:t>
            </a:r>
            <a:endParaRPr lang="en-IE" dirty="0"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blank (or default) </a:t>
            </a:r>
            <a:r>
              <a:rPr lang="en-IE" dirty="0">
                <a:cs typeface="Courier New" panose="02070309020205020404" pitchFamily="49" charset="0"/>
              </a:rPr>
              <a:t>means the class is accessible only by classes that this class is in the same folder as.</a:t>
            </a:r>
          </a:p>
          <a:p>
            <a:endParaRPr lang="en-IE" dirty="0">
              <a:cs typeface="Courier New" panose="02070309020205020404" pitchFamily="49" charset="0"/>
            </a:endParaRPr>
          </a:p>
          <a:p>
            <a:endParaRPr lang="en-IE" dirty="0">
              <a:cs typeface="Courier New" panose="02070309020205020404" pitchFamily="49" charset="0"/>
            </a:endParaRPr>
          </a:p>
          <a:p>
            <a:endParaRPr lang="en-IE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362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Interfaces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0315" y="1600202"/>
            <a:ext cx="1009359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// Interface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interface Animal {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public void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animalSound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public void sleep();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95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64161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2279576" y="1412776"/>
            <a:ext cx="7200800" cy="511256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 4"/>
          <p:cNvSpPr/>
          <p:nvPr/>
        </p:nvSpPr>
        <p:spPr>
          <a:xfrm>
            <a:off x="2855640" y="2319263"/>
            <a:ext cx="2592288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/>
              <a:t>Apple</a:t>
            </a:r>
          </a:p>
        </p:txBody>
      </p:sp>
      <p:sp>
        <p:nvSpPr>
          <p:cNvPr id="6" name="Rectangle 5"/>
          <p:cNvSpPr/>
          <p:nvPr/>
        </p:nvSpPr>
        <p:spPr>
          <a:xfrm>
            <a:off x="6240016" y="2319263"/>
            <a:ext cx="252028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/>
              <a:t>Barrel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4007768" y="5298887"/>
            <a:ext cx="3600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618223" y="4938847"/>
            <a:ext cx="0" cy="36004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007768" y="4938847"/>
            <a:ext cx="0" cy="36004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997313" y="493884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b="1" dirty="0">
                <a:solidFill>
                  <a:schemeClr val="bg1"/>
                </a:solidFill>
              </a:rPr>
              <a:t>*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08168" y="490923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b="1" dirty="0">
                <a:solidFill>
                  <a:schemeClr val="bg1"/>
                </a:solidFill>
              </a:rPr>
              <a:t>1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47928" y="4866840"/>
            <a:ext cx="1024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b="1" dirty="0">
                <a:solidFill>
                  <a:schemeClr val="bg1"/>
                </a:solidFill>
              </a:rPr>
              <a:t>go in &gt;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55640" y="2679304"/>
            <a:ext cx="2592288" cy="109449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/>
              <a:t>+colour: string</a:t>
            </a:r>
          </a:p>
          <a:p>
            <a:pPr algn="ctr"/>
            <a:r>
              <a:rPr lang="en-IE" sz="2000" dirty="0"/>
              <a:t>+weight: float</a:t>
            </a:r>
          </a:p>
          <a:p>
            <a:pPr algn="ctr"/>
            <a:r>
              <a:rPr lang="en-IE" sz="2000" dirty="0"/>
              <a:t>+barrel: Barrel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240016" y="2679304"/>
            <a:ext cx="2520280" cy="109449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/>
              <a:t>+size: </a:t>
            </a:r>
            <a:r>
              <a:rPr lang="en-IE" sz="2000" dirty="0" err="1"/>
              <a:t>int</a:t>
            </a:r>
            <a:endParaRPr lang="en-IE" sz="2000" dirty="0"/>
          </a:p>
          <a:p>
            <a:pPr algn="ctr"/>
            <a:r>
              <a:rPr lang="en-IE" sz="2000" dirty="0"/>
              <a:t>+apples: list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855640" y="3786720"/>
            <a:ext cx="2592288" cy="109449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/>
              <a:t>+pick(</a:t>
            </a:r>
            <a:r>
              <a:rPr lang="en-IE" sz="2000" dirty="0" err="1"/>
              <a:t>backet</a:t>
            </a:r>
            <a:r>
              <a:rPr lang="en-IE" sz="2000" dirty="0"/>
              <a:t>: Basket)</a:t>
            </a:r>
          </a:p>
          <a:p>
            <a:pPr algn="ctr"/>
            <a:r>
              <a:rPr lang="en-IE" sz="2000" dirty="0"/>
              <a:t>+squeeze( ): juice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240016" y="3786720"/>
            <a:ext cx="2520280" cy="109449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/>
              <a:t>+sell(</a:t>
            </a:r>
            <a:r>
              <a:rPr lang="en-IE" sz="2000" dirty="0" err="1"/>
              <a:t>cust</a:t>
            </a:r>
            <a:r>
              <a:rPr lang="en-IE" sz="2000" dirty="0"/>
              <a:t>: Customer)</a:t>
            </a:r>
          </a:p>
          <a:p>
            <a:pPr algn="ctr"/>
            <a:r>
              <a:rPr lang="en-IE" sz="2000" dirty="0"/>
              <a:t>+discard( )</a:t>
            </a:r>
          </a:p>
        </p:txBody>
      </p:sp>
      <p:sp>
        <p:nvSpPr>
          <p:cNvPr id="4" name="Rectangle 3"/>
          <p:cNvSpPr/>
          <p:nvPr/>
        </p:nvSpPr>
        <p:spPr>
          <a:xfrm>
            <a:off x="1847528" y="6309320"/>
            <a:ext cx="7992888" cy="43204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287152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795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6650" y="1445854"/>
            <a:ext cx="4195575" cy="493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4819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36112" y="1412776"/>
            <a:ext cx="10296393" cy="482453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Super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29" y="2784505"/>
            <a:ext cx="10598253" cy="3085993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Dog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extends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Animal { // Subclass (child)</a:t>
            </a:r>
          </a:p>
          <a:p>
            <a:pPr marL="40005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public void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animalSound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40005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.animalSound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(); // Call the superclass</a:t>
            </a:r>
          </a:p>
          <a:p>
            <a:pPr marL="40005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("The dog says: bow wow");</a:t>
            </a:r>
          </a:p>
          <a:p>
            <a:pPr marL="40005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40005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95" y="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5" name="Rectangle 4"/>
          <p:cNvSpPr/>
          <p:nvPr/>
        </p:nvSpPr>
        <p:spPr>
          <a:xfrm>
            <a:off x="795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D92433-0EEF-4528-B7CF-AAA78D52159B}"/>
              </a:ext>
            </a:extLst>
          </p:cNvPr>
          <p:cNvSpPr/>
          <p:nvPr/>
        </p:nvSpPr>
        <p:spPr>
          <a:xfrm>
            <a:off x="9984432" y="640258"/>
            <a:ext cx="1872208" cy="93610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Animal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8EA165-A4C1-41E6-96AA-45B5B0803283}"/>
              </a:ext>
            </a:extLst>
          </p:cNvPr>
          <p:cNvSpPr/>
          <p:nvPr/>
        </p:nvSpPr>
        <p:spPr>
          <a:xfrm>
            <a:off x="9984432" y="2276872"/>
            <a:ext cx="1872208" cy="93610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Dog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505B678-CC76-4F43-BE00-C243C7603896}"/>
              </a:ext>
            </a:extLst>
          </p:cNvPr>
          <p:cNvCxnSpPr>
            <a:stCxn id="8" idx="0"/>
            <a:endCxn id="7" idx="2"/>
          </p:cNvCxnSpPr>
          <p:nvPr/>
        </p:nvCxnSpPr>
        <p:spPr>
          <a:xfrm flipV="1">
            <a:off x="10920536" y="1576362"/>
            <a:ext cx="0" cy="70051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35630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Super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0315" y="1600202"/>
            <a:ext cx="10093598" cy="4525963"/>
          </a:xfrm>
        </p:spPr>
        <p:txBody>
          <a:bodyPr>
            <a:normAutofit/>
          </a:bodyPr>
          <a:lstStyle/>
          <a:p>
            <a:r>
              <a:rPr lang="en-GB" dirty="0"/>
              <a:t>The super keyword refers to superclass (parent) objects. </a:t>
            </a:r>
          </a:p>
          <a:p>
            <a:endParaRPr lang="en-GB" dirty="0"/>
          </a:p>
          <a:p>
            <a:r>
              <a:rPr lang="en-GB" dirty="0"/>
              <a:t>It is used to call superclass methods, and to access the superclass constructor.</a:t>
            </a:r>
          </a:p>
          <a:p>
            <a:endParaRPr lang="en-GB" dirty="0"/>
          </a:p>
          <a:p>
            <a:r>
              <a:rPr lang="en-GB" dirty="0"/>
              <a:t>When we use the keyword super, we say “the child class </a:t>
            </a:r>
            <a:r>
              <a:rPr lang="en-GB" b="1" i="1" dirty="0"/>
              <a:t>overrides</a:t>
            </a:r>
            <a:r>
              <a:rPr lang="en-GB" dirty="0"/>
              <a:t> the parent class”.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795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605822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CD69B4E-C386-411E-9274-6362AB404D14}"/>
              </a:ext>
            </a:extLst>
          </p:cNvPr>
          <p:cNvSpPr/>
          <p:nvPr/>
        </p:nvSpPr>
        <p:spPr>
          <a:xfrm>
            <a:off x="335360" y="1412776"/>
            <a:ext cx="11161240" cy="5165724"/>
          </a:xfrm>
          <a:prstGeom prst="round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Try-Catch Statement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8986" y="1412776"/>
            <a:ext cx="10093598" cy="54537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Main {</a:t>
            </a: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public static void main(String[ ] </a:t>
            </a:r>
            <a:r>
              <a:rPr lang="en-GB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endParaRPr lang="en-GB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try {</a:t>
            </a: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int[] </a:t>
            </a:r>
            <a:r>
              <a:rPr lang="en-GB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myNumbers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{1, 2, 3};</a:t>
            </a: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GB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myNumbers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[10]);</a:t>
            </a:r>
          </a:p>
          <a:p>
            <a:pPr marL="0" indent="0">
              <a:buNone/>
            </a:pPr>
            <a:endParaRPr lang="en-GB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 catch (Exception e) {</a:t>
            </a: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GB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("Something went wrong.");</a:t>
            </a: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endParaRPr lang="en-GB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10298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2279576" y="1412776"/>
            <a:ext cx="7200800" cy="511256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/>
          <p:cNvSpPr/>
          <p:nvPr/>
        </p:nvSpPr>
        <p:spPr>
          <a:xfrm>
            <a:off x="2855640" y="2622923"/>
            <a:ext cx="2592288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/>
              <a:t>Orange</a:t>
            </a:r>
          </a:p>
        </p:txBody>
      </p:sp>
      <p:sp>
        <p:nvSpPr>
          <p:cNvPr id="10" name="Rectangle 9"/>
          <p:cNvSpPr/>
          <p:nvPr/>
        </p:nvSpPr>
        <p:spPr>
          <a:xfrm>
            <a:off x="6240016" y="2622923"/>
            <a:ext cx="252028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/>
              <a:t>Basket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4007768" y="2204864"/>
            <a:ext cx="3600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007768" y="2204864"/>
            <a:ext cx="0" cy="36004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618223" y="2204864"/>
            <a:ext cx="0" cy="36004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029255" y="2204865"/>
            <a:ext cx="380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b="1" dirty="0">
                <a:solidFill>
                  <a:schemeClr val="bg1"/>
                </a:solidFill>
              </a:rPr>
              <a:t>*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39710" y="215405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b="1" dirty="0">
                <a:solidFill>
                  <a:schemeClr val="bg1"/>
                </a:solidFill>
              </a:rPr>
              <a:t>1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31208" y="1772817"/>
            <a:ext cx="1024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b="1" dirty="0">
                <a:solidFill>
                  <a:schemeClr val="bg1"/>
                </a:solidFill>
              </a:rPr>
              <a:t>go in &gt;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855640" y="2996951"/>
            <a:ext cx="2592288" cy="122539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/>
              <a:t>+weight: float</a:t>
            </a:r>
          </a:p>
          <a:p>
            <a:pPr algn="ctr"/>
            <a:r>
              <a:rPr lang="en-IE" sz="2000" dirty="0"/>
              <a:t>+orchard: string</a:t>
            </a:r>
          </a:p>
          <a:p>
            <a:pPr algn="ctr"/>
            <a:r>
              <a:rPr lang="en-IE" sz="2000" dirty="0"/>
              <a:t>+</a:t>
            </a:r>
            <a:r>
              <a:rPr lang="en-IE" sz="2000" dirty="0" err="1"/>
              <a:t>date_picked</a:t>
            </a:r>
            <a:r>
              <a:rPr lang="en-IE" sz="2000" dirty="0"/>
              <a:t>: date</a:t>
            </a:r>
          </a:p>
          <a:p>
            <a:pPr algn="ctr"/>
            <a:r>
              <a:rPr lang="en-IE" sz="2000" dirty="0"/>
              <a:t>+basket: Basket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240016" y="2996951"/>
            <a:ext cx="2520280" cy="122539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/>
              <a:t>+location: string</a:t>
            </a:r>
          </a:p>
          <a:p>
            <a:pPr algn="ctr"/>
            <a:r>
              <a:rPr lang="en-IE" sz="2000" dirty="0"/>
              <a:t>+oranges: list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855640" y="4221089"/>
            <a:ext cx="2592288" cy="109449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/>
              <a:t>+pick(</a:t>
            </a:r>
            <a:r>
              <a:rPr lang="en-IE" sz="2000" dirty="0" err="1"/>
              <a:t>backet</a:t>
            </a:r>
            <a:r>
              <a:rPr lang="en-IE" sz="2000" dirty="0"/>
              <a:t>: Basket)</a:t>
            </a:r>
          </a:p>
          <a:p>
            <a:pPr algn="ctr"/>
            <a:r>
              <a:rPr lang="en-IE" sz="2000" dirty="0"/>
              <a:t>+squeeze( ): juice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240016" y="4221089"/>
            <a:ext cx="2520280" cy="109449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/>
              <a:t>+sell(</a:t>
            </a:r>
            <a:r>
              <a:rPr lang="en-IE" sz="2000" dirty="0" err="1"/>
              <a:t>cust</a:t>
            </a:r>
            <a:r>
              <a:rPr lang="en-IE" sz="2000" dirty="0"/>
              <a:t>: Customer)</a:t>
            </a:r>
          </a:p>
          <a:p>
            <a:pPr algn="ctr"/>
            <a:r>
              <a:rPr lang="en-IE" sz="2000" dirty="0"/>
              <a:t>+discard( )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099557" y="1314026"/>
            <a:ext cx="7992888" cy="43204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6539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839416" y="1412776"/>
            <a:ext cx="10585176" cy="482453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1271464" y="1747409"/>
            <a:ext cx="1728192" cy="76247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/>
              <a:t>Player</a:t>
            </a:r>
          </a:p>
        </p:txBody>
      </p:sp>
      <p:sp>
        <p:nvSpPr>
          <p:cNvPr id="7" name="Rectangle 6"/>
          <p:cNvSpPr/>
          <p:nvPr/>
        </p:nvSpPr>
        <p:spPr>
          <a:xfrm>
            <a:off x="4871864" y="3933057"/>
            <a:ext cx="1728192" cy="77089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/>
              <a:t>Chess Set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2165897" y="3255367"/>
            <a:ext cx="3600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766843" y="3244770"/>
            <a:ext cx="10455" cy="67768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165897" y="2577679"/>
            <a:ext cx="10456" cy="67768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165897" y="264968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b="1" dirty="0">
                <a:solidFill>
                  <a:schemeClr val="bg1"/>
                </a:solidFill>
              </a:rPr>
              <a:t>2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67242" y="331677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b="1" dirty="0">
                <a:solidFill>
                  <a:schemeClr val="bg1"/>
                </a:solidFill>
              </a:rPr>
              <a:t>1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29593" y="2823320"/>
            <a:ext cx="19710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b="1" dirty="0" err="1">
                <a:solidFill>
                  <a:schemeClr val="bg1"/>
                </a:solidFill>
              </a:rPr>
              <a:t>make_move</a:t>
            </a:r>
            <a:r>
              <a:rPr lang="en-IE" sz="2400" b="1" dirty="0">
                <a:solidFill>
                  <a:schemeClr val="bg1"/>
                </a:solidFill>
              </a:rPr>
              <a:t> &gt;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71880" y="5322404"/>
            <a:ext cx="1728192" cy="77089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/>
              <a:t>Piece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2371466" y="4329192"/>
            <a:ext cx="10456" cy="972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371467" y="466566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b="1" dirty="0">
                <a:solidFill>
                  <a:schemeClr val="bg1"/>
                </a:solidFill>
              </a:rPr>
              <a:t>32</a:t>
            </a:r>
            <a:endParaRPr lang="en-IE" b="1" dirty="0">
              <a:solidFill>
                <a:schemeClr val="bg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2387864" y="4335487"/>
            <a:ext cx="2484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iamond 20"/>
          <p:cNvSpPr/>
          <p:nvPr/>
        </p:nvSpPr>
        <p:spPr>
          <a:xfrm>
            <a:off x="4525472" y="4162728"/>
            <a:ext cx="288032" cy="360040"/>
          </a:xfrm>
          <a:prstGeom prst="diamon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>
            <a:off x="8472264" y="5322404"/>
            <a:ext cx="1728192" cy="77089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/>
              <a:t>Board</a:t>
            </a:r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7813736" y="4365104"/>
            <a:ext cx="10456" cy="1260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060098" y="519958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b="1" dirty="0">
                <a:solidFill>
                  <a:schemeClr val="bg1"/>
                </a:solidFill>
              </a:rPr>
              <a:t>1</a:t>
            </a:r>
            <a:endParaRPr lang="en-IE" b="1" dirty="0">
              <a:solidFill>
                <a:schemeClr val="bg1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6600056" y="4365104"/>
            <a:ext cx="1224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079776" y="390344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b="1" dirty="0">
                <a:solidFill>
                  <a:schemeClr val="bg1"/>
                </a:solidFill>
              </a:rPr>
              <a:t>1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26" name="Diamond 25"/>
          <p:cNvSpPr/>
          <p:nvPr/>
        </p:nvSpPr>
        <p:spPr>
          <a:xfrm>
            <a:off x="6641000" y="4180144"/>
            <a:ext cx="288032" cy="360040"/>
          </a:xfrm>
          <a:prstGeom prst="diamon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7" name="TextBox 26"/>
          <p:cNvSpPr txBox="1"/>
          <p:nvPr/>
        </p:nvSpPr>
        <p:spPr>
          <a:xfrm>
            <a:off x="7104112" y="390344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b="1" dirty="0">
                <a:solidFill>
                  <a:schemeClr val="bg1"/>
                </a:solidFill>
              </a:rPr>
              <a:t>1</a:t>
            </a:r>
            <a:endParaRPr lang="en-IE" b="1" dirty="0">
              <a:solidFill>
                <a:schemeClr val="bg1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7824192" y="5625104"/>
            <a:ext cx="648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7896200" y="1772817"/>
            <a:ext cx="1728192" cy="77089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/>
              <a:t>Position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8544272" y="3789040"/>
            <a:ext cx="1188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9713261" y="3789040"/>
            <a:ext cx="10455" cy="1512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8544272" y="2564903"/>
            <a:ext cx="10456" cy="1260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544273" y="2636913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b="1" dirty="0">
                <a:solidFill>
                  <a:schemeClr val="bg1"/>
                </a:solidFill>
              </a:rPr>
              <a:t>64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840416" y="450912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b="1" dirty="0">
                <a:solidFill>
                  <a:schemeClr val="bg1"/>
                </a:solidFill>
              </a:rPr>
              <a:t>1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36" name="Diamond 35"/>
          <p:cNvSpPr/>
          <p:nvPr/>
        </p:nvSpPr>
        <p:spPr>
          <a:xfrm>
            <a:off x="9583448" y="4896456"/>
            <a:ext cx="288032" cy="360040"/>
          </a:xfrm>
          <a:prstGeom prst="diamon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36607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263352" y="1412776"/>
            <a:ext cx="11665296" cy="518457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>
            <a:off x="4799857" y="1616422"/>
            <a:ext cx="2592288" cy="58844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/>
              <a:t>Piece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799857" y="2197626"/>
            <a:ext cx="2592288" cy="77089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/>
              <a:t>+</a:t>
            </a:r>
            <a:r>
              <a:rPr lang="en-IE" sz="2000" dirty="0" err="1"/>
              <a:t>chess_set</a:t>
            </a:r>
            <a:r>
              <a:rPr lang="en-IE" sz="2000" dirty="0"/>
              <a:t>: </a:t>
            </a:r>
            <a:r>
              <a:rPr lang="en-IE" sz="2000" dirty="0" err="1"/>
              <a:t>ChessSet</a:t>
            </a:r>
            <a:endParaRPr lang="en-IE" sz="2000" dirty="0"/>
          </a:p>
          <a:p>
            <a:pPr algn="ctr"/>
            <a:r>
              <a:rPr lang="en-IE" sz="2000" dirty="0"/>
              <a:t>+colour: Sting</a:t>
            </a:r>
          </a:p>
        </p:txBody>
      </p:sp>
      <p:sp>
        <p:nvSpPr>
          <p:cNvPr id="38" name="Rectangle 37"/>
          <p:cNvSpPr/>
          <p:nvPr/>
        </p:nvSpPr>
        <p:spPr>
          <a:xfrm>
            <a:off x="9408368" y="2276873"/>
            <a:ext cx="2160240" cy="58844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/>
              <a:t>Pawn</a:t>
            </a:r>
          </a:p>
        </p:txBody>
      </p:sp>
      <p:sp>
        <p:nvSpPr>
          <p:cNvPr id="41" name="Rectangle 40"/>
          <p:cNvSpPr/>
          <p:nvPr/>
        </p:nvSpPr>
        <p:spPr>
          <a:xfrm>
            <a:off x="9408368" y="2865315"/>
            <a:ext cx="2160240" cy="5548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/>
              <a:t>+shape: String</a:t>
            </a:r>
          </a:p>
        </p:txBody>
      </p:sp>
      <p:sp>
        <p:nvSpPr>
          <p:cNvPr id="42" name="Rectangle 41"/>
          <p:cNvSpPr/>
          <p:nvPr/>
        </p:nvSpPr>
        <p:spPr>
          <a:xfrm>
            <a:off x="9408368" y="3441379"/>
            <a:ext cx="2160240" cy="5548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/>
              <a:t>+move(Board)</a:t>
            </a:r>
          </a:p>
        </p:txBody>
      </p:sp>
      <p:sp>
        <p:nvSpPr>
          <p:cNvPr id="43" name="Rectangle 42"/>
          <p:cNvSpPr/>
          <p:nvPr/>
        </p:nvSpPr>
        <p:spPr>
          <a:xfrm>
            <a:off x="9408368" y="4305476"/>
            <a:ext cx="2160240" cy="58844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/>
              <a:t>Queen</a:t>
            </a:r>
          </a:p>
        </p:txBody>
      </p:sp>
      <p:sp>
        <p:nvSpPr>
          <p:cNvPr id="44" name="Rectangle 43"/>
          <p:cNvSpPr/>
          <p:nvPr/>
        </p:nvSpPr>
        <p:spPr>
          <a:xfrm>
            <a:off x="9408368" y="4893918"/>
            <a:ext cx="2160240" cy="5548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/>
              <a:t>+shape: String</a:t>
            </a:r>
          </a:p>
        </p:txBody>
      </p:sp>
      <p:sp>
        <p:nvSpPr>
          <p:cNvPr id="45" name="Rectangle 44"/>
          <p:cNvSpPr/>
          <p:nvPr/>
        </p:nvSpPr>
        <p:spPr>
          <a:xfrm>
            <a:off x="9408368" y="5469982"/>
            <a:ext cx="2160240" cy="5548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/>
              <a:t>+move(Board)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51384" y="2276873"/>
            <a:ext cx="2304256" cy="58844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/>
              <a:t>Castle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51384" y="2865315"/>
            <a:ext cx="2304256" cy="5548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/>
              <a:t>+shape: String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51384" y="3441379"/>
            <a:ext cx="2304256" cy="5548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/>
              <a:t>+move(Board)</a:t>
            </a:r>
          </a:p>
        </p:txBody>
      </p:sp>
      <p:sp>
        <p:nvSpPr>
          <p:cNvPr id="49" name="Rectangle 48"/>
          <p:cNvSpPr/>
          <p:nvPr/>
        </p:nvSpPr>
        <p:spPr>
          <a:xfrm>
            <a:off x="551384" y="4314293"/>
            <a:ext cx="2304256" cy="58844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/>
              <a:t>Bishop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51384" y="4902735"/>
            <a:ext cx="2304256" cy="5548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/>
              <a:t>+shape: String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51384" y="5478799"/>
            <a:ext cx="2304256" cy="5548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/>
              <a:t>+move(Board)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312024" y="4661954"/>
            <a:ext cx="2160240" cy="58844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/>
              <a:t>Knight</a:t>
            </a:r>
          </a:p>
        </p:txBody>
      </p:sp>
      <p:sp>
        <p:nvSpPr>
          <p:cNvPr id="53" name="Rectangle 52"/>
          <p:cNvSpPr/>
          <p:nvPr/>
        </p:nvSpPr>
        <p:spPr>
          <a:xfrm>
            <a:off x="6312024" y="5250396"/>
            <a:ext cx="2160240" cy="5548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/>
              <a:t>+shape: String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312024" y="5826460"/>
            <a:ext cx="2160240" cy="5548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/>
              <a:t>+move(Board)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863752" y="4653137"/>
            <a:ext cx="2160240" cy="58844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/>
              <a:t>King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863752" y="5241579"/>
            <a:ext cx="2160240" cy="5548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/>
              <a:t>+shape: String</a:t>
            </a:r>
          </a:p>
        </p:txBody>
      </p:sp>
      <p:sp>
        <p:nvSpPr>
          <p:cNvPr id="57" name="Rectangle 56"/>
          <p:cNvSpPr/>
          <p:nvPr/>
        </p:nvSpPr>
        <p:spPr>
          <a:xfrm>
            <a:off x="3863752" y="5817643"/>
            <a:ext cx="2160240" cy="5548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/>
              <a:t>+move(Board)</a:t>
            </a:r>
          </a:p>
        </p:txBody>
      </p:sp>
      <p:cxnSp>
        <p:nvCxnSpPr>
          <p:cNvPr id="58" name="Straight Connector 57"/>
          <p:cNvCxnSpPr>
            <a:endCxn id="52" idx="0"/>
          </p:cNvCxnSpPr>
          <p:nvPr/>
        </p:nvCxnSpPr>
        <p:spPr>
          <a:xfrm>
            <a:off x="7392144" y="3717033"/>
            <a:ext cx="0" cy="94492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4943872" y="3717032"/>
            <a:ext cx="2448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endCxn id="55" idx="0"/>
          </p:cNvCxnSpPr>
          <p:nvPr/>
        </p:nvCxnSpPr>
        <p:spPr>
          <a:xfrm flipH="1">
            <a:off x="4943872" y="3681096"/>
            <a:ext cx="10456" cy="97204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6240016" y="3105032"/>
            <a:ext cx="10456" cy="612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Isosceles Triangle 1"/>
          <p:cNvSpPr/>
          <p:nvPr/>
        </p:nvSpPr>
        <p:spPr>
          <a:xfrm>
            <a:off x="6068568" y="3040526"/>
            <a:ext cx="360176" cy="302476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66" name="Straight Connector 65"/>
          <p:cNvCxnSpPr/>
          <p:nvPr/>
        </p:nvCxnSpPr>
        <p:spPr>
          <a:xfrm flipH="1">
            <a:off x="2855640" y="2564904"/>
            <a:ext cx="468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2855640" y="4653136"/>
            <a:ext cx="468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3287688" y="2564904"/>
            <a:ext cx="10456" cy="2088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3287688" y="2780928"/>
            <a:ext cx="151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7392144" y="2780928"/>
            <a:ext cx="151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8893856" y="2564904"/>
            <a:ext cx="10456" cy="2088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8904312" y="2564904"/>
            <a:ext cx="468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8904312" y="4653136"/>
            <a:ext cx="468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Isosceles Triangle 75"/>
          <p:cNvSpPr/>
          <p:nvPr/>
        </p:nvSpPr>
        <p:spPr>
          <a:xfrm rot="5400000">
            <a:off x="4437466" y="2638330"/>
            <a:ext cx="360176" cy="302476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0" name="Isosceles Triangle 69"/>
          <p:cNvSpPr/>
          <p:nvPr/>
        </p:nvSpPr>
        <p:spPr>
          <a:xfrm rot="16200000">
            <a:off x="7394358" y="2638330"/>
            <a:ext cx="360176" cy="302476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71503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HelloWorld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176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HelloWorld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7382295-6684-42F9-A26E-DFE92E55FEA2}"/>
              </a:ext>
            </a:extLst>
          </p:cNvPr>
          <p:cNvSpPr/>
          <p:nvPr/>
        </p:nvSpPr>
        <p:spPr>
          <a:xfrm>
            <a:off x="335361" y="1360556"/>
            <a:ext cx="11665295" cy="4660732"/>
          </a:xfrm>
          <a:prstGeom prst="roundRect">
            <a:avLst/>
          </a:prstGeom>
          <a:solidFill>
            <a:schemeClr val="accent3">
              <a:lumMod val="60000"/>
              <a:lumOff val="4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/>
              <a:t>CLASS</a:t>
            </a:r>
          </a:p>
          <a:p>
            <a:pPr algn="ctr"/>
            <a:endParaRPr lang="en-US" sz="11500" dirty="0"/>
          </a:p>
          <a:p>
            <a:pPr algn="ctr"/>
            <a:endParaRPr lang="en-US" sz="11500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C07CC0D-1042-496A-809B-A5EC3D08E1B0}"/>
              </a:ext>
            </a:extLst>
          </p:cNvPr>
          <p:cNvSpPr/>
          <p:nvPr/>
        </p:nvSpPr>
        <p:spPr>
          <a:xfrm>
            <a:off x="767408" y="2708920"/>
            <a:ext cx="11089232" cy="2448272"/>
          </a:xfrm>
          <a:prstGeom prst="roundRect">
            <a:avLst/>
          </a:prstGeom>
          <a:solidFill>
            <a:srgbClr val="002060">
              <a:alpha val="2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/>
              <a:t>METHOD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15831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90652-C61F-4235-9C67-DB00B08A0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35DC9-3A96-4A9E-A1EE-8CC1E683F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315" y="1600202"/>
            <a:ext cx="10971372" cy="485313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GetFibonacci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static void main(String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Variables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int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NumberInputted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int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previouspreviousNumber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int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previousNumber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int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currentNumber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1;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Read In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Scanner input = new Scanner(System.in);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NumberInputted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input.nextInt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1740336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1502</Words>
  <Application>Microsoft Office PowerPoint</Application>
  <PresentationFormat>Widescreen</PresentationFormat>
  <Paragraphs>340</Paragraphs>
  <Slides>33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Courier New</vt:lpstr>
      <vt:lpstr>Times New Roman</vt:lpstr>
      <vt:lpstr>Office Theme</vt:lpstr>
      <vt:lpstr>PowerPoint Presentation</vt:lpstr>
      <vt:lpstr>PowerPoint Presentation</vt:lpstr>
      <vt:lpstr>Object Orientation</vt:lpstr>
      <vt:lpstr>Object Orientation</vt:lpstr>
      <vt:lpstr>Object Orientation</vt:lpstr>
      <vt:lpstr>Object Orientation</vt:lpstr>
      <vt:lpstr>Java Programming Language</vt:lpstr>
      <vt:lpstr>Java Programming Language</vt:lpstr>
      <vt:lpstr>Java Programming Language</vt:lpstr>
      <vt:lpstr>Java Programming Language</vt:lpstr>
      <vt:lpstr>Arrays</vt:lpstr>
      <vt:lpstr>Arrays</vt:lpstr>
      <vt:lpstr>Sorting: Bubble Sort</vt:lpstr>
      <vt:lpstr>Sorting: Bubble Sort</vt:lpstr>
      <vt:lpstr>Sorting: Bubble Sort</vt:lpstr>
      <vt:lpstr>Modularisation</vt:lpstr>
      <vt:lpstr>Modularisation</vt:lpstr>
      <vt:lpstr>Modularisation</vt:lpstr>
      <vt:lpstr>Searching: Sequential Search</vt:lpstr>
      <vt:lpstr>Searching: Sequential Search</vt:lpstr>
      <vt:lpstr>Variable Scope</vt:lpstr>
      <vt:lpstr>PowerPoint Presentation</vt:lpstr>
      <vt:lpstr>PowerPoint Presentation</vt:lpstr>
      <vt:lpstr>Activity Diagram</vt:lpstr>
      <vt:lpstr>Object Orientation</vt:lpstr>
      <vt:lpstr>Sample Design Patterns</vt:lpstr>
      <vt:lpstr>Object-Oriented Programming</vt:lpstr>
      <vt:lpstr>Access Modifiers</vt:lpstr>
      <vt:lpstr>Interfaces</vt:lpstr>
      <vt:lpstr>Recursion</vt:lpstr>
      <vt:lpstr>Super</vt:lpstr>
      <vt:lpstr>Super</vt:lpstr>
      <vt:lpstr>Try-Catch Statement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Damian T. Gordon</dc:creator>
  <cp:lastModifiedBy>Damian T. Gordon</cp:lastModifiedBy>
  <cp:revision>1</cp:revision>
  <dcterms:created xsi:type="dcterms:W3CDTF">2021-12-08T17:28:31Z</dcterms:created>
  <dcterms:modified xsi:type="dcterms:W3CDTF">2021-12-08T18:27:16Z</dcterms:modified>
</cp:coreProperties>
</file>