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1004" r:id="rId2"/>
    <p:sldId id="326" r:id="rId3"/>
    <p:sldId id="331" r:id="rId4"/>
    <p:sldId id="332" r:id="rId5"/>
    <p:sldId id="330" r:id="rId6"/>
    <p:sldId id="334" r:id="rId7"/>
    <p:sldId id="335" r:id="rId8"/>
    <p:sldId id="343" r:id="rId9"/>
    <p:sldId id="336" r:id="rId10"/>
    <p:sldId id="344" r:id="rId11"/>
    <p:sldId id="337" r:id="rId12"/>
    <p:sldId id="338" r:id="rId13"/>
    <p:sldId id="339" r:id="rId14"/>
    <p:sldId id="327" r:id="rId15"/>
    <p:sldId id="328" r:id="rId16"/>
    <p:sldId id="340" r:id="rId17"/>
    <p:sldId id="341" r:id="rId18"/>
    <p:sldId id="342" r:id="rId19"/>
    <p:sldId id="345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1006" r:id="rId28"/>
    <p:sldId id="1008" r:id="rId29"/>
    <p:sldId id="325" r:id="rId30"/>
    <p:sldId id="354" r:id="rId31"/>
    <p:sldId id="324" r:id="rId32"/>
    <p:sldId id="366" r:id="rId33"/>
    <p:sldId id="367" r:id="rId34"/>
    <p:sldId id="1005" r:id="rId35"/>
    <p:sldId id="1000" r:id="rId3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50607-D7F9-4742-8CD6-8FC4413F11CA}" v="8" dt="2021-12-01T14:04:00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01/12/2021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78618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29224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31</a:t>
            </a:fld>
            <a:endParaRPr lang="en-I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32</a:t>
            </a:fld>
            <a:endParaRPr lang="en-I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33</a:t>
            </a:fld>
            <a:endParaRPr lang="en-I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2490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01/12/2021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Recursion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</a:t>
            </a:r>
          </a:p>
          <a:p>
            <a:r>
              <a:rPr lang="en-IE" sz="2800" dirty="0"/>
              <a:t>7! = 7 * (6 * 5 * 4 * 3 * 2 * 1)</a:t>
            </a:r>
          </a:p>
          <a:p>
            <a:r>
              <a:rPr lang="en-IE" sz="2800" dirty="0"/>
              <a:t>is </a:t>
            </a:r>
          </a:p>
          <a:p>
            <a:r>
              <a:rPr lang="en-IE" sz="2800" dirty="0"/>
              <a:t>7! = 7 * 6!</a:t>
            </a:r>
          </a:p>
          <a:p>
            <a:r>
              <a:rPr lang="en-IE" sz="2800" dirty="0"/>
              <a:t>and</a:t>
            </a:r>
          </a:p>
          <a:p>
            <a:r>
              <a:rPr lang="en-IE" sz="2800" dirty="0"/>
              <a:t>9! = 9 * 8 * 7 * 6 * 5 * 4 * 3 * 2 * 1</a:t>
            </a:r>
          </a:p>
          <a:p>
            <a:r>
              <a:rPr lang="en-IE" sz="2800" dirty="0"/>
              <a:t>9!=  9 * (8 * 7 * 6 * 5 * 4 * 3 * 2 * 1)</a:t>
            </a:r>
          </a:p>
          <a:p>
            <a:r>
              <a:rPr lang="en-IE" sz="2800" dirty="0"/>
              <a:t>9! = 9 * 8!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886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Or, in general: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145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Or, in general:</a:t>
            </a:r>
          </a:p>
          <a:p>
            <a:endParaRPr lang="en-IE" sz="2800" dirty="0"/>
          </a:p>
          <a:p>
            <a:r>
              <a:rPr lang="en-IE" sz="2800" dirty="0"/>
              <a:t>N! = N * (N-1)!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785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Or, in general:</a:t>
            </a:r>
          </a:p>
          <a:p>
            <a:endParaRPr lang="en-IE" sz="2800" dirty="0"/>
          </a:p>
          <a:p>
            <a:r>
              <a:rPr lang="en-IE" sz="2800" dirty="0"/>
              <a:t>N! = N * (N-1)!</a:t>
            </a:r>
          </a:p>
          <a:p>
            <a:endParaRPr lang="en-IE" sz="2800" dirty="0"/>
          </a:p>
          <a:p>
            <a:r>
              <a:rPr lang="en-IE" sz="2800" dirty="0"/>
              <a:t>or</a:t>
            </a:r>
          </a:p>
          <a:p>
            <a:endParaRPr lang="en-IE" sz="2800" dirty="0"/>
          </a:p>
          <a:p>
            <a:r>
              <a:rPr lang="en-IE" sz="2800" dirty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2018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Let’s remember how we did </a:t>
            </a:r>
            <a:r>
              <a:rPr lang="en-IE" b="1" dirty="0"/>
              <a:t>Factorial</a:t>
            </a:r>
            <a:r>
              <a:rPr lang="en-IE" dirty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557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39248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Factorial: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Total &lt;- 1;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(Value !=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DO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 Total &lt;- Value * Total;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Value &lt;- Value - 1;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8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Now this is how we implement the following:</a:t>
            </a:r>
          </a:p>
          <a:p>
            <a:endParaRPr lang="en-IE" sz="2800" dirty="0"/>
          </a:p>
          <a:p>
            <a:r>
              <a:rPr lang="en-IE" sz="2800" dirty="0"/>
              <a:t>Factorial(N) = N * Factorial(N-1)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7689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Get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6122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5015086" y="2780928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1918742" y="1556792"/>
            <a:ext cx="93610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Elbow Connector 8"/>
          <p:cNvCxnSpPr>
            <a:stCxn id="6" idx="0"/>
            <a:endCxn id="7" idx="6"/>
          </p:cNvCxnSpPr>
          <p:nvPr/>
        </p:nvCxnSpPr>
        <p:spPr>
          <a:xfrm rot="16200000" flipV="1">
            <a:off x="3700940" y="998730"/>
            <a:ext cx="936104" cy="2628292"/>
          </a:xfrm>
          <a:prstGeom prst="bentConnector2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Fact(N):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(N &lt;= 0)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THEN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N * Fact(N-1);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ENDIF;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Factorial: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Get Value; 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Fact(Value);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IE" sz="2000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2436653" y="5157192"/>
            <a:ext cx="2280435" cy="50405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0523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497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1196752"/>
            <a:ext cx="7992888" cy="54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70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8678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9356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pPr lvl="1"/>
            <a:r>
              <a:rPr lang="en-IE" sz="2400" dirty="0"/>
              <a:t>5 * 4 * 3 * </a:t>
            </a:r>
            <a:r>
              <a:rPr lang="en-IE" sz="2400" b="1" dirty="0"/>
              <a:t>Fact</a:t>
            </a:r>
            <a:r>
              <a:rPr lang="en-IE" sz="2400" dirty="0"/>
              <a:t>(2)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0841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pPr lvl="1"/>
            <a:r>
              <a:rPr lang="en-IE" sz="2400" dirty="0"/>
              <a:t>5 * 4 * 3 * </a:t>
            </a:r>
            <a:r>
              <a:rPr lang="en-IE" sz="2400" b="1" dirty="0"/>
              <a:t>Fact</a:t>
            </a:r>
            <a:r>
              <a:rPr lang="en-IE" sz="2400" dirty="0"/>
              <a:t>(2)</a:t>
            </a:r>
          </a:p>
          <a:p>
            <a:pPr lvl="1"/>
            <a:r>
              <a:rPr lang="en-IE" sz="2400" dirty="0"/>
              <a:t>5 * 4 * 3 * 2 * </a:t>
            </a:r>
            <a:r>
              <a:rPr lang="en-IE" sz="2400" b="1" dirty="0"/>
              <a:t>Fact</a:t>
            </a:r>
            <a:r>
              <a:rPr lang="en-IE" sz="2400" dirty="0"/>
              <a:t>(1)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687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pPr lvl="1"/>
            <a:r>
              <a:rPr lang="en-IE" sz="2400" dirty="0"/>
              <a:t>5 * 4 * 3 * </a:t>
            </a:r>
            <a:r>
              <a:rPr lang="en-IE" sz="2400" b="1" dirty="0"/>
              <a:t>Fact</a:t>
            </a:r>
            <a:r>
              <a:rPr lang="en-IE" sz="2400" dirty="0"/>
              <a:t>(2)</a:t>
            </a:r>
          </a:p>
          <a:p>
            <a:pPr lvl="1"/>
            <a:r>
              <a:rPr lang="en-IE" sz="2400" dirty="0"/>
              <a:t>5 * 4 * 3 * 2 * </a:t>
            </a:r>
            <a:r>
              <a:rPr lang="en-IE" sz="2400" b="1" dirty="0"/>
              <a:t>Fact</a:t>
            </a:r>
            <a:r>
              <a:rPr lang="en-IE" sz="2400" dirty="0"/>
              <a:t>(1)</a:t>
            </a:r>
          </a:p>
          <a:p>
            <a:pPr lvl="1"/>
            <a:r>
              <a:rPr lang="en-IE" sz="2400" dirty="0"/>
              <a:t>5 * 4 * 3 * 2 * 1 * </a:t>
            </a:r>
            <a:r>
              <a:rPr lang="en-IE" sz="2400" b="1" dirty="0"/>
              <a:t>Fact</a:t>
            </a:r>
            <a:r>
              <a:rPr lang="en-IE" sz="2400" dirty="0"/>
              <a:t>(0)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3305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pPr lvl="1"/>
            <a:r>
              <a:rPr lang="en-IE" sz="2400" dirty="0"/>
              <a:t>5 * 4 * 3 * </a:t>
            </a:r>
            <a:r>
              <a:rPr lang="en-IE" sz="2400" b="1" dirty="0"/>
              <a:t>Fact</a:t>
            </a:r>
            <a:r>
              <a:rPr lang="en-IE" sz="2400" dirty="0"/>
              <a:t>(2)</a:t>
            </a:r>
          </a:p>
          <a:p>
            <a:pPr lvl="1"/>
            <a:r>
              <a:rPr lang="en-IE" sz="2400" dirty="0"/>
              <a:t>5 * 4 * 3 * 2 * </a:t>
            </a:r>
            <a:r>
              <a:rPr lang="en-IE" sz="2400" b="1" dirty="0"/>
              <a:t>Fact</a:t>
            </a:r>
            <a:r>
              <a:rPr lang="en-IE" sz="2400" dirty="0"/>
              <a:t>(1)</a:t>
            </a:r>
          </a:p>
          <a:p>
            <a:pPr lvl="1"/>
            <a:r>
              <a:rPr lang="en-IE" sz="2400" dirty="0"/>
              <a:t>5 * 4 * 3 * 2 * 1 * </a:t>
            </a:r>
            <a:r>
              <a:rPr lang="en-IE" sz="2400" b="1" dirty="0"/>
              <a:t>Fact</a:t>
            </a:r>
            <a:r>
              <a:rPr lang="en-IE" sz="2400" dirty="0"/>
              <a:t>(0)</a:t>
            </a:r>
          </a:p>
          <a:p>
            <a:pPr lvl="1"/>
            <a:r>
              <a:rPr lang="en-IE" sz="2400" dirty="0"/>
              <a:t>5 * 4 * 3 * 2 * 1 * 1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08747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 if N is 5</a:t>
            </a:r>
          </a:p>
          <a:p>
            <a:r>
              <a:rPr lang="en-IE" sz="2800" b="1" dirty="0"/>
              <a:t>MODULE Fact</a:t>
            </a:r>
            <a:r>
              <a:rPr lang="en-IE" sz="2800" dirty="0"/>
              <a:t>(5) returns </a:t>
            </a:r>
          </a:p>
          <a:p>
            <a:pPr lvl="1"/>
            <a:r>
              <a:rPr lang="en-IE" sz="2400" dirty="0"/>
              <a:t>5 * </a:t>
            </a:r>
            <a:r>
              <a:rPr lang="en-IE" sz="2400" b="1" dirty="0"/>
              <a:t>Fact</a:t>
            </a:r>
            <a:r>
              <a:rPr lang="en-IE" sz="2400" dirty="0"/>
              <a:t>(4)</a:t>
            </a:r>
          </a:p>
          <a:p>
            <a:pPr lvl="1"/>
            <a:r>
              <a:rPr lang="en-IE" sz="2400" dirty="0"/>
              <a:t>5 * 4 * </a:t>
            </a:r>
            <a:r>
              <a:rPr lang="en-IE" sz="2400" b="1" dirty="0"/>
              <a:t>Fact</a:t>
            </a:r>
            <a:r>
              <a:rPr lang="en-IE" sz="2400" dirty="0"/>
              <a:t>(3)</a:t>
            </a:r>
          </a:p>
          <a:p>
            <a:pPr lvl="1"/>
            <a:r>
              <a:rPr lang="en-IE" sz="2400" dirty="0"/>
              <a:t>5 * 4 * 3 * </a:t>
            </a:r>
            <a:r>
              <a:rPr lang="en-IE" sz="2400" b="1" dirty="0"/>
              <a:t>Fact</a:t>
            </a:r>
            <a:r>
              <a:rPr lang="en-IE" sz="2400" dirty="0"/>
              <a:t>(2)</a:t>
            </a:r>
          </a:p>
          <a:p>
            <a:pPr lvl="1"/>
            <a:r>
              <a:rPr lang="en-IE" sz="2400" dirty="0"/>
              <a:t>5 * 4 * 3 * 2 * </a:t>
            </a:r>
            <a:r>
              <a:rPr lang="en-IE" sz="2400" b="1" dirty="0"/>
              <a:t>Fact</a:t>
            </a:r>
            <a:r>
              <a:rPr lang="en-IE" sz="2400" dirty="0"/>
              <a:t>(1)</a:t>
            </a:r>
          </a:p>
          <a:p>
            <a:pPr lvl="1"/>
            <a:r>
              <a:rPr lang="en-IE" sz="2400" dirty="0"/>
              <a:t>5 * 4 * 3 * 2 * 1 * </a:t>
            </a:r>
            <a:r>
              <a:rPr lang="en-IE" sz="2400" b="1" dirty="0"/>
              <a:t>Fact</a:t>
            </a:r>
            <a:r>
              <a:rPr lang="en-IE" sz="2400" dirty="0"/>
              <a:t>(0)</a:t>
            </a:r>
          </a:p>
          <a:p>
            <a:pPr lvl="1"/>
            <a:r>
              <a:rPr lang="en-IE" sz="2400" dirty="0"/>
              <a:t>5 * 4 * 3 * 2 * 1 * 1</a:t>
            </a:r>
          </a:p>
          <a:p>
            <a:pPr lvl="1"/>
            <a:r>
              <a:rPr lang="en-IE" sz="2400" dirty="0"/>
              <a:t>120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2866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38" y="1484784"/>
            <a:ext cx="10093598" cy="489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public class Factorial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IE" sz="2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int result = Fact(5);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(result);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public static int Fact(int n)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if (n &gt; 1)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  return n * Fact(n - 1);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} else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  return 1;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2033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12776"/>
            <a:ext cx="8735833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38" y="1484784"/>
            <a:ext cx="10093598" cy="489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public class Factorial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IE" sz="2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int result = Fact(5);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(result);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public static int Fact(int n)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if (n &gt; 1)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  return n * Fact(n - 1);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} else {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  return 1;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IE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397C9D2-45E4-4EC3-84E7-4939DD992F64}"/>
              </a:ext>
            </a:extLst>
          </p:cNvPr>
          <p:cNvSpPr/>
          <p:nvPr/>
        </p:nvSpPr>
        <p:spPr>
          <a:xfrm>
            <a:off x="838622" y="1907704"/>
            <a:ext cx="7848872" cy="152129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4C694EF-9EDB-4DE6-8C18-9BC5516817F3}"/>
              </a:ext>
            </a:extLst>
          </p:cNvPr>
          <p:cNvSpPr/>
          <p:nvPr/>
        </p:nvSpPr>
        <p:spPr>
          <a:xfrm>
            <a:off x="694606" y="3140968"/>
            <a:ext cx="7848872" cy="28083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1746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5935735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/>
              <a:t>The Fibonacci numbers are numbers where the next number in the sequence is the sum of the previous two.</a:t>
            </a:r>
          </a:p>
          <a:p>
            <a:r>
              <a:rPr lang="en-IE" dirty="0"/>
              <a:t>The sequence starts with 1, 1,</a:t>
            </a:r>
          </a:p>
          <a:p>
            <a:r>
              <a:rPr lang="en-IE" dirty="0"/>
              <a:t>And then it’s 2</a:t>
            </a:r>
          </a:p>
          <a:p>
            <a:r>
              <a:rPr lang="en-IE" dirty="0"/>
              <a:t>Then 3</a:t>
            </a:r>
          </a:p>
          <a:p>
            <a:r>
              <a:rPr lang="en-IE" dirty="0"/>
              <a:t>Then 5</a:t>
            </a:r>
          </a:p>
          <a:p>
            <a:r>
              <a:rPr lang="en-IE" dirty="0"/>
              <a:t>Then 8</a:t>
            </a:r>
          </a:p>
          <a:p>
            <a:r>
              <a:rPr lang="en-IE" dirty="0"/>
              <a:t>Then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56" y="1196752"/>
            <a:ext cx="523858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5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774" y="1412776"/>
            <a:ext cx="7488832" cy="496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484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Let’s remember how we did </a:t>
            </a:r>
            <a:r>
              <a:rPr lang="en-IE" b="1" dirty="0"/>
              <a:t>Fibonacci</a:t>
            </a:r>
            <a:r>
              <a:rPr lang="en-IE" dirty="0"/>
              <a:t> iteratively: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3489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9360289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(A != 2)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Total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&lt;- Total;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A &lt;- A –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Total;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06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Now let’s look at the recursive version: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2665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== 1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 == 2: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 RETURN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RETURN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(N-1)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(N-2);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7527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10296393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Fibonacci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622" y="1484784"/>
            <a:ext cx="10093598" cy="4824536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result =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(6);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(result);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int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n) {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(n &gt; 2) {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 - 1) + </a:t>
            </a:r>
            <a:r>
              <a:rPr lang="en-I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RecurFib</a:t>
            </a: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 - 2);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return 1;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16532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855" y="1445853"/>
            <a:ext cx="4195575" cy="49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48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Recursion is a feature of modularisation, when a module can call itself to complete a solution.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92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/>
              <a:t>Let’s remember factorial:</a:t>
            </a:r>
          </a:p>
          <a:p>
            <a:r>
              <a:rPr lang="en-IE" sz="2800" dirty="0"/>
              <a:t>7! = 7 * 6 * 5 * 4 * 3 * 2 * 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505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Recursion is a feature of modularisation, when a module can call itself to complete a solution.</a:t>
            </a:r>
          </a:p>
          <a:p>
            <a:endParaRPr lang="en-IE" sz="2800" dirty="0"/>
          </a:p>
          <a:p>
            <a:r>
              <a:rPr lang="en-IE" sz="2800" dirty="0"/>
              <a:t>Let’s remember factorial:</a:t>
            </a:r>
          </a:p>
          <a:p>
            <a:r>
              <a:rPr lang="en-IE" sz="2800" dirty="0"/>
              <a:t>7! = 7 * 6 * 5 * 4 * 3 * 2 * 1</a:t>
            </a:r>
          </a:p>
          <a:p>
            <a:r>
              <a:rPr lang="en-IE" sz="2800" dirty="0"/>
              <a:t>and</a:t>
            </a:r>
          </a:p>
          <a:p>
            <a:r>
              <a:rPr lang="en-IE" sz="2800" dirty="0"/>
              <a:t>6! = 6 * 5 * 4 * 3 * 2 * 1</a:t>
            </a:r>
          </a:p>
          <a:p>
            <a:endParaRPr lang="en-IE" sz="2800" dirty="0"/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025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</a:t>
            </a:r>
          </a:p>
          <a:p>
            <a:r>
              <a:rPr lang="en-IE" sz="2800" dirty="0"/>
              <a:t>7! = 7 * (6 * 5 * 4 * 3 * 2 * 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6061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/>
              <a:t>Recursion: Factorial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r>
              <a:rPr lang="en-IE" sz="2800" dirty="0"/>
              <a:t>So</a:t>
            </a:r>
          </a:p>
          <a:p>
            <a:r>
              <a:rPr lang="en-IE" sz="2800" dirty="0"/>
              <a:t>7! = 7 * (6 * 5 * 4 * 3 * 2 * 1)</a:t>
            </a:r>
          </a:p>
          <a:p>
            <a:r>
              <a:rPr lang="en-IE" sz="2800" dirty="0"/>
              <a:t>is </a:t>
            </a:r>
          </a:p>
          <a:p>
            <a:r>
              <a:rPr lang="en-IE" sz="2800" dirty="0"/>
              <a:t>7! = 7 * 6!</a:t>
            </a:r>
          </a:p>
          <a:p>
            <a:endParaRPr lang="en-IE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297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1309</Words>
  <Application>Microsoft Office PowerPoint</Application>
  <PresentationFormat>Custom</PresentationFormat>
  <Paragraphs>255</Paragraphs>
  <Slides>35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Courier New</vt:lpstr>
      <vt:lpstr>Office Theme</vt:lpstr>
      <vt:lpstr>The Java Programming Language: Recursion</vt:lpstr>
      <vt:lpstr>Recursion</vt:lpstr>
      <vt:lpstr>Recursion</vt:lpstr>
      <vt:lpstr>Recursion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Factorial</vt:lpstr>
      <vt:lpstr>Recursion: Fibonacci</vt:lpstr>
      <vt:lpstr>Recursion: Fibonacci</vt:lpstr>
      <vt:lpstr>Recursion: Fibonacci</vt:lpstr>
      <vt:lpstr>Recursion: Fibonacci</vt:lpstr>
      <vt:lpstr>Recursion: Fibonacci</vt:lpstr>
      <vt:lpstr>Recursion: Fibonacci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2021-12-01T14:11:34Z</dcterms:modified>
</cp:coreProperties>
</file>