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1004" r:id="rId2"/>
    <p:sldId id="326" r:id="rId3"/>
    <p:sldId id="331" r:id="rId4"/>
    <p:sldId id="332" r:id="rId5"/>
    <p:sldId id="330" r:id="rId6"/>
    <p:sldId id="334" r:id="rId7"/>
    <p:sldId id="335" r:id="rId8"/>
    <p:sldId id="343" r:id="rId9"/>
    <p:sldId id="336" r:id="rId10"/>
    <p:sldId id="344" r:id="rId11"/>
    <p:sldId id="337" r:id="rId12"/>
    <p:sldId id="338" r:id="rId13"/>
    <p:sldId id="339" r:id="rId14"/>
    <p:sldId id="327" r:id="rId15"/>
    <p:sldId id="328" r:id="rId16"/>
    <p:sldId id="340" r:id="rId17"/>
    <p:sldId id="341" r:id="rId18"/>
    <p:sldId id="342" r:id="rId19"/>
    <p:sldId id="345" r:id="rId20"/>
    <p:sldId id="347" r:id="rId21"/>
    <p:sldId id="348" r:id="rId22"/>
    <p:sldId id="349" r:id="rId23"/>
    <p:sldId id="350" r:id="rId24"/>
    <p:sldId id="351" r:id="rId25"/>
    <p:sldId id="352" r:id="rId26"/>
    <p:sldId id="353" r:id="rId27"/>
    <p:sldId id="1006" r:id="rId28"/>
    <p:sldId id="1008" r:id="rId29"/>
    <p:sldId id="325" r:id="rId30"/>
    <p:sldId id="354" r:id="rId31"/>
    <p:sldId id="324" r:id="rId32"/>
    <p:sldId id="366" r:id="rId33"/>
    <p:sldId id="367" r:id="rId34"/>
    <p:sldId id="1005" r:id="rId35"/>
    <p:sldId id="1000" r:id="rId36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FFCC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A50607-D7F9-4742-8CD6-8FC4413F11CA}" v="8" dt="2021-12-01T14:04:00.5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40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T. Gordon" userId="7469c87ffe94b59c" providerId="LiveId" clId="{64A50607-D7F9-4742-8CD6-8FC4413F11CA}"/>
    <pc:docChg chg="undo custSel addSld delSld modSld">
      <pc:chgData name="Damian T. Gordon" userId="7469c87ffe94b59c" providerId="LiveId" clId="{64A50607-D7F9-4742-8CD6-8FC4413F11CA}" dt="2021-12-01T14:11:21.558" v="179" actId="1035"/>
      <pc:docMkLst>
        <pc:docMk/>
      </pc:docMkLst>
      <pc:sldChg chg="add">
        <pc:chgData name="Damian T. Gordon" userId="7469c87ffe94b59c" providerId="LiveId" clId="{64A50607-D7F9-4742-8CD6-8FC4413F11CA}" dt="2021-12-01T13:51:52.796" v="10"/>
        <pc:sldMkLst>
          <pc:docMk/>
          <pc:sldMk cId="1604970633" sldId="324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991057636" sldId="325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4282770937" sldId="326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265576516" sldId="327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942181218" sldId="328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490925107" sldId="330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4217484956" sldId="331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177481959" sldId="332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59505143" sldId="334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790258557" sldId="335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922974100" sldId="336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491459929" sldId="337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497857478" sldId="338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602018350" sldId="339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687689588" sldId="340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4236122561" sldId="341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410523894" sldId="342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256061644" sldId="343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4168867785" sldId="344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114977760" sldId="345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78678050" sldId="347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609356679" sldId="348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980841605" sldId="349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928687620" sldId="350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263305038" sldId="351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320874784" sldId="352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552866751" sldId="353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583489073" sldId="354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1875159425" sldId="356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2921658840" sldId="357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728578933" sldId="358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412617498" sldId="359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113646607" sldId="360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78193085" sldId="361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4130866318" sldId="362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2078398219" sldId="363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026811102" sldId="364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524008479" sldId="365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352665669" sldId="366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427527981" sldId="367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4287632402" sldId="368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66276450" sldId="369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2013949430" sldId="376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2873733511" sldId="378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115610194" sldId="379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424043180" sldId="380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1582200655" sldId="381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706646146" sldId="382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612883609" sldId="383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654849151" sldId="384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1623467072" sldId="385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543252841" sldId="386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2593185041" sldId="387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1499993736" sldId="388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008411992" sldId="389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420144071" sldId="390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808261308" sldId="391"/>
        </pc:sldMkLst>
      </pc:sldChg>
      <pc:sldChg chg="modSp mod">
        <pc:chgData name="Damian T. Gordon" userId="7469c87ffe94b59c" providerId="LiveId" clId="{64A50607-D7F9-4742-8CD6-8FC4413F11CA}" dt="2021-12-01T13:49:16.268" v="8" actId="20577"/>
        <pc:sldMkLst>
          <pc:docMk/>
          <pc:sldMk cId="1369106278" sldId="1004"/>
        </pc:sldMkLst>
        <pc:spChg chg="mod">
          <ac:chgData name="Damian T. Gordon" userId="7469c87ffe94b59c" providerId="LiveId" clId="{64A50607-D7F9-4742-8CD6-8FC4413F11CA}" dt="2021-12-01T13:49:16.268" v="8" actId="20577"/>
          <ac:spMkLst>
            <pc:docMk/>
            <pc:sldMk cId="1369106278" sldId="1004"/>
            <ac:spMk id="2" creationId="{00000000-0000-0000-0000-000000000000}"/>
          </ac:spMkLst>
        </pc:spChg>
      </pc:sldChg>
      <pc:sldChg chg="modSp add mod">
        <pc:chgData name="Damian T. Gordon" userId="7469c87ffe94b59c" providerId="LiveId" clId="{64A50607-D7F9-4742-8CD6-8FC4413F11CA}" dt="2021-12-01T14:11:21.558" v="179" actId="1035"/>
        <pc:sldMkLst>
          <pc:docMk/>
          <pc:sldMk cId="4221653277" sldId="1005"/>
        </pc:sldMkLst>
        <pc:spChg chg="mod">
          <ac:chgData name="Damian T. Gordon" userId="7469c87ffe94b59c" providerId="LiveId" clId="{64A50607-D7F9-4742-8CD6-8FC4413F11CA}" dt="2021-12-01T14:11:21.558" v="179" actId="1035"/>
          <ac:spMkLst>
            <pc:docMk/>
            <pc:sldMk cId="4221653277" sldId="1005"/>
            <ac:spMk id="3" creationId="{00000000-0000-0000-0000-000000000000}"/>
          </ac:spMkLst>
        </pc:spChg>
      </pc:sldChg>
      <pc:sldChg chg="modSp add mod">
        <pc:chgData name="Damian T. Gordon" userId="7469c87ffe94b59c" providerId="LiveId" clId="{64A50607-D7F9-4742-8CD6-8FC4413F11CA}" dt="2021-12-01T14:03:09.130" v="64" actId="1037"/>
        <pc:sldMkLst>
          <pc:docMk/>
          <pc:sldMk cId="3812033918" sldId="1006"/>
        </pc:sldMkLst>
        <pc:spChg chg="mod">
          <ac:chgData name="Damian T. Gordon" userId="7469c87ffe94b59c" providerId="LiveId" clId="{64A50607-D7F9-4742-8CD6-8FC4413F11CA}" dt="2021-12-01T14:03:09.130" v="64" actId="1037"/>
          <ac:spMkLst>
            <pc:docMk/>
            <pc:sldMk cId="3812033918" sldId="1006"/>
            <ac:spMk id="3" creationId="{00000000-0000-0000-0000-000000000000}"/>
          </ac:spMkLst>
        </pc:spChg>
        <pc:spChg chg="mod">
          <ac:chgData name="Damian T. Gordon" userId="7469c87ffe94b59c" providerId="LiveId" clId="{64A50607-D7F9-4742-8CD6-8FC4413F11CA}" dt="2021-12-01T14:02:44.047" v="39" actId="1035"/>
          <ac:spMkLst>
            <pc:docMk/>
            <pc:sldMk cId="3812033918" sldId="1006"/>
            <ac:spMk id="4" creationId="{00000000-0000-0000-0000-000000000000}"/>
          </ac:spMkLst>
        </pc:spChg>
      </pc:sldChg>
      <pc:sldChg chg="addSp modSp add del mod">
        <pc:chgData name="Damian T. Gordon" userId="7469c87ffe94b59c" providerId="LiveId" clId="{64A50607-D7F9-4742-8CD6-8FC4413F11CA}" dt="2021-12-01T14:04:30.562" v="152" actId="47"/>
        <pc:sldMkLst>
          <pc:docMk/>
          <pc:sldMk cId="386511137" sldId="1007"/>
        </pc:sldMkLst>
        <pc:spChg chg="add mod">
          <ac:chgData name="Damian T. Gordon" userId="7469c87ffe94b59c" providerId="LiveId" clId="{64A50607-D7F9-4742-8CD6-8FC4413F11CA}" dt="2021-12-01T14:02:32.617" v="37" actId="14100"/>
          <ac:spMkLst>
            <pc:docMk/>
            <pc:sldMk cId="386511137" sldId="1007"/>
            <ac:spMk id="6" creationId="{334E1632-3402-48CE-803C-00FA4F341E18}"/>
          </ac:spMkLst>
        </pc:spChg>
      </pc:sldChg>
      <pc:sldChg chg="addSp delSp modSp add mod">
        <pc:chgData name="Damian T. Gordon" userId="7469c87ffe94b59c" providerId="LiveId" clId="{64A50607-D7F9-4742-8CD6-8FC4413F11CA}" dt="2021-12-01T14:04:25.519" v="151" actId="1035"/>
        <pc:sldMkLst>
          <pc:docMk/>
          <pc:sldMk cId="2061746352" sldId="1008"/>
        </pc:sldMkLst>
        <pc:spChg chg="add del mod">
          <ac:chgData name="Damian T. Gordon" userId="7469c87ffe94b59c" providerId="LiveId" clId="{64A50607-D7F9-4742-8CD6-8FC4413F11CA}" dt="2021-12-01T14:03:57.922" v="109" actId="478"/>
          <ac:spMkLst>
            <pc:docMk/>
            <pc:sldMk cId="2061746352" sldId="1008"/>
            <ac:spMk id="6" creationId="{F418CA74-372A-4E8D-A33F-8184ADB73BB9}"/>
          </ac:spMkLst>
        </pc:spChg>
        <pc:spChg chg="add mod">
          <ac:chgData name="Damian T. Gordon" userId="7469c87ffe94b59c" providerId="LiveId" clId="{64A50607-D7F9-4742-8CD6-8FC4413F11CA}" dt="2021-12-01T14:03:55.935" v="108" actId="14100"/>
          <ac:spMkLst>
            <pc:docMk/>
            <pc:sldMk cId="2061746352" sldId="1008"/>
            <ac:spMk id="7" creationId="{6397C9D2-45E4-4EC3-84E7-4939DD992F64}"/>
          </ac:spMkLst>
        </pc:spChg>
        <pc:spChg chg="add mod">
          <ac:chgData name="Damian T. Gordon" userId="7469c87ffe94b59c" providerId="LiveId" clId="{64A50607-D7F9-4742-8CD6-8FC4413F11CA}" dt="2021-12-01T14:04:25.519" v="151" actId="1035"/>
          <ac:spMkLst>
            <pc:docMk/>
            <pc:sldMk cId="2061746352" sldId="1008"/>
            <ac:spMk id="8" creationId="{E4C694EF-9EDB-4DE6-8C18-9BC5516817F3}"/>
          </ac:spMkLst>
        </pc:spChg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683440348" sldId="1031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251763920" sldId="1069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736833516" sldId="1070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551436934" sldId="1071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250388135" sldId="1072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890212631" sldId="1073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182656022" sldId="1074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461229553" sldId="1075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4109199318" sldId="1076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033123258" sldId="1077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787531478" sldId="1078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628432923" sldId="1080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130480074" sldId="1081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283827038" sldId="1082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542878367" sldId="1083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201695006" sldId="1084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652606596" sldId="1085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4138150711" sldId="1086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531960043" sldId="1087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96786369" sldId="1092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4070234121" sldId="1093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646085114" sldId="1094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901524368" sldId="1095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243957170" sldId="1096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675400692" sldId="1097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516678777" sldId="1098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512712373" sldId="1099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96740889" sldId="1100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478587542" sldId="110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01/12/2021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546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11</a:t>
            </a:fld>
            <a:endParaRPr lang="en-I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12</a:t>
            </a:fld>
            <a:endParaRPr lang="en-I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13</a:t>
            </a:fld>
            <a:endParaRPr lang="en-I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14</a:t>
            </a:fld>
            <a:endParaRPr lang="en-I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15</a:t>
            </a:fld>
            <a:endParaRPr lang="en-I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16</a:t>
            </a:fld>
            <a:endParaRPr lang="en-I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17</a:t>
            </a:fld>
            <a:endParaRPr lang="en-I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18</a:t>
            </a:fld>
            <a:endParaRPr lang="en-I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19</a:t>
            </a:fld>
            <a:endParaRPr lang="en-I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20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21</a:t>
            </a:fld>
            <a:endParaRPr lang="en-I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22</a:t>
            </a:fld>
            <a:endParaRPr lang="en-I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23</a:t>
            </a:fld>
            <a:endParaRPr lang="en-I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24</a:t>
            </a:fld>
            <a:endParaRPr lang="en-I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25</a:t>
            </a:fld>
            <a:endParaRPr lang="en-I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26</a:t>
            </a:fld>
            <a:endParaRPr lang="en-I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778618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29224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29</a:t>
            </a:fld>
            <a:endParaRPr lang="en-I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30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31</a:t>
            </a:fld>
            <a:endParaRPr lang="en-I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32</a:t>
            </a:fld>
            <a:endParaRPr lang="en-I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33</a:t>
            </a:fld>
            <a:endParaRPr lang="en-I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82490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9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10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0630" y="2924944"/>
            <a:ext cx="10725541" cy="1470025"/>
          </a:xfrm>
        </p:spPr>
        <p:txBody>
          <a:bodyPr>
            <a:noAutofit/>
          </a:bodyPr>
          <a:lstStyle/>
          <a:p>
            <a:r>
              <a:rPr lang="en-IE" sz="6000" dirty="0"/>
              <a:t>The Java Programming Language:</a:t>
            </a:r>
            <a:br>
              <a:rPr lang="en-IE" sz="6000" dirty="0"/>
            </a:br>
            <a:r>
              <a:rPr lang="en-IE" sz="6000" dirty="0"/>
              <a:t>Recursion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5040758"/>
            <a:ext cx="8533289" cy="1124546"/>
          </a:xfrm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Damian Gordon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8E8D406-F246-46AB-B99F-6DBC422A9BB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082" y="332656"/>
            <a:ext cx="2232248" cy="230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06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/>
              <a:t>So</a:t>
            </a:r>
          </a:p>
          <a:p>
            <a:r>
              <a:rPr lang="en-IE" sz="2800" dirty="0"/>
              <a:t>7! = 7 * (6 * 5 * 4 * 3 * 2 * 1)</a:t>
            </a:r>
          </a:p>
          <a:p>
            <a:r>
              <a:rPr lang="en-IE" sz="2800" dirty="0"/>
              <a:t>is </a:t>
            </a:r>
          </a:p>
          <a:p>
            <a:r>
              <a:rPr lang="en-IE" sz="2800" dirty="0"/>
              <a:t>7! = 7 * 6!</a:t>
            </a:r>
          </a:p>
          <a:p>
            <a:r>
              <a:rPr lang="en-IE" sz="2800" dirty="0"/>
              <a:t>and</a:t>
            </a:r>
          </a:p>
          <a:p>
            <a:r>
              <a:rPr lang="en-IE" sz="2800" dirty="0"/>
              <a:t>9! = 9 * 8 * 7 * 6 * 5 * 4 * 3 * 2 * 1</a:t>
            </a:r>
          </a:p>
          <a:p>
            <a:r>
              <a:rPr lang="en-IE" sz="2800" dirty="0"/>
              <a:t>9!=  9 * (8 * 7 * 6 * 5 * 4 * 3 * 2 * 1)</a:t>
            </a:r>
          </a:p>
          <a:p>
            <a:r>
              <a:rPr lang="en-IE" sz="2800" dirty="0"/>
              <a:t>9! = 9 * 8!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68867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/>
              <a:t>Or, in general: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1459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/>
              <a:t>Or, in general:</a:t>
            </a:r>
          </a:p>
          <a:p>
            <a:endParaRPr lang="en-IE" sz="2800" dirty="0"/>
          </a:p>
          <a:p>
            <a:r>
              <a:rPr lang="en-IE" sz="2800" dirty="0"/>
              <a:t>N! = N * (N-1)!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97857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/>
              <a:t>Or, in general:</a:t>
            </a:r>
          </a:p>
          <a:p>
            <a:endParaRPr lang="en-IE" sz="2800" dirty="0"/>
          </a:p>
          <a:p>
            <a:r>
              <a:rPr lang="en-IE" sz="2800" dirty="0"/>
              <a:t>N! = N * (N-1)!</a:t>
            </a:r>
          </a:p>
          <a:p>
            <a:endParaRPr lang="en-IE" sz="2800" dirty="0"/>
          </a:p>
          <a:p>
            <a:r>
              <a:rPr lang="en-IE" sz="2800" dirty="0"/>
              <a:t>or</a:t>
            </a:r>
          </a:p>
          <a:p>
            <a:endParaRPr lang="en-IE" sz="2800" dirty="0"/>
          </a:p>
          <a:p>
            <a:r>
              <a:rPr lang="en-IE" sz="2800" dirty="0"/>
              <a:t>Factorial(N) = N * Factorial(N-1)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02018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/>
              <a:t>Let’s remember how we did </a:t>
            </a:r>
            <a:r>
              <a:rPr lang="en-IE" b="1" dirty="0"/>
              <a:t>Factorial</a:t>
            </a:r>
            <a:r>
              <a:rPr lang="en-IE" dirty="0"/>
              <a:t> iteratively: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65576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412776"/>
            <a:ext cx="8735833" cy="439248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Factorial: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Value; 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Total &lt;- 1;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(Value != 0)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DO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 Total &lt;- Value * Total;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    Value &lt;- Value - 1;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Total;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2000" i="1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42181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/>
              <a:t>Now this is how we implement the following:</a:t>
            </a:r>
          </a:p>
          <a:p>
            <a:endParaRPr lang="en-IE" sz="2800" dirty="0"/>
          </a:p>
          <a:p>
            <a:r>
              <a:rPr lang="en-IE" sz="2800" dirty="0"/>
              <a:t>Factorial(N) = N * Factorial(N-1)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87689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412776"/>
            <a:ext cx="8735833" cy="489654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Fact(N):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(N &lt;= 0)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THEN RETURN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ELSE RETURN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N * Fact(N-1);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   ENDIF;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Factorial: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Get Value; 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Fact(Value);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IE" sz="2000" i="1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36122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412776"/>
            <a:ext cx="8735833" cy="489654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5015086" y="2780928"/>
            <a:ext cx="936104" cy="5760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1918742" y="1556792"/>
            <a:ext cx="936104" cy="5760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9" name="Elbow Connector 8"/>
          <p:cNvCxnSpPr>
            <a:stCxn id="6" idx="0"/>
            <a:endCxn id="7" idx="6"/>
          </p:cNvCxnSpPr>
          <p:nvPr/>
        </p:nvCxnSpPr>
        <p:spPr>
          <a:xfrm rot="16200000" flipV="1">
            <a:off x="3700940" y="998730"/>
            <a:ext cx="936104" cy="2628292"/>
          </a:xfrm>
          <a:prstGeom prst="bentConnector2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Fact(N):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(N &lt;= 0)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THEN RETURN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ELSE RETURN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N * Fact(N-1);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   ENDIF;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Factorial: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Get Value; 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Fact(Value);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IE" sz="2000" i="1" dirty="0"/>
          </a:p>
        </p:txBody>
      </p:sp>
      <p:sp>
        <p:nvSpPr>
          <p:cNvPr id="13" name="Rounded Rectangle 12"/>
          <p:cNvSpPr/>
          <p:nvPr/>
        </p:nvSpPr>
        <p:spPr>
          <a:xfrm>
            <a:off x="2436653" y="5157192"/>
            <a:ext cx="2280435" cy="50405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10523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/>
              <a:t>So if N is 5</a:t>
            </a:r>
          </a:p>
          <a:p>
            <a:endParaRPr lang="en-IE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14977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758" y="1196752"/>
            <a:ext cx="7992888" cy="54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770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/>
              <a:t>So if N is 5</a:t>
            </a:r>
          </a:p>
          <a:p>
            <a:r>
              <a:rPr lang="en-IE" sz="2800" b="1" dirty="0"/>
              <a:t>MODULE Fact</a:t>
            </a:r>
            <a:r>
              <a:rPr lang="en-IE" sz="2800" dirty="0"/>
              <a:t>(5) returns </a:t>
            </a:r>
          </a:p>
          <a:p>
            <a:pPr lvl="1"/>
            <a:r>
              <a:rPr lang="en-IE" sz="2400" dirty="0"/>
              <a:t>5 * </a:t>
            </a:r>
            <a:r>
              <a:rPr lang="en-IE" sz="2400" b="1" dirty="0"/>
              <a:t>Fact</a:t>
            </a:r>
            <a:r>
              <a:rPr lang="en-IE" sz="2400" dirty="0"/>
              <a:t>(4)</a:t>
            </a:r>
          </a:p>
          <a:p>
            <a:endParaRPr lang="en-IE" sz="2800" dirty="0"/>
          </a:p>
          <a:p>
            <a:endParaRPr lang="en-IE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8678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/>
              <a:t>So if N is 5</a:t>
            </a:r>
          </a:p>
          <a:p>
            <a:r>
              <a:rPr lang="en-IE" sz="2800" b="1" dirty="0"/>
              <a:t>MODULE Fact</a:t>
            </a:r>
            <a:r>
              <a:rPr lang="en-IE" sz="2800" dirty="0"/>
              <a:t>(5) returns </a:t>
            </a:r>
          </a:p>
          <a:p>
            <a:pPr lvl="1"/>
            <a:r>
              <a:rPr lang="en-IE" sz="2400" dirty="0"/>
              <a:t>5 * </a:t>
            </a:r>
            <a:r>
              <a:rPr lang="en-IE" sz="2400" b="1" dirty="0"/>
              <a:t>Fact</a:t>
            </a:r>
            <a:r>
              <a:rPr lang="en-IE" sz="2400" dirty="0"/>
              <a:t>(4)</a:t>
            </a:r>
          </a:p>
          <a:p>
            <a:pPr lvl="1"/>
            <a:r>
              <a:rPr lang="en-IE" sz="2400" dirty="0"/>
              <a:t>5 * 4 * </a:t>
            </a:r>
            <a:r>
              <a:rPr lang="en-IE" sz="2400" b="1" dirty="0"/>
              <a:t>Fact</a:t>
            </a:r>
            <a:r>
              <a:rPr lang="en-IE" sz="2400" dirty="0"/>
              <a:t>(3)</a:t>
            </a:r>
          </a:p>
          <a:p>
            <a:endParaRPr lang="en-IE" sz="2800" dirty="0"/>
          </a:p>
          <a:p>
            <a:endParaRPr lang="en-IE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093566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/>
              <a:t>So if N is 5</a:t>
            </a:r>
          </a:p>
          <a:p>
            <a:r>
              <a:rPr lang="en-IE" sz="2800" b="1" dirty="0"/>
              <a:t>MODULE Fact</a:t>
            </a:r>
            <a:r>
              <a:rPr lang="en-IE" sz="2800" dirty="0"/>
              <a:t>(5) returns </a:t>
            </a:r>
          </a:p>
          <a:p>
            <a:pPr lvl="1"/>
            <a:r>
              <a:rPr lang="en-IE" sz="2400" dirty="0"/>
              <a:t>5 * </a:t>
            </a:r>
            <a:r>
              <a:rPr lang="en-IE" sz="2400" b="1" dirty="0"/>
              <a:t>Fact</a:t>
            </a:r>
            <a:r>
              <a:rPr lang="en-IE" sz="2400" dirty="0"/>
              <a:t>(4)</a:t>
            </a:r>
          </a:p>
          <a:p>
            <a:pPr lvl="1"/>
            <a:r>
              <a:rPr lang="en-IE" sz="2400" dirty="0"/>
              <a:t>5 * 4 * </a:t>
            </a:r>
            <a:r>
              <a:rPr lang="en-IE" sz="2400" b="1" dirty="0"/>
              <a:t>Fact</a:t>
            </a:r>
            <a:r>
              <a:rPr lang="en-IE" sz="2400" dirty="0"/>
              <a:t>(3)</a:t>
            </a:r>
          </a:p>
          <a:p>
            <a:pPr lvl="1"/>
            <a:r>
              <a:rPr lang="en-IE" sz="2400" dirty="0"/>
              <a:t>5 * 4 * 3 * </a:t>
            </a:r>
            <a:r>
              <a:rPr lang="en-IE" sz="2400" b="1" dirty="0"/>
              <a:t>Fact</a:t>
            </a:r>
            <a:r>
              <a:rPr lang="en-IE" sz="2400" dirty="0"/>
              <a:t>(2)</a:t>
            </a:r>
          </a:p>
          <a:p>
            <a:endParaRPr lang="en-IE" sz="2800" dirty="0"/>
          </a:p>
          <a:p>
            <a:endParaRPr lang="en-IE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08416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/>
              <a:t>So if N is 5</a:t>
            </a:r>
          </a:p>
          <a:p>
            <a:r>
              <a:rPr lang="en-IE" sz="2800" b="1" dirty="0"/>
              <a:t>MODULE Fact</a:t>
            </a:r>
            <a:r>
              <a:rPr lang="en-IE" sz="2800" dirty="0"/>
              <a:t>(5) returns </a:t>
            </a:r>
          </a:p>
          <a:p>
            <a:pPr lvl="1"/>
            <a:r>
              <a:rPr lang="en-IE" sz="2400" dirty="0"/>
              <a:t>5 * </a:t>
            </a:r>
            <a:r>
              <a:rPr lang="en-IE" sz="2400" b="1" dirty="0"/>
              <a:t>Fact</a:t>
            </a:r>
            <a:r>
              <a:rPr lang="en-IE" sz="2400" dirty="0"/>
              <a:t>(4)</a:t>
            </a:r>
          </a:p>
          <a:p>
            <a:pPr lvl="1"/>
            <a:r>
              <a:rPr lang="en-IE" sz="2400" dirty="0"/>
              <a:t>5 * 4 * </a:t>
            </a:r>
            <a:r>
              <a:rPr lang="en-IE" sz="2400" b="1" dirty="0"/>
              <a:t>Fact</a:t>
            </a:r>
            <a:r>
              <a:rPr lang="en-IE" sz="2400" dirty="0"/>
              <a:t>(3)</a:t>
            </a:r>
          </a:p>
          <a:p>
            <a:pPr lvl="1"/>
            <a:r>
              <a:rPr lang="en-IE" sz="2400" dirty="0"/>
              <a:t>5 * 4 * 3 * </a:t>
            </a:r>
            <a:r>
              <a:rPr lang="en-IE" sz="2400" b="1" dirty="0"/>
              <a:t>Fact</a:t>
            </a:r>
            <a:r>
              <a:rPr lang="en-IE" sz="2400" dirty="0"/>
              <a:t>(2)</a:t>
            </a:r>
          </a:p>
          <a:p>
            <a:pPr lvl="1"/>
            <a:r>
              <a:rPr lang="en-IE" sz="2400" dirty="0"/>
              <a:t>5 * 4 * 3 * 2 * </a:t>
            </a:r>
            <a:r>
              <a:rPr lang="en-IE" sz="2400" b="1" dirty="0"/>
              <a:t>Fact</a:t>
            </a:r>
            <a:r>
              <a:rPr lang="en-IE" sz="2400" dirty="0"/>
              <a:t>(1)</a:t>
            </a:r>
          </a:p>
          <a:p>
            <a:endParaRPr lang="en-IE" sz="2800" dirty="0"/>
          </a:p>
          <a:p>
            <a:endParaRPr lang="en-IE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286876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/>
              <a:t>So if N is 5</a:t>
            </a:r>
          </a:p>
          <a:p>
            <a:r>
              <a:rPr lang="en-IE" sz="2800" b="1" dirty="0"/>
              <a:t>MODULE Fact</a:t>
            </a:r>
            <a:r>
              <a:rPr lang="en-IE" sz="2800" dirty="0"/>
              <a:t>(5) returns </a:t>
            </a:r>
          </a:p>
          <a:p>
            <a:pPr lvl="1"/>
            <a:r>
              <a:rPr lang="en-IE" sz="2400" dirty="0"/>
              <a:t>5 * </a:t>
            </a:r>
            <a:r>
              <a:rPr lang="en-IE" sz="2400" b="1" dirty="0"/>
              <a:t>Fact</a:t>
            </a:r>
            <a:r>
              <a:rPr lang="en-IE" sz="2400" dirty="0"/>
              <a:t>(4)</a:t>
            </a:r>
          </a:p>
          <a:p>
            <a:pPr lvl="1"/>
            <a:r>
              <a:rPr lang="en-IE" sz="2400" dirty="0"/>
              <a:t>5 * 4 * </a:t>
            </a:r>
            <a:r>
              <a:rPr lang="en-IE" sz="2400" b="1" dirty="0"/>
              <a:t>Fact</a:t>
            </a:r>
            <a:r>
              <a:rPr lang="en-IE" sz="2400" dirty="0"/>
              <a:t>(3)</a:t>
            </a:r>
          </a:p>
          <a:p>
            <a:pPr lvl="1"/>
            <a:r>
              <a:rPr lang="en-IE" sz="2400" dirty="0"/>
              <a:t>5 * 4 * 3 * </a:t>
            </a:r>
            <a:r>
              <a:rPr lang="en-IE" sz="2400" b="1" dirty="0"/>
              <a:t>Fact</a:t>
            </a:r>
            <a:r>
              <a:rPr lang="en-IE" sz="2400" dirty="0"/>
              <a:t>(2)</a:t>
            </a:r>
          </a:p>
          <a:p>
            <a:pPr lvl="1"/>
            <a:r>
              <a:rPr lang="en-IE" sz="2400" dirty="0"/>
              <a:t>5 * 4 * 3 * 2 * </a:t>
            </a:r>
            <a:r>
              <a:rPr lang="en-IE" sz="2400" b="1" dirty="0"/>
              <a:t>Fact</a:t>
            </a:r>
            <a:r>
              <a:rPr lang="en-IE" sz="2400" dirty="0"/>
              <a:t>(1)</a:t>
            </a:r>
          </a:p>
          <a:p>
            <a:pPr lvl="1"/>
            <a:r>
              <a:rPr lang="en-IE" sz="2400" dirty="0"/>
              <a:t>5 * 4 * 3 * 2 * 1 * </a:t>
            </a:r>
            <a:r>
              <a:rPr lang="en-IE" sz="2400" b="1" dirty="0"/>
              <a:t>Fact</a:t>
            </a:r>
            <a:r>
              <a:rPr lang="en-IE" sz="2400" dirty="0"/>
              <a:t>(0)</a:t>
            </a:r>
          </a:p>
          <a:p>
            <a:endParaRPr lang="en-IE" sz="2800" dirty="0"/>
          </a:p>
          <a:p>
            <a:endParaRPr lang="en-IE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63305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/>
              <a:t>So if N is 5</a:t>
            </a:r>
          </a:p>
          <a:p>
            <a:r>
              <a:rPr lang="en-IE" sz="2800" b="1" dirty="0"/>
              <a:t>MODULE Fact</a:t>
            </a:r>
            <a:r>
              <a:rPr lang="en-IE" sz="2800" dirty="0"/>
              <a:t>(5) returns </a:t>
            </a:r>
          </a:p>
          <a:p>
            <a:pPr lvl="1"/>
            <a:r>
              <a:rPr lang="en-IE" sz="2400" dirty="0"/>
              <a:t>5 * </a:t>
            </a:r>
            <a:r>
              <a:rPr lang="en-IE" sz="2400" b="1" dirty="0"/>
              <a:t>Fact</a:t>
            </a:r>
            <a:r>
              <a:rPr lang="en-IE" sz="2400" dirty="0"/>
              <a:t>(4)</a:t>
            </a:r>
          </a:p>
          <a:p>
            <a:pPr lvl="1"/>
            <a:r>
              <a:rPr lang="en-IE" sz="2400" dirty="0"/>
              <a:t>5 * 4 * </a:t>
            </a:r>
            <a:r>
              <a:rPr lang="en-IE" sz="2400" b="1" dirty="0"/>
              <a:t>Fact</a:t>
            </a:r>
            <a:r>
              <a:rPr lang="en-IE" sz="2400" dirty="0"/>
              <a:t>(3)</a:t>
            </a:r>
          </a:p>
          <a:p>
            <a:pPr lvl="1"/>
            <a:r>
              <a:rPr lang="en-IE" sz="2400" dirty="0"/>
              <a:t>5 * 4 * 3 * </a:t>
            </a:r>
            <a:r>
              <a:rPr lang="en-IE" sz="2400" b="1" dirty="0"/>
              <a:t>Fact</a:t>
            </a:r>
            <a:r>
              <a:rPr lang="en-IE" sz="2400" dirty="0"/>
              <a:t>(2)</a:t>
            </a:r>
          </a:p>
          <a:p>
            <a:pPr lvl="1"/>
            <a:r>
              <a:rPr lang="en-IE" sz="2400" dirty="0"/>
              <a:t>5 * 4 * 3 * 2 * </a:t>
            </a:r>
            <a:r>
              <a:rPr lang="en-IE" sz="2400" b="1" dirty="0"/>
              <a:t>Fact</a:t>
            </a:r>
            <a:r>
              <a:rPr lang="en-IE" sz="2400" dirty="0"/>
              <a:t>(1)</a:t>
            </a:r>
          </a:p>
          <a:p>
            <a:pPr lvl="1"/>
            <a:r>
              <a:rPr lang="en-IE" sz="2400" dirty="0"/>
              <a:t>5 * 4 * 3 * 2 * 1 * </a:t>
            </a:r>
            <a:r>
              <a:rPr lang="en-IE" sz="2400" b="1" dirty="0"/>
              <a:t>Fact</a:t>
            </a:r>
            <a:r>
              <a:rPr lang="en-IE" sz="2400" dirty="0"/>
              <a:t>(0)</a:t>
            </a:r>
          </a:p>
          <a:p>
            <a:pPr lvl="1"/>
            <a:r>
              <a:rPr lang="en-IE" sz="2400" dirty="0"/>
              <a:t>5 * 4 * 3 * 2 * 1 * 1</a:t>
            </a:r>
          </a:p>
          <a:p>
            <a:endParaRPr lang="en-IE" sz="2800" dirty="0"/>
          </a:p>
          <a:p>
            <a:endParaRPr lang="en-IE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208747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/>
              <a:t>So if N is 5</a:t>
            </a:r>
          </a:p>
          <a:p>
            <a:r>
              <a:rPr lang="en-IE" sz="2800" b="1" dirty="0"/>
              <a:t>MODULE Fact</a:t>
            </a:r>
            <a:r>
              <a:rPr lang="en-IE" sz="2800" dirty="0"/>
              <a:t>(5) returns </a:t>
            </a:r>
          </a:p>
          <a:p>
            <a:pPr lvl="1"/>
            <a:r>
              <a:rPr lang="en-IE" sz="2400" dirty="0"/>
              <a:t>5 * </a:t>
            </a:r>
            <a:r>
              <a:rPr lang="en-IE" sz="2400" b="1" dirty="0"/>
              <a:t>Fact</a:t>
            </a:r>
            <a:r>
              <a:rPr lang="en-IE" sz="2400" dirty="0"/>
              <a:t>(4)</a:t>
            </a:r>
          </a:p>
          <a:p>
            <a:pPr lvl="1"/>
            <a:r>
              <a:rPr lang="en-IE" sz="2400" dirty="0"/>
              <a:t>5 * 4 * </a:t>
            </a:r>
            <a:r>
              <a:rPr lang="en-IE" sz="2400" b="1" dirty="0"/>
              <a:t>Fact</a:t>
            </a:r>
            <a:r>
              <a:rPr lang="en-IE" sz="2400" dirty="0"/>
              <a:t>(3)</a:t>
            </a:r>
          </a:p>
          <a:p>
            <a:pPr lvl="1"/>
            <a:r>
              <a:rPr lang="en-IE" sz="2400" dirty="0"/>
              <a:t>5 * 4 * 3 * </a:t>
            </a:r>
            <a:r>
              <a:rPr lang="en-IE" sz="2400" b="1" dirty="0"/>
              <a:t>Fact</a:t>
            </a:r>
            <a:r>
              <a:rPr lang="en-IE" sz="2400" dirty="0"/>
              <a:t>(2)</a:t>
            </a:r>
          </a:p>
          <a:p>
            <a:pPr lvl="1"/>
            <a:r>
              <a:rPr lang="en-IE" sz="2400" dirty="0"/>
              <a:t>5 * 4 * 3 * 2 * </a:t>
            </a:r>
            <a:r>
              <a:rPr lang="en-IE" sz="2400" b="1" dirty="0"/>
              <a:t>Fact</a:t>
            </a:r>
            <a:r>
              <a:rPr lang="en-IE" sz="2400" dirty="0"/>
              <a:t>(1)</a:t>
            </a:r>
          </a:p>
          <a:p>
            <a:pPr lvl="1"/>
            <a:r>
              <a:rPr lang="en-IE" sz="2400" dirty="0"/>
              <a:t>5 * 4 * 3 * 2 * 1 * </a:t>
            </a:r>
            <a:r>
              <a:rPr lang="en-IE" sz="2400" b="1" dirty="0"/>
              <a:t>Fact</a:t>
            </a:r>
            <a:r>
              <a:rPr lang="en-IE" sz="2400" dirty="0"/>
              <a:t>(0)</a:t>
            </a:r>
          </a:p>
          <a:p>
            <a:pPr lvl="1"/>
            <a:r>
              <a:rPr lang="en-IE" sz="2400" dirty="0"/>
              <a:t>5 * 4 * 3 * 2 * 1 * 1</a:t>
            </a:r>
          </a:p>
          <a:p>
            <a:pPr lvl="1"/>
            <a:r>
              <a:rPr lang="en-IE" sz="2400" dirty="0"/>
              <a:t>120</a:t>
            </a:r>
          </a:p>
          <a:p>
            <a:endParaRPr lang="en-IE" sz="2800" dirty="0"/>
          </a:p>
          <a:p>
            <a:endParaRPr lang="en-IE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528667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412776"/>
            <a:ext cx="8735833" cy="489654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638" y="1484784"/>
            <a:ext cx="10093598" cy="48965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public class Factorial {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IE" sz="2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   int result = Fact(5);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(result);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 public static int Fact(int n) {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   if (n &gt; 1) {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     return n * Fact(n - 1);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   } else {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     return 1;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 } 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IE" sz="2000" i="1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120339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412776"/>
            <a:ext cx="8735833" cy="489654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638" y="1484784"/>
            <a:ext cx="10093598" cy="48965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public class Factorial {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IE" sz="2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   int result = Fact(5);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(result);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 public static int Fact(int n) {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   if (n &gt; 1) {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     return n * Fact(n - 1);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   } else {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     return 1;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 } 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IE" sz="2000" i="1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397C9D2-45E4-4EC3-84E7-4939DD992F64}"/>
              </a:ext>
            </a:extLst>
          </p:cNvPr>
          <p:cNvSpPr/>
          <p:nvPr/>
        </p:nvSpPr>
        <p:spPr>
          <a:xfrm>
            <a:off x="838622" y="1907704"/>
            <a:ext cx="7848872" cy="152129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4C694EF-9EDB-4DE6-8C18-9BC5516817F3}"/>
              </a:ext>
            </a:extLst>
          </p:cNvPr>
          <p:cNvSpPr/>
          <p:nvPr/>
        </p:nvSpPr>
        <p:spPr>
          <a:xfrm>
            <a:off x="694606" y="3140968"/>
            <a:ext cx="7848872" cy="280831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617463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Fibonacci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5935735" cy="4525963"/>
          </a:xfrm>
        </p:spPr>
        <p:txBody>
          <a:bodyPr>
            <a:normAutofit fontScale="92500" lnSpcReduction="20000"/>
          </a:bodyPr>
          <a:lstStyle/>
          <a:p>
            <a:r>
              <a:rPr lang="en-IE" dirty="0"/>
              <a:t>The Fibonacci numbers are numbers where the next number in the sequence is the sum of the previous two.</a:t>
            </a:r>
          </a:p>
          <a:p>
            <a:r>
              <a:rPr lang="en-IE" dirty="0"/>
              <a:t>The sequence starts with 1, 1,</a:t>
            </a:r>
          </a:p>
          <a:p>
            <a:r>
              <a:rPr lang="en-IE" dirty="0"/>
              <a:t>And then it’s 2</a:t>
            </a:r>
          </a:p>
          <a:p>
            <a:r>
              <a:rPr lang="en-IE" dirty="0"/>
              <a:t>Then 3</a:t>
            </a:r>
          </a:p>
          <a:p>
            <a:r>
              <a:rPr lang="en-IE" dirty="0"/>
              <a:t>Then 5</a:t>
            </a:r>
          </a:p>
          <a:p>
            <a:r>
              <a:rPr lang="en-IE" dirty="0"/>
              <a:t>Then 8</a:t>
            </a:r>
          </a:p>
          <a:p>
            <a:r>
              <a:rPr lang="en-IE" dirty="0"/>
              <a:t>Then 13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256" y="1196752"/>
            <a:ext cx="5238582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057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774" y="1412776"/>
            <a:ext cx="7488832" cy="4967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4849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Fibonacci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/>
              <a:t>Let’s remember how we did </a:t>
            </a:r>
            <a:r>
              <a:rPr lang="en-IE" b="1" dirty="0"/>
              <a:t>Fibonacci</a:t>
            </a:r>
            <a:r>
              <a:rPr lang="en-IE" dirty="0"/>
              <a:t> iteratively: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34890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35317" y="1412776"/>
            <a:ext cx="9360289" cy="482453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Fibonacci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 fontScale="92500" lnSpcReduction="10000"/>
          </a:bodyPr>
          <a:lstStyle/>
          <a:p>
            <a:pPr marL="400050" lvl="1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FibonacciNumbers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READ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A;</a:t>
            </a: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&lt;- 1;</a:t>
            </a: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&lt;- 1;</a:t>
            </a: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(A != 2)</a:t>
            </a: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Total &lt;-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&lt;- Total;</a:t>
            </a:r>
            <a:endParaRPr lang="en-IE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A &lt;- A – 1;</a:t>
            </a: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Total;</a:t>
            </a:r>
          </a:p>
          <a:p>
            <a:pPr marL="400050" lvl="1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049706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Fibonacci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/>
              <a:t>Now let’s look at the recursive version: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526656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35317" y="1412776"/>
            <a:ext cx="10296393" cy="482453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Fibonacci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RecurFib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N == 1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N == 2:</a:t>
            </a: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 RETURN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RETURN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RecurFib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(N-1) +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RecurFib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(N-2);</a:t>
            </a: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ENDIF;</a:t>
            </a:r>
          </a:p>
          <a:p>
            <a:pPr marL="400050" lvl="1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  <a:p>
            <a:pPr marL="400050" lvl="1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FibonacciNumbers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READ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A;</a:t>
            </a: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RecurFib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pPr marL="400050" lvl="1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275279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35317" y="1412776"/>
            <a:ext cx="10296393" cy="482453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Fibonacci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622" y="1484784"/>
            <a:ext cx="10093598" cy="4824536"/>
          </a:xfrm>
        </p:spPr>
        <p:txBody>
          <a:bodyPr>
            <a:normAutofit fontScale="92500" lnSpcReduction="20000"/>
          </a:bodyPr>
          <a:lstStyle/>
          <a:p>
            <a:pPr marL="400050" lvl="1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I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FibonacciNumbers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400050" lvl="1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400050" lvl="1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I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400050" lvl="1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result = </a:t>
            </a:r>
            <a:r>
              <a:rPr lang="en-I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RecurFib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(6);</a:t>
            </a:r>
          </a:p>
          <a:p>
            <a:pPr marL="400050" lvl="1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(result);</a:t>
            </a:r>
          </a:p>
          <a:p>
            <a:pPr marL="400050" lvl="1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00050" lvl="1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int </a:t>
            </a:r>
            <a:r>
              <a:rPr lang="en-I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RecurFib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n) {</a:t>
            </a:r>
          </a:p>
          <a:p>
            <a:pPr marL="400050" lvl="1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(n &gt; 2) {</a:t>
            </a:r>
          </a:p>
          <a:p>
            <a:pPr marL="400050" lvl="1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return </a:t>
            </a:r>
            <a:r>
              <a:rPr lang="en-I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RecurFib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 - 1) + </a:t>
            </a:r>
            <a:r>
              <a:rPr lang="en-I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RecurFib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 - 2);</a:t>
            </a:r>
          </a:p>
          <a:p>
            <a:pPr marL="400050" lvl="1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 else {</a:t>
            </a:r>
          </a:p>
          <a:p>
            <a:pPr marL="400050" lvl="1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return 1;</a:t>
            </a:r>
          </a:p>
          <a:p>
            <a:pPr marL="400050" lvl="1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400050" lvl="1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</a:p>
          <a:p>
            <a:pPr marL="400050" lvl="1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216532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 dirty="0">
                <a:latin typeface="+mj-lt"/>
              </a:rPr>
              <a:t> </a:t>
            </a:r>
          </a:p>
          <a:p>
            <a:endParaRPr lang="en-GB" alt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563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855" y="1445853"/>
            <a:ext cx="4195575" cy="493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481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/>
              <a:t>Recursion is a feature of modularisation, when a module can call itself to complete a solution.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0925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/>
              <a:t>Recursion is a feature of modularisation, when a module can call itself to complete a solution.</a:t>
            </a:r>
          </a:p>
          <a:p>
            <a:endParaRPr lang="en-IE" sz="2800" dirty="0"/>
          </a:p>
          <a:p>
            <a:r>
              <a:rPr lang="en-IE" sz="2800" dirty="0"/>
              <a:t>Let’s remember factorial:</a:t>
            </a:r>
          </a:p>
          <a:p>
            <a:r>
              <a:rPr lang="en-IE" sz="2800" dirty="0"/>
              <a:t>7! = 7 * 6 * 5 * 4 * 3 * 2 * 1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9505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/>
              <a:t>Recursion is a feature of modularisation, when a module can call itself to complete a solution.</a:t>
            </a:r>
          </a:p>
          <a:p>
            <a:endParaRPr lang="en-IE" sz="2800" dirty="0"/>
          </a:p>
          <a:p>
            <a:r>
              <a:rPr lang="en-IE" sz="2800" dirty="0"/>
              <a:t>Let’s remember factorial:</a:t>
            </a:r>
          </a:p>
          <a:p>
            <a:r>
              <a:rPr lang="en-IE" sz="2800" dirty="0"/>
              <a:t>7! = 7 * 6 * 5 * 4 * 3 * 2 * 1</a:t>
            </a:r>
          </a:p>
          <a:p>
            <a:r>
              <a:rPr lang="en-IE" sz="2800" dirty="0"/>
              <a:t>and</a:t>
            </a:r>
          </a:p>
          <a:p>
            <a:r>
              <a:rPr lang="en-IE" sz="2800" dirty="0"/>
              <a:t>6! = 6 * 5 * 4 * 3 * 2 * 1</a:t>
            </a:r>
          </a:p>
          <a:p>
            <a:endParaRPr lang="en-IE" sz="2800" dirty="0"/>
          </a:p>
          <a:p>
            <a:endParaRPr lang="en-IE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0258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/>
              <a:t>So</a:t>
            </a:r>
          </a:p>
          <a:p>
            <a:r>
              <a:rPr lang="en-IE" sz="2800" dirty="0"/>
              <a:t>7! = 7 * (6 * 5 * 4 * 3 * 2 * 1)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56061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2800" dirty="0"/>
              <a:t>So</a:t>
            </a:r>
          </a:p>
          <a:p>
            <a:r>
              <a:rPr lang="en-IE" sz="2800" dirty="0"/>
              <a:t>7! = 7 * (6 * 5 * 4 * 3 * 2 * 1)</a:t>
            </a:r>
          </a:p>
          <a:p>
            <a:r>
              <a:rPr lang="en-IE" sz="2800" dirty="0"/>
              <a:t>is </a:t>
            </a:r>
          </a:p>
          <a:p>
            <a:r>
              <a:rPr lang="en-IE" sz="2800" dirty="0"/>
              <a:t>7! = 7 * 6!</a:t>
            </a:r>
          </a:p>
          <a:p>
            <a:endParaRPr lang="en-IE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22974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1309</Words>
  <Application>Microsoft Office PowerPoint</Application>
  <PresentationFormat>Custom</PresentationFormat>
  <Paragraphs>255</Paragraphs>
  <Slides>35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Courier New</vt:lpstr>
      <vt:lpstr>Office Theme</vt:lpstr>
      <vt:lpstr>The Java Programming Language: Recursion</vt:lpstr>
      <vt:lpstr>Recursion</vt:lpstr>
      <vt:lpstr>Recursion</vt:lpstr>
      <vt:lpstr>Recursion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Factorial</vt:lpstr>
      <vt:lpstr>Recursion: Fibonacci</vt:lpstr>
      <vt:lpstr>Recursion: Fibonacci</vt:lpstr>
      <vt:lpstr>Recursion: Fibonacci</vt:lpstr>
      <vt:lpstr>Recursion: Fibonacci</vt:lpstr>
      <vt:lpstr>Recursion: Fibonacci</vt:lpstr>
      <vt:lpstr>Recursion: Fibonacci</vt:lpstr>
      <vt:lpstr>etc.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T. Gordon</cp:lastModifiedBy>
  <cp:revision>58</cp:revision>
  <dcterms:created xsi:type="dcterms:W3CDTF">2011-11-22T13:33:19Z</dcterms:created>
  <dcterms:modified xsi:type="dcterms:W3CDTF">2021-12-01T14:11:34Z</dcterms:modified>
</cp:coreProperties>
</file>