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75" r:id="rId3"/>
    <p:sldId id="442" r:id="rId4"/>
    <p:sldId id="271" r:id="rId5"/>
    <p:sldId id="519" r:id="rId6"/>
    <p:sldId id="270" r:id="rId7"/>
    <p:sldId id="456" r:id="rId8"/>
    <p:sldId id="425" r:id="rId9"/>
    <p:sldId id="526" r:id="rId10"/>
    <p:sldId id="521" r:id="rId11"/>
    <p:sldId id="522" r:id="rId12"/>
    <p:sldId id="523" r:id="rId13"/>
    <p:sldId id="460" r:id="rId14"/>
    <p:sldId id="527" r:id="rId15"/>
    <p:sldId id="525" r:id="rId16"/>
    <p:sldId id="528" r:id="rId17"/>
    <p:sldId id="529" r:id="rId18"/>
    <p:sldId id="376" r:id="rId19"/>
    <p:sldId id="449" r:id="rId20"/>
    <p:sldId id="544" r:id="rId21"/>
    <p:sldId id="462" r:id="rId22"/>
    <p:sldId id="534" r:id="rId23"/>
    <p:sldId id="533" r:id="rId24"/>
    <p:sldId id="536" r:id="rId25"/>
    <p:sldId id="537" r:id="rId26"/>
    <p:sldId id="535" r:id="rId27"/>
    <p:sldId id="532" r:id="rId28"/>
    <p:sldId id="538" r:id="rId29"/>
    <p:sldId id="539" r:id="rId30"/>
    <p:sldId id="540" r:id="rId31"/>
    <p:sldId id="541" r:id="rId32"/>
    <p:sldId id="542" r:id="rId33"/>
    <p:sldId id="381" r:id="rId34"/>
    <p:sldId id="377" r:id="rId35"/>
    <p:sldId id="502" r:id="rId36"/>
    <p:sldId id="503" r:id="rId37"/>
    <p:sldId id="504" r:id="rId38"/>
    <p:sldId id="500" r:id="rId39"/>
    <p:sldId id="505" r:id="rId40"/>
    <p:sldId id="382" r:id="rId41"/>
    <p:sldId id="378" r:id="rId42"/>
    <p:sldId id="508" r:id="rId43"/>
    <p:sldId id="509" r:id="rId44"/>
    <p:sldId id="510" r:id="rId45"/>
    <p:sldId id="530" r:id="rId46"/>
    <p:sldId id="383" r:id="rId47"/>
    <p:sldId id="511" r:id="rId48"/>
    <p:sldId id="379" r:id="rId49"/>
    <p:sldId id="512" r:id="rId50"/>
    <p:sldId id="513" r:id="rId51"/>
    <p:sldId id="514" r:id="rId52"/>
    <p:sldId id="515" r:id="rId53"/>
    <p:sldId id="543" r:id="rId54"/>
    <p:sldId id="384" r:id="rId55"/>
    <p:sldId id="380" r:id="rId56"/>
    <p:sldId id="516" r:id="rId57"/>
    <p:sldId id="517" r:id="rId58"/>
    <p:sldId id="518" r:id="rId59"/>
    <p:sldId id="407" r:id="rId60"/>
    <p:sldId id="385" r:id="rId61"/>
    <p:sldId id="387" r:id="rId62"/>
    <p:sldId id="386" r:id="rId63"/>
    <p:sldId id="290" r:id="rId64"/>
    <p:sldId id="45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E3A"/>
    <a:srgbClr val="CCFFCC"/>
    <a:srgbClr val="FFFF99"/>
    <a:srgbClr val="FFFFCC"/>
    <a:srgbClr val="FFCCFF"/>
    <a:srgbClr val="8FC7FF"/>
    <a:srgbClr val="99CCFF"/>
    <a:srgbClr val="FFCC00"/>
    <a:srgbClr val="FF99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06/11/2017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1</a:t>
            </a:fld>
            <a:endParaRPr lang="en-IE"/>
          </a:p>
        </p:txBody>
      </p:sp>
    </p:spTree>
    <p:extLst>
      <p:ext uri="{BB962C8B-B14F-4D97-AF65-F5344CB8AC3E}">
        <p14:creationId xmlns:p14="http://schemas.microsoft.com/office/powerpoint/2010/main" val="324292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06/11/2017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06/11/2017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scrumguides.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2" name="Title 1"/>
          <p:cNvSpPr>
            <a:spLocks noGrp="1"/>
          </p:cNvSpPr>
          <p:nvPr>
            <p:ph type="ctrTitle"/>
          </p:nvPr>
        </p:nvSpPr>
        <p:spPr>
          <a:xfrm>
            <a:off x="2699792" y="2008654"/>
            <a:ext cx="3672408" cy="1470025"/>
          </a:xfrm>
        </p:spPr>
        <p:txBody>
          <a:bodyPr>
            <a:noAutofit/>
          </a:bodyPr>
          <a:lstStyle/>
          <a:p>
            <a:r>
              <a:rPr lang="en-IE" sz="5400" dirty="0" smtClean="0"/>
              <a:t>The</a:t>
            </a:r>
            <a:br>
              <a:rPr lang="en-IE" sz="5400" dirty="0" smtClean="0"/>
            </a:br>
            <a:r>
              <a:rPr lang="en-IE" sz="5400" dirty="0" smtClean="0"/>
              <a:t>Scrum</a:t>
            </a:r>
            <a:br>
              <a:rPr lang="en-IE" sz="5400" dirty="0" smtClean="0"/>
            </a:br>
            <a:r>
              <a:rPr lang="en-IE" sz="5400" dirty="0" smtClean="0"/>
              <a:t>Model</a:t>
            </a:r>
            <a:endParaRPr lang="en-IE" sz="5400" dirty="0"/>
          </a:p>
        </p:txBody>
      </p:sp>
      <p:sp>
        <p:nvSpPr>
          <p:cNvPr id="3" name="Subtitle 2"/>
          <p:cNvSpPr>
            <a:spLocks noGrp="1"/>
          </p:cNvSpPr>
          <p:nvPr>
            <p:ph type="subTitle" idx="1"/>
          </p:nvPr>
        </p:nvSpPr>
        <p:spPr>
          <a:xfrm>
            <a:off x="3160632" y="5283791"/>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2749120" y="2030983"/>
            <a:ext cx="367240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smtClean="0">
                <a:solidFill>
                  <a:schemeClr val="bg1"/>
                </a:solidFill>
              </a:rPr>
              <a:t>Scrum</a:t>
            </a:r>
            <a:br>
              <a:rPr lang="en-IE" sz="5400" dirty="0" smtClean="0">
                <a:solidFill>
                  <a:schemeClr val="bg1"/>
                </a:solidFill>
              </a:rPr>
            </a:br>
            <a:r>
              <a:rPr lang="en-IE" sz="5400" dirty="0" smtClean="0">
                <a:solidFill>
                  <a:schemeClr val="bg1"/>
                </a:solidFill>
              </a:rPr>
              <a:t>Model</a:t>
            </a:r>
            <a:endParaRPr lang="en-IE" sz="5400" dirty="0">
              <a:solidFill>
                <a:schemeClr val="bg1"/>
              </a:solidFill>
            </a:endParaRPr>
          </a:p>
        </p:txBody>
      </p:sp>
      <p:sp>
        <p:nvSpPr>
          <p:cNvPr id="8" name="Subtitle 2"/>
          <p:cNvSpPr txBox="1">
            <a:spLocks/>
          </p:cNvSpPr>
          <p:nvPr/>
        </p:nvSpPr>
        <p:spPr>
          <a:xfrm>
            <a:off x="3203848" y="5301208"/>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normAutofit/>
          </a:bodyPr>
          <a:lstStyle/>
          <a:p>
            <a:r>
              <a:rPr lang="en-IE" dirty="0" smtClean="0"/>
              <a:t>Takeuchi</a:t>
            </a:r>
            <a:r>
              <a:rPr lang="en-IE" dirty="0"/>
              <a:t>, H., Nonaka, I. (1986) "The New Product Development Game</a:t>
            </a:r>
            <a:r>
              <a:rPr lang="en-IE" dirty="0" smtClean="0"/>
              <a:t>“, </a:t>
            </a:r>
            <a:r>
              <a:rPr lang="en-IE" i="1" dirty="0"/>
              <a:t>Harvard Business </a:t>
            </a:r>
            <a:r>
              <a:rPr lang="en-IE" i="1" dirty="0" smtClean="0"/>
              <a:t>Review</a:t>
            </a:r>
            <a:r>
              <a:rPr lang="en-IE" dirty="0"/>
              <a:t>, pp.137-146.</a:t>
            </a:r>
            <a:r>
              <a:rPr lang="en-IE" dirty="0" smtClean="0"/>
              <a:t> </a:t>
            </a:r>
            <a:endParaRPr lang="en-IE" dirty="0"/>
          </a:p>
        </p:txBody>
      </p:sp>
    </p:spTree>
    <p:extLst>
      <p:ext uri="{BB962C8B-B14F-4D97-AF65-F5344CB8AC3E}">
        <p14:creationId xmlns:p14="http://schemas.microsoft.com/office/powerpoint/2010/main" val="159874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a:t>Hirotaka</a:t>
            </a:r>
            <a:r>
              <a:rPr lang="en-IE" dirty="0"/>
              <a:t> Takeuchi</a:t>
            </a:r>
          </a:p>
        </p:txBody>
      </p:sp>
      <p:sp>
        <p:nvSpPr>
          <p:cNvPr id="5" name="Content Placeholder 4"/>
          <p:cNvSpPr>
            <a:spLocks noGrp="1"/>
          </p:cNvSpPr>
          <p:nvPr>
            <p:ph sz="half" idx="1"/>
          </p:nvPr>
        </p:nvSpPr>
        <p:spPr/>
        <p:txBody>
          <a:bodyPr>
            <a:normAutofit fontScale="92500" lnSpcReduction="20000"/>
          </a:bodyPr>
          <a:lstStyle/>
          <a:p>
            <a:r>
              <a:rPr lang="en-IE" dirty="0" smtClean="0"/>
              <a:t>Born in 1946.</a:t>
            </a:r>
          </a:p>
          <a:p>
            <a:r>
              <a:rPr lang="en-IE" dirty="0"/>
              <a:t> a Japanese international business strategy professor, who works </a:t>
            </a:r>
            <a:r>
              <a:rPr lang="en-IE" dirty="0" err="1"/>
              <a:t>Hitotsubashi</a:t>
            </a:r>
            <a:r>
              <a:rPr lang="en-IE" dirty="0"/>
              <a:t> </a:t>
            </a:r>
            <a:r>
              <a:rPr lang="en-IE" dirty="0" smtClean="0"/>
              <a:t>University</a:t>
            </a:r>
          </a:p>
          <a:p>
            <a:r>
              <a:rPr lang="en-IE" dirty="0"/>
              <a:t>Takeuchi is best known for his book written </a:t>
            </a:r>
            <a:r>
              <a:rPr lang="en-IE" dirty="0" smtClean="0"/>
              <a:t>with </a:t>
            </a:r>
            <a:r>
              <a:rPr lang="en-IE" dirty="0" err="1" smtClean="0"/>
              <a:t>Ikujirō</a:t>
            </a:r>
            <a:r>
              <a:rPr lang="en-IE" dirty="0" smtClean="0"/>
              <a:t> Nonaka “The </a:t>
            </a:r>
            <a:r>
              <a:rPr lang="en-IE" dirty="0"/>
              <a:t>Knowledge-Creating Company: How Japanese Companies Create the Dynamics of </a:t>
            </a:r>
            <a:r>
              <a:rPr lang="en-IE" dirty="0" smtClean="0"/>
              <a:t>Innovation”</a:t>
            </a:r>
            <a:endParaRPr lang="en-I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442236"/>
            <a:ext cx="3295841" cy="4374786"/>
          </a:xfrm>
          <a:prstGeom prst="rect">
            <a:avLst/>
          </a:prstGeom>
        </p:spPr>
      </p:pic>
    </p:spTree>
    <p:extLst>
      <p:ext uri="{BB962C8B-B14F-4D97-AF65-F5344CB8AC3E}">
        <p14:creationId xmlns:p14="http://schemas.microsoft.com/office/powerpoint/2010/main" val="3047153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a:t>Ikujirō</a:t>
            </a:r>
            <a:r>
              <a:rPr lang="en-IE" dirty="0"/>
              <a:t> Nonaka</a:t>
            </a:r>
          </a:p>
        </p:txBody>
      </p:sp>
      <p:sp>
        <p:nvSpPr>
          <p:cNvPr id="5" name="Content Placeholder 4"/>
          <p:cNvSpPr>
            <a:spLocks noGrp="1"/>
          </p:cNvSpPr>
          <p:nvPr>
            <p:ph sz="half" idx="1"/>
          </p:nvPr>
        </p:nvSpPr>
        <p:spPr/>
        <p:txBody>
          <a:bodyPr>
            <a:normAutofit fontScale="92500" lnSpcReduction="20000"/>
          </a:bodyPr>
          <a:lstStyle/>
          <a:p>
            <a:r>
              <a:rPr lang="en-IE" dirty="0" smtClean="0"/>
              <a:t>Born in 1935.</a:t>
            </a:r>
          </a:p>
          <a:p>
            <a:r>
              <a:rPr lang="en-IE" dirty="0"/>
              <a:t> a Japanese international business strategy professor, </a:t>
            </a:r>
            <a:r>
              <a:rPr lang="en-IE" dirty="0" smtClean="0"/>
              <a:t>who works </a:t>
            </a:r>
            <a:r>
              <a:rPr lang="en-IE" dirty="0" err="1" smtClean="0"/>
              <a:t>Hitotsubashi</a:t>
            </a:r>
            <a:r>
              <a:rPr lang="en-IE" dirty="0" smtClean="0"/>
              <a:t> University</a:t>
            </a:r>
          </a:p>
          <a:p>
            <a:r>
              <a:rPr lang="en-IE" dirty="0"/>
              <a:t>Takeuchi is best known for his book written with </a:t>
            </a:r>
            <a:r>
              <a:rPr lang="en-IE" dirty="0" err="1"/>
              <a:t>Hirotaka</a:t>
            </a:r>
            <a:r>
              <a:rPr lang="en-IE" dirty="0"/>
              <a:t> Takeuchi “</a:t>
            </a:r>
            <a:r>
              <a:rPr lang="en-IE" dirty="0" smtClean="0"/>
              <a:t>The </a:t>
            </a:r>
            <a:r>
              <a:rPr lang="en-IE" dirty="0"/>
              <a:t>Knowledge-Creating Company: How Japanese Companies Create the Dynamics of </a:t>
            </a:r>
            <a:r>
              <a:rPr lang="en-IE" dirty="0" smtClean="0"/>
              <a:t>Innovation”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417638"/>
            <a:ext cx="3096344" cy="4412290"/>
          </a:xfrm>
          <a:prstGeom prst="rect">
            <a:avLst/>
          </a:prstGeom>
        </p:spPr>
      </p:pic>
    </p:spTree>
    <p:extLst>
      <p:ext uri="{BB962C8B-B14F-4D97-AF65-F5344CB8AC3E}">
        <p14:creationId xmlns:p14="http://schemas.microsoft.com/office/powerpoint/2010/main" val="251547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28800"/>
            <a:ext cx="7158935" cy="4104456"/>
          </a:xfrm>
          <a:prstGeom prst="rect">
            <a:avLst/>
          </a:prstGeom>
        </p:spPr>
      </p:pic>
      <p:sp>
        <p:nvSpPr>
          <p:cNvPr id="5" name="Title 1"/>
          <p:cNvSpPr>
            <a:spLocks noGrp="1"/>
          </p:cNvSpPr>
          <p:nvPr>
            <p:ph type="title"/>
          </p:nvPr>
        </p:nvSpPr>
        <p:spPr>
          <a:xfrm>
            <a:off x="457200" y="274638"/>
            <a:ext cx="8229600" cy="1143000"/>
          </a:xfrm>
        </p:spPr>
        <p:txBody>
          <a:bodyPr/>
          <a:lstStyle/>
          <a:p>
            <a:r>
              <a:rPr lang="en-IE" dirty="0" smtClean="0"/>
              <a:t>SECI Model</a:t>
            </a:r>
            <a:endParaRPr lang="en-IE" dirty="0"/>
          </a:p>
        </p:txBody>
      </p:sp>
      <p:sp>
        <p:nvSpPr>
          <p:cNvPr id="4" name="Rectangle 3"/>
          <p:cNvSpPr/>
          <p:nvPr/>
        </p:nvSpPr>
        <p:spPr>
          <a:xfrm>
            <a:off x="412912" y="5944418"/>
            <a:ext cx="8318175" cy="707886"/>
          </a:xfrm>
          <a:prstGeom prst="rect">
            <a:avLst/>
          </a:prstGeom>
          <a:noFill/>
        </p:spPr>
        <p:txBody>
          <a:bodyPr wrap="none" lIns="91440" tIns="45720" rIns="91440" bIns="45720">
            <a:spAutoFit/>
          </a:bodyPr>
          <a:lstStyle/>
          <a:p>
            <a:pPr algn="ctr"/>
            <a:r>
              <a:rPr lang="en-US"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Also </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created by </a:t>
            </a:r>
            <a:r>
              <a:rPr lang="en-U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Takeuchi and Nonaka</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327149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Overview</a:t>
            </a:r>
            <a:endParaRPr lang="en-IE" dirty="0"/>
          </a:p>
        </p:txBody>
      </p:sp>
      <p:sp>
        <p:nvSpPr>
          <p:cNvPr id="2" name="Content Placeholder 1"/>
          <p:cNvSpPr>
            <a:spLocks noGrp="1"/>
          </p:cNvSpPr>
          <p:nvPr>
            <p:ph idx="1"/>
          </p:nvPr>
        </p:nvSpPr>
        <p:spPr/>
        <p:txBody>
          <a:bodyPr/>
          <a:lstStyle/>
          <a:p>
            <a:r>
              <a:rPr lang="en-IE" dirty="0" smtClean="0"/>
              <a:t>Following on from Takeuchi and Nonaka’s work, Ken </a:t>
            </a:r>
            <a:r>
              <a:rPr lang="en-IE" dirty="0" err="1"/>
              <a:t>Schwaber</a:t>
            </a:r>
            <a:r>
              <a:rPr lang="en-IE" dirty="0"/>
              <a:t> </a:t>
            </a:r>
            <a:r>
              <a:rPr lang="en-IE" dirty="0" smtClean="0"/>
              <a:t>and </a:t>
            </a:r>
            <a:r>
              <a:rPr lang="en-IE" dirty="0"/>
              <a:t>Jeff Sutherland jointly presented a paper describing the Scrum framework at the Business Object Design and </a:t>
            </a:r>
            <a:r>
              <a:rPr lang="en-IE" dirty="0" smtClean="0"/>
              <a:t>Implementation workshop.</a:t>
            </a:r>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14</a:t>
            </a:fld>
            <a:endParaRPr lang="en-US" smtClean="0"/>
          </a:p>
        </p:txBody>
      </p:sp>
    </p:spTree>
    <p:extLst>
      <p:ext uri="{BB962C8B-B14F-4D97-AF65-F5344CB8AC3E}">
        <p14:creationId xmlns:p14="http://schemas.microsoft.com/office/powerpoint/2010/main" val="1418109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normAutofit/>
          </a:bodyPr>
          <a:lstStyle/>
          <a:p>
            <a:r>
              <a:rPr lang="en-IE" dirty="0" smtClean="0"/>
              <a:t>Sutherland</a:t>
            </a:r>
            <a:r>
              <a:rPr lang="en-IE" dirty="0"/>
              <a:t>, </a:t>
            </a:r>
            <a:r>
              <a:rPr lang="en-IE" dirty="0" smtClean="0"/>
              <a:t>J., </a:t>
            </a:r>
            <a:r>
              <a:rPr lang="en-IE" dirty="0" err="1" smtClean="0"/>
              <a:t>Schwaber</a:t>
            </a:r>
            <a:r>
              <a:rPr lang="en-IE" dirty="0"/>
              <a:t>, </a:t>
            </a:r>
            <a:r>
              <a:rPr lang="en-IE" dirty="0" smtClean="0"/>
              <a:t>K. </a:t>
            </a:r>
            <a:r>
              <a:rPr lang="en-IE" dirty="0"/>
              <a:t>(1995</a:t>
            </a:r>
            <a:r>
              <a:rPr lang="en-IE" dirty="0" smtClean="0"/>
              <a:t>) “Business Object Design </a:t>
            </a:r>
            <a:r>
              <a:rPr lang="en-IE" dirty="0"/>
              <a:t>and </a:t>
            </a:r>
            <a:r>
              <a:rPr lang="en-IE" dirty="0" smtClean="0"/>
              <a:t>Implementation”,</a:t>
            </a:r>
            <a:r>
              <a:rPr lang="en-IE" i="1" dirty="0" smtClean="0"/>
              <a:t> </a:t>
            </a:r>
            <a:r>
              <a:rPr lang="en-IE" i="1" dirty="0"/>
              <a:t>Object-Oriented Programming, Systems, Languages &amp; Applications</a:t>
            </a:r>
            <a:r>
              <a:rPr lang="en-IE" dirty="0"/>
              <a:t> </a:t>
            </a:r>
            <a:r>
              <a:rPr lang="en-IE" dirty="0" smtClean="0"/>
              <a:t>(</a:t>
            </a:r>
            <a:r>
              <a:rPr lang="en-IE" i="1" dirty="0" smtClean="0"/>
              <a:t>OOPSLA) </a:t>
            </a:r>
            <a:r>
              <a:rPr lang="en-IE" i="1" dirty="0"/>
              <a:t>'95 workshop </a:t>
            </a:r>
            <a:r>
              <a:rPr lang="en-IE" i="1" dirty="0" smtClean="0"/>
              <a:t>Proceedings</a:t>
            </a:r>
            <a:r>
              <a:rPr lang="en-IE" dirty="0" smtClean="0"/>
              <a:t>, University </a:t>
            </a:r>
            <a:r>
              <a:rPr lang="en-IE" dirty="0"/>
              <a:t>of Michigan. </a:t>
            </a:r>
            <a:r>
              <a:rPr lang="en-IE" dirty="0" smtClean="0"/>
              <a:t>pp.118-141.</a:t>
            </a:r>
            <a:endParaRPr lang="en-IE" dirty="0"/>
          </a:p>
        </p:txBody>
      </p:sp>
    </p:spTree>
    <p:extLst>
      <p:ext uri="{BB962C8B-B14F-4D97-AF65-F5344CB8AC3E}">
        <p14:creationId xmlns:p14="http://schemas.microsoft.com/office/powerpoint/2010/main" val="3880100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Ken </a:t>
            </a:r>
            <a:r>
              <a:rPr lang="en-IE" dirty="0" err="1"/>
              <a:t>Schwaber</a:t>
            </a:r>
            <a:endParaRPr lang="en-IE" dirty="0"/>
          </a:p>
        </p:txBody>
      </p:sp>
      <p:sp>
        <p:nvSpPr>
          <p:cNvPr id="5" name="Content Placeholder 4"/>
          <p:cNvSpPr>
            <a:spLocks noGrp="1"/>
          </p:cNvSpPr>
          <p:nvPr>
            <p:ph sz="half" idx="1"/>
          </p:nvPr>
        </p:nvSpPr>
        <p:spPr/>
        <p:txBody>
          <a:bodyPr>
            <a:normAutofit fontScale="92500" lnSpcReduction="20000"/>
          </a:bodyPr>
          <a:lstStyle/>
          <a:p>
            <a:r>
              <a:rPr lang="en-IE" dirty="0" smtClean="0"/>
              <a:t>Born in 1945.</a:t>
            </a:r>
          </a:p>
          <a:p>
            <a:r>
              <a:rPr lang="en-IE" dirty="0"/>
              <a:t>a software developer, product manager and industry consultant</a:t>
            </a:r>
            <a:r>
              <a:rPr lang="en-IE" dirty="0" smtClean="0"/>
              <a:t>.</a:t>
            </a:r>
          </a:p>
          <a:p>
            <a:r>
              <a:rPr lang="en-IE" dirty="0" err="1" smtClean="0"/>
              <a:t>Schwaber</a:t>
            </a:r>
            <a:r>
              <a:rPr lang="en-IE" dirty="0" smtClean="0"/>
              <a:t> </a:t>
            </a:r>
            <a:r>
              <a:rPr lang="en-IE" dirty="0"/>
              <a:t>is one of the leaders of the </a:t>
            </a:r>
            <a:r>
              <a:rPr lang="en-IE" dirty="0" smtClean="0"/>
              <a:t>Agile Software Development movement, and is </a:t>
            </a:r>
            <a:r>
              <a:rPr lang="en-IE" dirty="0"/>
              <a:t>a founder of the Agile Alliance, and he is responsible for founding the Scrum </a:t>
            </a:r>
            <a:r>
              <a:rPr lang="en-IE" dirty="0" smtClean="0"/>
              <a:t>Alliance.</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556792"/>
            <a:ext cx="3225216" cy="4133056"/>
          </a:xfrm>
          <a:prstGeom prst="rect">
            <a:avLst/>
          </a:prstGeom>
        </p:spPr>
      </p:pic>
    </p:spTree>
    <p:extLst>
      <p:ext uri="{BB962C8B-B14F-4D97-AF65-F5344CB8AC3E}">
        <p14:creationId xmlns:p14="http://schemas.microsoft.com/office/powerpoint/2010/main" val="3377394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Jeff </a:t>
            </a:r>
            <a:r>
              <a:rPr lang="en-IE" dirty="0" smtClean="0"/>
              <a:t>Sutherland</a:t>
            </a:r>
            <a:endParaRPr lang="en-IE" dirty="0"/>
          </a:p>
        </p:txBody>
      </p:sp>
      <p:sp>
        <p:nvSpPr>
          <p:cNvPr id="5" name="Content Placeholder 4"/>
          <p:cNvSpPr>
            <a:spLocks noGrp="1"/>
          </p:cNvSpPr>
          <p:nvPr>
            <p:ph sz="half" idx="1"/>
          </p:nvPr>
        </p:nvSpPr>
        <p:spPr/>
        <p:txBody>
          <a:bodyPr>
            <a:normAutofit/>
          </a:bodyPr>
          <a:lstStyle/>
          <a:p>
            <a:r>
              <a:rPr lang="en-IE" dirty="0" smtClean="0"/>
              <a:t>a Top Gun pilot, a medical doctor and a product </a:t>
            </a:r>
            <a:r>
              <a:rPr lang="en-IE" dirty="0"/>
              <a:t>manager and industry consultant</a:t>
            </a:r>
            <a:r>
              <a:rPr lang="en-IE" dirty="0" smtClean="0"/>
              <a:t>. </a:t>
            </a:r>
          </a:p>
          <a:p>
            <a:r>
              <a:rPr lang="en-IE" dirty="0" smtClean="0"/>
              <a:t>Sutherland </a:t>
            </a:r>
            <a:r>
              <a:rPr lang="en-IE" dirty="0"/>
              <a:t>is one of the leaders of the Agile Software Development movement, and is a founder of the Agile </a:t>
            </a:r>
            <a:r>
              <a:rPr lang="en-IE" dirty="0" smtClean="0"/>
              <a:t>Alliance.</a:t>
            </a:r>
            <a:endParaRPr lang="en-IE" dirty="0"/>
          </a:p>
          <a:p>
            <a:endParaRPr lang="en-I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417638"/>
            <a:ext cx="3309218" cy="4412290"/>
          </a:xfrm>
          <a:prstGeom prst="rect">
            <a:avLst/>
          </a:prstGeom>
        </p:spPr>
      </p:pic>
    </p:spTree>
    <p:extLst>
      <p:ext uri="{BB962C8B-B14F-4D97-AF65-F5344CB8AC3E}">
        <p14:creationId xmlns:p14="http://schemas.microsoft.com/office/powerpoint/2010/main" val="330650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2. Details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907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418"/>
            <a:ext cx="9144000" cy="4245838"/>
          </a:xfrm>
          <a:prstGeom prst="rect">
            <a:avLst/>
          </a:prstGeom>
        </p:spPr>
      </p:pic>
    </p:spTree>
    <p:extLst>
      <p:ext uri="{BB962C8B-B14F-4D97-AF65-F5344CB8AC3E}">
        <p14:creationId xmlns:p14="http://schemas.microsoft.com/office/powerpoint/2010/main" val="3612327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Contents</a:t>
            </a:r>
            <a:endParaRPr lang="en-IE"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IE" dirty="0" smtClean="0">
                <a:solidFill>
                  <a:schemeClr val="accent1"/>
                </a:solidFill>
              </a:rPr>
              <a:t>Overview</a:t>
            </a:r>
          </a:p>
          <a:p>
            <a:pPr marL="514350" indent="-514350">
              <a:buFont typeface="+mj-lt"/>
              <a:buAutoNum type="arabicPeriod"/>
            </a:pPr>
            <a:r>
              <a:rPr lang="en-IE" dirty="0" smtClean="0">
                <a:solidFill>
                  <a:schemeClr val="bg1">
                    <a:lumMod val="75000"/>
                  </a:schemeClr>
                </a:solidFill>
              </a:rPr>
              <a:t>Details</a:t>
            </a:r>
          </a:p>
          <a:p>
            <a:pPr marL="514350" indent="-514350">
              <a:buFont typeface="+mj-lt"/>
              <a:buAutoNum type="arabicPeriod"/>
            </a:pPr>
            <a:r>
              <a:rPr lang="en-IE" dirty="0" smtClean="0">
                <a:solidFill>
                  <a:srgbClr val="CCCC00"/>
                </a:solidFill>
              </a:rPr>
              <a:t>Advantages</a:t>
            </a:r>
          </a:p>
          <a:p>
            <a:pPr marL="514350" indent="-514350">
              <a:buFont typeface="+mj-lt"/>
              <a:buAutoNum type="arabicPeriod"/>
            </a:pPr>
            <a:r>
              <a:rPr lang="en-IE" dirty="0" smtClean="0"/>
              <a:t>Disadvantages</a:t>
            </a:r>
          </a:p>
          <a:p>
            <a:pPr marL="514350" indent="-514350">
              <a:buFont typeface="+mj-lt"/>
              <a:buAutoNum type="arabicPeriod"/>
            </a:pPr>
            <a:r>
              <a:rPr lang="en-IE" dirty="0" smtClean="0">
                <a:solidFill>
                  <a:srgbClr val="00B050"/>
                </a:solidFill>
              </a:rPr>
              <a:t>Interesting</a:t>
            </a:r>
            <a:r>
              <a:rPr lang="en-IE" dirty="0" smtClean="0"/>
              <a:t> </a:t>
            </a:r>
          </a:p>
          <a:p>
            <a:pPr marL="514350" indent="-514350">
              <a:buFont typeface="+mj-lt"/>
              <a:buAutoNum type="arabicPeriod"/>
            </a:pPr>
            <a:r>
              <a:rPr lang="en-IE" dirty="0" smtClean="0">
                <a:solidFill>
                  <a:srgbClr val="FF0000"/>
                </a:solidFill>
              </a:rPr>
              <a:t>Reflection</a:t>
            </a:r>
          </a:p>
          <a:p>
            <a:pPr marL="514350" indent="-514350">
              <a:buFont typeface="+mj-lt"/>
              <a:buAutoNum type="arabicPeriod"/>
            </a:pPr>
            <a:r>
              <a:rPr lang="en-IE" dirty="0" smtClean="0">
                <a:solidFill>
                  <a:schemeClr val="bg1">
                    <a:lumMod val="75000"/>
                  </a:schemeClr>
                </a:solidFill>
              </a:rPr>
              <a:t>Review</a:t>
            </a:r>
          </a:p>
          <a:p>
            <a:pPr marL="514350" indent="-514350">
              <a:buFont typeface="+mj-lt"/>
              <a:buAutoNum type="arabicPeriod"/>
            </a:pPr>
            <a:r>
              <a:rPr lang="en-IE" dirty="0" smtClean="0">
                <a:solidFill>
                  <a:schemeClr val="accent1"/>
                </a:solidFill>
              </a:rPr>
              <a:t>Summary</a:t>
            </a:r>
          </a:p>
          <a:p>
            <a:pPr marL="514350" indent="-514350">
              <a:buFont typeface="+mj-lt"/>
              <a:buAutoNum type="arabicPeriod"/>
            </a:pPr>
            <a:endParaRPr lang="en-IE" dirty="0"/>
          </a:p>
        </p:txBody>
      </p:sp>
    </p:spTree>
    <p:extLst>
      <p:ext uri="{BB962C8B-B14F-4D97-AF65-F5344CB8AC3E}">
        <p14:creationId xmlns:p14="http://schemas.microsoft.com/office/powerpoint/2010/main" val="11371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4" name="Content Placeholder 3"/>
          <p:cNvSpPr>
            <a:spLocks noGrp="1"/>
          </p:cNvSpPr>
          <p:nvPr>
            <p:ph idx="1"/>
          </p:nvPr>
        </p:nvSpPr>
        <p:spPr/>
        <p:txBody>
          <a:bodyPr>
            <a:normAutofit/>
          </a:bodyPr>
          <a:lstStyle/>
          <a:p>
            <a:endParaRPr lang="en-IE" dirty="0" smtClean="0"/>
          </a:p>
          <a:p>
            <a:endParaRPr lang="en-IE" dirty="0"/>
          </a:p>
          <a:p>
            <a:endParaRPr lang="en-IE" dirty="0" smtClean="0"/>
          </a:p>
          <a:p>
            <a:pPr marL="0" indent="0">
              <a:buNone/>
            </a:pPr>
            <a:endParaRPr lang="en-IE" sz="2800" dirty="0" smtClean="0"/>
          </a:p>
          <a:p>
            <a:r>
              <a:rPr lang="en-IE" sz="2800" dirty="0" smtClean="0"/>
              <a:t>Divide the project into little parts.</a:t>
            </a:r>
          </a:p>
          <a:p>
            <a:r>
              <a:rPr lang="en-IE" sz="2800" dirty="0" smtClean="0"/>
              <a:t>Develop each part in 2-4 weeks.</a:t>
            </a:r>
          </a:p>
          <a:p>
            <a:r>
              <a:rPr lang="en-IE" sz="2800" dirty="0" smtClean="0"/>
              <a:t>During those 2-4 weeks have a meeting every day.</a:t>
            </a:r>
          </a:p>
          <a:p>
            <a:r>
              <a:rPr lang="en-IE" sz="2800" dirty="0" smtClean="0"/>
              <a:t>Use visual aids to motivate the development process.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409" y="1434180"/>
            <a:ext cx="4813182" cy="2234907"/>
          </a:xfrm>
          <a:prstGeom prst="rect">
            <a:avLst/>
          </a:prstGeom>
        </p:spPr>
      </p:pic>
      <p:sp>
        <p:nvSpPr>
          <p:cNvPr id="7" name="Flowchart: Alternate Process 6"/>
          <p:cNvSpPr/>
          <p:nvPr/>
        </p:nvSpPr>
        <p:spPr>
          <a:xfrm>
            <a:off x="323528" y="332656"/>
            <a:ext cx="8435280" cy="6264696"/>
          </a:xfrm>
          <a:prstGeom prst="flowChartAlternateProcess">
            <a:avLst/>
          </a:prstGeom>
          <a:noFill/>
          <a:ln w="127000" cmpd="thinThick">
            <a:solidFill>
              <a:srgbClr val="728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07957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lnSpcReduction="10000"/>
          </a:bodyPr>
          <a:lstStyle/>
          <a:p>
            <a:r>
              <a:rPr lang="en-IE" dirty="0" smtClean="0"/>
              <a:t>Scrum focuses on developing the </a:t>
            </a:r>
            <a:r>
              <a:rPr lang="en-IE" dirty="0"/>
              <a:t>product </a:t>
            </a:r>
            <a:r>
              <a:rPr lang="en-IE" dirty="0" smtClean="0"/>
              <a:t>in </a:t>
            </a:r>
            <a:r>
              <a:rPr lang="en-IE" dirty="0"/>
              <a:t>a series of fixed-length iterations called </a:t>
            </a:r>
            <a:r>
              <a:rPr lang="en-IE" b="1" dirty="0" smtClean="0"/>
              <a:t>sprints </a:t>
            </a:r>
            <a:r>
              <a:rPr lang="en-IE" dirty="0" smtClean="0"/>
              <a:t>(usually 2-4 weeks). </a:t>
            </a:r>
          </a:p>
          <a:p>
            <a:r>
              <a:rPr lang="en-IE" dirty="0" smtClean="0"/>
              <a:t>This </a:t>
            </a:r>
            <a:r>
              <a:rPr lang="en-IE" dirty="0"/>
              <a:t>give teams a framework for shipping software on a regular rhythm. </a:t>
            </a:r>
            <a:endParaRPr lang="en-IE" dirty="0" smtClean="0"/>
          </a:p>
          <a:p>
            <a:r>
              <a:rPr lang="en-IE" b="1" dirty="0" smtClean="0"/>
              <a:t>Milestones </a:t>
            </a:r>
            <a:r>
              <a:rPr lang="en-IE" dirty="0" smtClean="0"/>
              <a:t>– i.e</a:t>
            </a:r>
            <a:r>
              <a:rPr lang="en-IE" dirty="0"/>
              <a:t>., the end of a </a:t>
            </a:r>
            <a:r>
              <a:rPr lang="en-IE" dirty="0" smtClean="0"/>
              <a:t>sprint – come </a:t>
            </a:r>
            <a:r>
              <a:rPr lang="en-IE" dirty="0"/>
              <a:t>frequently, bringing with them a feeling of tangible progress with each cycle that focuses and energizes everyone. </a:t>
            </a:r>
            <a:endParaRPr lang="en-IE" dirty="0" smtClean="0"/>
          </a:p>
          <a:p>
            <a:endParaRPr lang="en-IE" dirty="0"/>
          </a:p>
        </p:txBody>
      </p:sp>
    </p:spTree>
    <p:extLst>
      <p:ext uri="{BB962C8B-B14F-4D97-AF65-F5344CB8AC3E}">
        <p14:creationId xmlns:p14="http://schemas.microsoft.com/office/powerpoint/2010/main" val="3716392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fontScale="92500"/>
          </a:bodyPr>
          <a:lstStyle/>
          <a:p>
            <a:r>
              <a:rPr lang="en-IE" dirty="0"/>
              <a:t>Scrum calls for four ceremonies that bring structure to each sprint</a:t>
            </a:r>
            <a:r>
              <a:rPr lang="en-IE" dirty="0" smtClean="0"/>
              <a:t>:</a:t>
            </a:r>
            <a:endParaRPr lang="en-IE" dirty="0"/>
          </a:p>
          <a:p>
            <a:pPr lvl="1"/>
            <a:r>
              <a:rPr lang="en-IE" b="1" dirty="0"/>
              <a:t>Sprint planning</a:t>
            </a:r>
            <a:r>
              <a:rPr lang="en-IE" dirty="0"/>
              <a:t>: A team planning meeting that determines what to complete in the coming sprint.</a:t>
            </a:r>
          </a:p>
          <a:p>
            <a:pPr lvl="1"/>
            <a:r>
              <a:rPr lang="en-IE" b="1" dirty="0"/>
              <a:t>Daily stand-up</a:t>
            </a:r>
            <a:r>
              <a:rPr lang="en-IE" dirty="0"/>
              <a:t>: Also known as a </a:t>
            </a:r>
            <a:r>
              <a:rPr lang="en-IE" b="1" dirty="0"/>
              <a:t>D</a:t>
            </a:r>
            <a:r>
              <a:rPr lang="en-IE" b="1" dirty="0" smtClean="0"/>
              <a:t>aily Scrum</a:t>
            </a:r>
            <a:r>
              <a:rPr lang="en-IE" dirty="0"/>
              <a:t>, a 15-minute mini-meeting for the software team to sync.</a:t>
            </a:r>
          </a:p>
          <a:p>
            <a:pPr lvl="1"/>
            <a:r>
              <a:rPr lang="en-IE" b="1" dirty="0"/>
              <a:t>Sprint demo</a:t>
            </a:r>
            <a:r>
              <a:rPr lang="en-IE" dirty="0"/>
              <a:t>: A sharing meeting where the team shows what they've shipped in that sprint.</a:t>
            </a:r>
          </a:p>
          <a:p>
            <a:pPr lvl="1"/>
            <a:r>
              <a:rPr lang="en-IE" b="1" dirty="0"/>
              <a:t>Sprint retrospective</a:t>
            </a:r>
            <a:r>
              <a:rPr lang="en-IE" dirty="0"/>
              <a:t>: A review of what did and didn't go well with actions to make the next sprint better.</a:t>
            </a:r>
          </a:p>
        </p:txBody>
      </p:sp>
    </p:spTree>
    <p:extLst>
      <p:ext uri="{BB962C8B-B14F-4D97-AF65-F5344CB8AC3E}">
        <p14:creationId xmlns:p14="http://schemas.microsoft.com/office/powerpoint/2010/main" val="3066963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a:bodyPr>
          <a:lstStyle/>
          <a:p>
            <a:r>
              <a:rPr lang="en-IE" dirty="0"/>
              <a:t>During a sprint, visual </a:t>
            </a:r>
            <a:r>
              <a:rPr lang="en-IE" dirty="0" smtClean="0"/>
              <a:t>artefacts </a:t>
            </a:r>
            <a:r>
              <a:rPr lang="en-IE" dirty="0"/>
              <a:t>like task boards and burndown charts, visible to the team and spectators alike, are powerful motivators. </a:t>
            </a:r>
            <a:endParaRPr lang="en-IE" dirty="0" smtClean="0"/>
          </a:p>
          <a:p>
            <a:endParaRPr lang="en-IE" dirty="0"/>
          </a:p>
        </p:txBody>
      </p:sp>
    </p:spTree>
    <p:extLst>
      <p:ext uri="{BB962C8B-B14F-4D97-AF65-F5344CB8AC3E}">
        <p14:creationId xmlns:p14="http://schemas.microsoft.com/office/powerpoint/2010/main" val="4009910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a:bodyPr>
          <a:lstStyle/>
          <a:p>
            <a:r>
              <a:rPr lang="en-IE" dirty="0" smtClean="0"/>
              <a:t>Task boards:</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358919"/>
            <a:ext cx="5688632" cy="4266474"/>
          </a:xfrm>
          <a:prstGeom prst="rect">
            <a:avLst/>
          </a:prstGeom>
        </p:spPr>
      </p:pic>
      <p:sp>
        <p:nvSpPr>
          <p:cNvPr id="6" name="Rectangle 5"/>
          <p:cNvSpPr/>
          <p:nvPr/>
        </p:nvSpPr>
        <p:spPr>
          <a:xfrm>
            <a:off x="1907704" y="2348880"/>
            <a:ext cx="5688632" cy="4248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71711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a:bodyPr>
          <a:lstStyle/>
          <a:p>
            <a:r>
              <a:rPr lang="en-IE" dirty="0" smtClean="0"/>
              <a:t>Burndown charts:</a:t>
            </a:r>
          </a:p>
          <a:p>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414" y="2493491"/>
            <a:ext cx="5656922" cy="3959845"/>
          </a:xfrm>
          <a:prstGeom prst="rect">
            <a:avLst/>
          </a:prstGeom>
        </p:spPr>
      </p:pic>
      <p:sp>
        <p:nvSpPr>
          <p:cNvPr id="8" name="Rectangle 7"/>
          <p:cNvSpPr/>
          <p:nvPr/>
        </p:nvSpPr>
        <p:spPr>
          <a:xfrm>
            <a:off x="1907704" y="2348880"/>
            <a:ext cx="5688632" cy="4248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95294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fontScale="92500"/>
          </a:bodyPr>
          <a:lstStyle/>
          <a:p>
            <a:r>
              <a:rPr lang="en-IE" dirty="0"/>
              <a:t>A scrum team has a slightly different composition than a traditional waterfall project, with three specific roles: </a:t>
            </a:r>
            <a:endParaRPr lang="en-IE" dirty="0" smtClean="0"/>
          </a:p>
          <a:p>
            <a:pPr lvl="1"/>
            <a:r>
              <a:rPr lang="en-IE" dirty="0" smtClean="0"/>
              <a:t>product </a:t>
            </a:r>
            <a:r>
              <a:rPr lang="en-IE" dirty="0"/>
              <a:t>owner, </a:t>
            </a:r>
            <a:endParaRPr lang="en-IE" dirty="0" smtClean="0"/>
          </a:p>
          <a:p>
            <a:pPr lvl="1"/>
            <a:r>
              <a:rPr lang="en-IE" dirty="0" smtClean="0"/>
              <a:t>scrum </a:t>
            </a:r>
            <a:r>
              <a:rPr lang="en-IE" dirty="0"/>
              <a:t>master, and </a:t>
            </a:r>
            <a:endParaRPr lang="en-IE" dirty="0" smtClean="0"/>
          </a:p>
          <a:p>
            <a:pPr lvl="1"/>
            <a:r>
              <a:rPr lang="en-IE" dirty="0" smtClean="0"/>
              <a:t>the </a:t>
            </a:r>
            <a:r>
              <a:rPr lang="en-IE" dirty="0"/>
              <a:t>development team. </a:t>
            </a:r>
            <a:endParaRPr lang="en-IE" dirty="0" smtClean="0"/>
          </a:p>
          <a:p>
            <a:r>
              <a:rPr lang="en-IE" dirty="0" smtClean="0"/>
              <a:t>Because </a:t>
            </a:r>
            <a:r>
              <a:rPr lang="en-IE" dirty="0"/>
              <a:t>scrum teams are cross-functional, "the development team" includes testers, designers, and ops engineers in addition to developers. </a:t>
            </a:r>
          </a:p>
          <a:p>
            <a:endParaRPr lang="en-IE" dirty="0"/>
          </a:p>
          <a:p>
            <a:endParaRPr lang="en-IE" dirty="0"/>
          </a:p>
        </p:txBody>
      </p:sp>
    </p:spTree>
    <p:extLst>
      <p:ext uri="{BB962C8B-B14F-4D97-AF65-F5344CB8AC3E}">
        <p14:creationId xmlns:p14="http://schemas.microsoft.com/office/powerpoint/2010/main" val="4035107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lnSpcReduction="10000"/>
          </a:bodyPr>
          <a:lstStyle/>
          <a:p>
            <a:r>
              <a:rPr lang="en-IE" dirty="0" smtClean="0"/>
              <a:t>The Project Owner:</a:t>
            </a:r>
          </a:p>
          <a:p>
            <a:pPr lvl="1"/>
            <a:r>
              <a:rPr lang="en-IE" dirty="0"/>
              <a:t>c</a:t>
            </a:r>
            <a:r>
              <a:rPr lang="en-IE" dirty="0" smtClean="0"/>
              <a:t>reates </a:t>
            </a:r>
            <a:r>
              <a:rPr lang="en-IE" dirty="0"/>
              <a:t>a prioritized wish list called a </a:t>
            </a:r>
            <a:r>
              <a:rPr lang="en-IE" b="1" dirty="0"/>
              <a:t>product </a:t>
            </a:r>
            <a:r>
              <a:rPr lang="en-IE" b="1" dirty="0" smtClean="0"/>
              <a:t>backlog</a:t>
            </a:r>
          </a:p>
          <a:p>
            <a:pPr lvl="1"/>
            <a:r>
              <a:rPr lang="en-IE" dirty="0"/>
              <a:t>c</a:t>
            </a:r>
            <a:r>
              <a:rPr lang="en-IE" dirty="0" smtClean="0"/>
              <a:t>losely partners </a:t>
            </a:r>
            <a:r>
              <a:rPr lang="en-IE" dirty="0"/>
              <a:t>with the business and the team to ensure everyone understands the work items in the product </a:t>
            </a:r>
            <a:r>
              <a:rPr lang="en-IE" dirty="0" smtClean="0"/>
              <a:t>backlog</a:t>
            </a:r>
          </a:p>
          <a:p>
            <a:pPr lvl="1"/>
            <a:r>
              <a:rPr lang="en-IE" dirty="0"/>
              <a:t>g</a:t>
            </a:r>
            <a:r>
              <a:rPr lang="en-IE" dirty="0" smtClean="0"/>
              <a:t>ives the </a:t>
            </a:r>
            <a:r>
              <a:rPr lang="en-IE" dirty="0"/>
              <a:t>team clear guidance on which features to deliver </a:t>
            </a:r>
            <a:r>
              <a:rPr lang="en-IE" dirty="0" smtClean="0"/>
              <a:t>next</a:t>
            </a:r>
          </a:p>
          <a:p>
            <a:pPr lvl="1"/>
            <a:r>
              <a:rPr lang="en-IE" dirty="0" smtClean="0"/>
              <a:t>decides </a:t>
            </a:r>
            <a:r>
              <a:rPr lang="en-IE" dirty="0"/>
              <a:t>when to ship the product with </a:t>
            </a:r>
            <a:r>
              <a:rPr lang="en-IE" dirty="0" smtClean="0"/>
              <a:t>a preference </a:t>
            </a:r>
            <a:r>
              <a:rPr lang="en-IE" dirty="0"/>
              <a:t>towards more frequent </a:t>
            </a:r>
            <a:r>
              <a:rPr lang="en-IE" dirty="0" smtClean="0"/>
              <a:t>delivery</a:t>
            </a:r>
            <a:endParaRPr lang="en-IE" dirty="0"/>
          </a:p>
        </p:txBody>
      </p:sp>
    </p:spTree>
    <p:extLst>
      <p:ext uri="{BB962C8B-B14F-4D97-AF65-F5344CB8AC3E}">
        <p14:creationId xmlns:p14="http://schemas.microsoft.com/office/powerpoint/2010/main" val="1275688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a:bodyPr>
          <a:lstStyle/>
          <a:p>
            <a:r>
              <a:rPr lang="en-IE" dirty="0" smtClean="0"/>
              <a:t>This is a role has to be done by a single individual who bring a single unified view to the project.</a:t>
            </a:r>
          </a:p>
          <a:p>
            <a:r>
              <a:rPr lang="en-IE" dirty="0" smtClean="0"/>
              <a:t>This role is not the same as a project manager.</a:t>
            </a:r>
          </a:p>
          <a:p>
            <a:r>
              <a:rPr lang="en-IE" dirty="0" smtClean="0"/>
              <a:t>The Project Owner ensures that </a:t>
            </a:r>
            <a:r>
              <a:rPr lang="en-IE" dirty="0"/>
              <a:t>the development team delivers the most value to the business. </a:t>
            </a:r>
            <a:endParaRPr lang="en-IE" dirty="0" smtClean="0"/>
          </a:p>
          <a:p>
            <a:endParaRPr lang="en-IE" dirty="0" smtClean="0"/>
          </a:p>
          <a:p>
            <a:endParaRPr lang="en-IE" dirty="0"/>
          </a:p>
        </p:txBody>
      </p:sp>
    </p:spTree>
    <p:extLst>
      <p:ext uri="{BB962C8B-B14F-4D97-AF65-F5344CB8AC3E}">
        <p14:creationId xmlns:p14="http://schemas.microsoft.com/office/powerpoint/2010/main" val="1481646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The Scrum Master is </a:t>
            </a:r>
            <a:r>
              <a:rPr lang="en-IE" dirty="0"/>
              <a:t>the champion for scrum within their team. </a:t>
            </a:r>
            <a:endParaRPr lang="en-IE" dirty="0" smtClean="0"/>
          </a:p>
          <a:p>
            <a:r>
              <a:rPr lang="en-IE" dirty="0" smtClean="0"/>
              <a:t>They </a:t>
            </a:r>
            <a:r>
              <a:rPr lang="en-IE" dirty="0"/>
              <a:t>coach the team, the product owner, and the business on the scrum process and look for ways to fine-tune their practice of </a:t>
            </a:r>
            <a:r>
              <a:rPr lang="en-IE" dirty="0" smtClean="0"/>
              <a:t>it.</a:t>
            </a:r>
          </a:p>
          <a:p>
            <a:r>
              <a:rPr lang="en-IE" dirty="0"/>
              <a:t>An effective scrum master deeply understands the work being done by the team and can help the team optimize their delivery flow. </a:t>
            </a:r>
            <a:endParaRPr lang="en-IE" dirty="0" smtClean="0"/>
          </a:p>
          <a:p>
            <a:r>
              <a:rPr lang="en-IE" dirty="0" smtClean="0"/>
              <a:t>They </a:t>
            </a:r>
            <a:r>
              <a:rPr lang="en-IE" dirty="0"/>
              <a:t>schedule the needed resources (both human and logistical) for sprint planning, stand-up, sprint review, and the sprint retrospective.</a:t>
            </a:r>
            <a:endParaRPr lang="en-IE" dirty="0" smtClean="0"/>
          </a:p>
          <a:p>
            <a:endParaRPr lang="en-IE" dirty="0"/>
          </a:p>
        </p:txBody>
      </p:sp>
    </p:spTree>
    <p:extLst>
      <p:ext uri="{BB962C8B-B14F-4D97-AF65-F5344CB8AC3E}">
        <p14:creationId xmlns:p14="http://schemas.microsoft.com/office/powerpoint/2010/main" val="23371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84784"/>
            <a:ext cx="8460432" cy="3672408"/>
          </a:xfrm>
          <a:prstGeom prst="rect">
            <a:avLst/>
          </a:prstGeom>
        </p:spPr>
      </p:pic>
    </p:spTree>
    <p:extLst>
      <p:ext uri="{BB962C8B-B14F-4D97-AF65-F5344CB8AC3E}">
        <p14:creationId xmlns:p14="http://schemas.microsoft.com/office/powerpoint/2010/main" val="360169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a:bodyPr>
          <a:lstStyle/>
          <a:p>
            <a:pPr fontAlgn="base"/>
            <a:r>
              <a:rPr lang="en-IE" dirty="0" smtClean="0"/>
              <a:t>The Scrum Master </a:t>
            </a:r>
            <a:r>
              <a:rPr lang="en-IE" dirty="0"/>
              <a:t>also look to resolve impediments and distractions for the development team, insulating them from external disruptions whenever possible.</a:t>
            </a:r>
          </a:p>
          <a:p>
            <a:pPr fontAlgn="base"/>
            <a:r>
              <a:rPr lang="en-IE" dirty="0"/>
              <a:t>Part of the scrum master's job is to defend against </a:t>
            </a:r>
            <a:r>
              <a:rPr lang="en-IE" dirty="0" smtClean="0"/>
              <a:t>a pattern </a:t>
            </a:r>
            <a:r>
              <a:rPr lang="en-IE" dirty="0"/>
              <a:t>common among teams new to scrum: changing the sprint's scope after it has already begun.</a:t>
            </a:r>
          </a:p>
        </p:txBody>
      </p:sp>
    </p:spTree>
    <p:extLst>
      <p:ext uri="{BB962C8B-B14F-4D97-AF65-F5344CB8AC3E}">
        <p14:creationId xmlns:p14="http://schemas.microsoft.com/office/powerpoint/2010/main" val="1065263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a:bodyPr>
          <a:lstStyle/>
          <a:p>
            <a:pPr fontAlgn="base"/>
            <a:r>
              <a:rPr lang="en-IE" dirty="0" smtClean="0"/>
              <a:t>The Scrum Team controls </a:t>
            </a:r>
            <a:r>
              <a:rPr lang="en-IE" dirty="0"/>
              <a:t>its own destiny and self-organizes around their work. </a:t>
            </a:r>
            <a:endParaRPr lang="en-IE" dirty="0" smtClean="0"/>
          </a:p>
          <a:p>
            <a:pPr fontAlgn="base"/>
            <a:r>
              <a:rPr lang="en-IE" dirty="0" smtClean="0"/>
              <a:t>Agile </a:t>
            </a:r>
            <a:r>
              <a:rPr lang="en-IE" dirty="0"/>
              <a:t>teams use pull models where the team pulls a certain amount of work off the backlog and commits to completing it that sprint, which is very effective in maintaining quality and ensuring optimum performance of the team over the long-term.</a:t>
            </a:r>
          </a:p>
        </p:txBody>
      </p:sp>
    </p:spTree>
    <p:extLst>
      <p:ext uri="{BB962C8B-B14F-4D97-AF65-F5344CB8AC3E}">
        <p14:creationId xmlns:p14="http://schemas.microsoft.com/office/powerpoint/2010/main" val="3073475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Scrum</a:t>
            </a:r>
            <a:endParaRPr lang="en-IE" dirty="0"/>
          </a:p>
        </p:txBody>
      </p:sp>
      <p:sp>
        <p:nvSpPr>
          <p:cNvPr id="3" name="Content Placeholder 2"/>
          <p:cNvSpPr>
            <a:spLocks noGrp="1"/>
          </p:cNvSpPr>
          <p:nvPr>
            <p:ph idx="1"/>
          </p:nvPr>
        </p:nvSpPr>
        <p:spPr/>
        <p:txBody>
          <a:bodyPr>
            <a:normAutofit lnSpcReduction="10000"/>
          </a:bodyPr>
          <a:lstStyle/>
          <a:p>
            <a:pPr fontAlgn="base"/>
            <a:r>
              <a:rPr lang="en-IE" dirty="0"/>
              <a:t>The most effective </a:t>
            </a:r>
            <a:r>
              <a:rPr lang="en-IE" dirty="0" smtClean="0"/>
              <a:t>Scrum Teams </a:t>
            </a:r>
            <a:r>
              <a:rPr lang="en-IE" dirty="0"/>
              <a:t>are tight-knit, co-located, and usually 5 to 7 members. Team members have differing skill sets, and cross-train each other so no one person becomes a bottleneck in the delivery of work. </a:t>
            </a:r>
            <a:endParaRPr lang="en-IE" dirty="0" smtClean="0"/>
          </a:p>
          <a:p>
            <a:pPr fontAlgn="base"/>
            <a:r>
              <a:rPr lang="en-IE" dirty="0" smtClean="0"/>
              <a:t>The Scrum Team </a:t>
            </a:r>
            <a:r>
              <a:rPr lang="en-IE" dirty="0"/>
              <a:t>drives the plan for each sprint. They forecast how much work they believe they can complete over the iteration using their historical velocity as a guide. </a:t>
            </a:r>
          </a:p>
        </p:txBody>
      </p:sp>
    </p:spTree>
    <p:extLst>
      <p:ext uri="{BB962C8B-B14F-4D97-AF65-F5344CB8AC3E}">
        <p14:creationId xmlns:p14="http://schemas.microsoft.com/office/powerpoint/2010/main" val="247447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3</a:t>
            </a:r>
            <a:r>
              <a:rPr lang="en-IE" dirty="0" smtClean="0"/>
              <a:t>. 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6827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Large project are divided into manageable amounts</a:t>
            </a:r>
            <a:endParaRPr lang="en-IE" dirty="0"/>
          </a:p>
        </p:txBody>
      </p:sp>
    </p:spTree>
    <p:extLst>
      <p:ext uri="{BB962C8B-B14F-4D97-AF65-F5344CB8AC3E}">
        <p14:creationId xmlns:p14="http://schemas.microsoft.com/office/powerpoint/2010/main" val="2981415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Software developments </a:t>
            </a:r>
            <a:r>
              <a:rPr lang="en-IE" dirty="0"/>
              <a:t>are coded and tested during the sprint review</a:t>
            </a:r>
          </a:p>
          <a:p>
            <a:endParaRPr lang="en-IE" dirty="0"/>
          </a:p>
        </p:txBody>
      </p:sp>
    </p:spTree>
    <p:extLst>
      <p:ext uri="{BB962C8B-B14F-4D97-AF65-F5344CB8AC3E}">
        <p14:creationId xmlns:p14="http://schemas.microsoft.com/office/powerpoint/2010/main" val="119749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Works well for fast-moving development projects</a:t>
            </a:r>
          </a:p>
          <a:p>
            <a:endParaRPr lang="en-IE" dirty="0"/>
          </a:p>
        </p:txBody>
      </p:sp>
    </p:spTree>
    <p:extLst>
      <p:ext uri="{BB962C8B-B14F-4D97-AF65-F5344CB8AC3E}">
        <p14:creationId xmlns:p14="http://schemas.microsoft.com/office/powerpoint/2010/main" val="2151954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Scrum, being agile, adopts feedback from customers and stakeholders</a:t>
            </a:r>
          </a:p>
          <a:p>
            <a:endParaRPr lang="en-IE" dirty="0"/>
          </a:p>
        </p:txBody>
      </p:sp>
    </p:spTree>
    <p:extLst>
      <p:ext uri="{BB962C8B-B14F-4D97-AF65-F5344CB8AC3E}">
        <p14:creationId xmlns:p14="http://schemas.microsoft.com/office/powerpoint/2010/main" val="2903759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The individual effort of each team member is visible during daily scrum </a:t>
            </a:r>
            <a:r>
              <a:rPr lang="en-IE" dirty="0" smtClean="0"/>
              <a:t>meetings</a:t>
            </a:r>
            <a:r>
              <a:rPr lang="en-IE" dirty="0"/>
              <a:t/>
            </a:r>
            <a:br>
              <a:rPr lang="en-IE" dirty="0"/>
            </a:br>
            <a:endParaRPr lang="en-IE" dirty="0"/>
          </a:p>
        </p:txBody>
      </p:sp>
    </p:spTree>
    <p:extLst>
      <p:ext uri="{BB962C8B-B14F-4D97-AF65-F5344CB8AC3E}">
        <p14:creationId xmlns:p14="http://schemas.microsoft.com/office/powerpoint/2010/main" val="1523013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Short sprints enable changes based on feedback a lot more </a:t>
            </a:r>
            <a:r>
              <a:rPr lang="en-IE" dirty="0" smtClean="0"/>
              <a:t>easily</a:t>
            </a:r>
            <a:endParaRPr lang="en-IE" dirty="0"/>
          </a:p>
        </p:txBody>
      </p:sp>
    </p:spTree>
    <p:extLst>
      <p:ext uri="{BB962C8B-B14F-4D97-AF65-F5344CB8AC3E}">
        <p14:creationId xmlns:p14="http://schemas.microsoft.com/office/powerpoint/2010/main" val="309745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 Overview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4</a:t>
            </a:r>
            <a:r>
              <a:rPr lang="en-IE" dirty="0" smtClean="0"/>
              <a:t>. Disadvantages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45550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Scrum often leads to scope creep, due to the lack of a definite end-date</a:t>
            </a:r>
          </a:p>
          <a:p>
            <a:endParaRPr lang="en-IE" dirty="0"/>
          </a:p>
        </p:txBody>
      </p:sp>
    </p:spTree>
    <p:extLst>
      <p:ext uri="{BB962C8B-B14F-4D97-AF65-F5344CB8AC3E}">
        <p14:creationId xmlns:p14="http://schemas.microsoft.com/office/powerpoint/2010/main" val="517784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Adopting the Scrum framework in large teams is challenging</a:t>
            </a:r>
          </a:p>
          <a:p>
            <a:pPr marL="0" indent="0">
              <a:buNone/>
            </a:pPr>
            <a:endParaRPr lang="en-IE" dirty="0"/>
          </a:p>
        </p:txBody>
      </p:sp>
    </p:spTree>
    <p:extLst>
      <p:ext uri="{BB962C8B-B14F-4D97-AF65-F5344CB8AC3E}">
        <p14:creationId xmlns:p14="http://schemas.microsoft.com/office/powerpoint/2010/main" val="1872391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The framework can be successful only with experienced team members</a:t>
            </a:r>
          </a:p>
          <a:p>
            <a:endParaRPr lang="en-IE" dirty="0"/>
          </a:p>
        </p:txBody>
      </p:sp>
    </p:spTree>
    <p:extLst>
      <p:ext uri="{BB962C8B-B14F-4D97-AF65-F5344CB8AC3E}">
        <p14:creationId xmlns:p14="http://schemas.microsoft.com/office/powerpoint/2010/main" val="1792190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If any team member leaves the project in the middle, it has a huge negative impact on the project</a:t>
            </a:r>
          </a:p>
        </p:txBody>
      </p:sp>
    </p:spTree>
    <p:extLst>
      <p:ext uri="{BB962C8B-B14F-4D97-AF65-F5344CB8AC3E}">
        <p14:creationId xmlns:p14="http://schemas.microsoft.com/office/powerpoint/2010/main" val="3698874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Quality is hard to implement, until the team goes through aggressive testing </a:t>
            </a:r>
            <a:r>
              <a:rPr lang="en-IE" dirty="0" smtClean="0"/>
              <a:t>process</a:t>
            </a:r>
            <a:r>
              <a:rPr lang="en-IE" dirty="0"/>
              <a:t/>
            </a:r>
            <a:br>
              <a:rPr lang="en-IE" dirty="0"/>
            </a:br>
            <a:endParaRPr lang="en-IE" dirty="0"/>
          </a:p>
        </p:txBody>
      </p:sp>
    </p:spTree>
    <p:extLst>
      <p:ext uri="{BB962C8B-B14F-4D97-AF65-F5344CB8AC3E}">
        <p14:creationId xmlns:p14="http://schemas.microsoft.com/office/powerpoint/2010/main" val="3296836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5. Interesting</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7304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Many projects involve learning, innovation and surprises, so a major recurring theme of Scrum is to “inspect and adapt”</a:t>
            </a:r>
          </a:p>
        </p:txBody>
      </p:sp>
    </p:spTree>
    <p:extLst>
      <p:ext uri="{BB962C8B-B14F-4D97-AF65-F5344CB8AC3E}">
        <p14:creationId xmlns:p14="http://schemas.microsoft.com/office/powerpoint/2010/main" val="895137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smtClean="0"/>
              <a:t>Scrum </a:t>
            </a:r>
            <a:r>
              <a:rPr lang="en-IE" dirty="0"/>
              <a:t>is not just about processes – it’s a different style of working which is energetic, collaborative, and flexible.</a:t>
            </a:r>
          </a:p>
        </p:txBody>
      </p:sp>
    </p:spTree>
    <p:extLst>
      <p:ext uri="{BB962C8B-B14F-4D97-AF65-F5344CB8AC3E}">
        <p14:creationId xmlns:p14="http://schemas.microsoft.com/office/powerpoint/2010/main" val="3279891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Autofit/>
          </a:bodyPr>
          <a:lstStyle/>
          <a:p>
            <a:pPr fontAlgn="base"/>
            <a:r>
              <a:rPr lang="en-IE" dirty="0"/>
              <a:t>The Scrum team need to create their own </a:t>
            </a:r>
            <a:r>
              <a:rPr lang="en-IE" b="1" dirty="0"/>
              <a:t>Definition of Done</a:t>
            </a:r>
          </a:p>
          <a:p>
            <a:pPr lvl="1" fontAlgn="base"/>
            <a:r>
              <a:rPr lang="en-IE" dirty="0"/>
              <a:t>A programmer might call something done when the code has been written. The tester might think that done means that all of the tests have passed. </a:t>
            </a:r>
            <a:r>
              <a:rPr lang="en-IE" dirty="0" smtClean="0"/>
              <a:t>A </a:t>
            </a:r>
            <a:r>
              <a:rPr lang="en-IE" dirty="0"/>
              <a:t>business person may think that done means we can now sell it to customers, and it's ready for them to use</a:t>
            </a:r>
            <a:r>
              <a:rPr lang="en-IE" dirty="0" smtClean="0"/>
              <a:t>.</a:t>
            </a:r>
            <a:endParaRPr lang="en-IE" dirty="0"/>
          </a:p>
        </p:txBody>
      </p:sp>
    </p:spTree>
    <p:extLst>
      <p:ext uri="{BB962C8B-B14F-4D97-AF65-F5344CB8AC3E}">
        <p14:creationId xmlns:p14="http://schemas.microsoft.com/office/powerpoint/2010/main" val="2333344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r>
              <a:rPr lang="en-IE" dirty="0" smtClean="0"/>
              <a:t>The “Scrum Model” is a model that represents one method as to how software can be developed.</a:t>
            </a:r>
            <a:endParaRPr lang="en-IE" dirty="0"/>
          </a:p>
        </p:txBody>
      </p:sp>
    </p:spTree>
    <p:extLst>
      <p:ext uri="{BB962C8B-B14F-4D97-AF65-F5344CB8AC3E}">
        <p14:creationId xmlns:p14="http://schemas.microsoft.com/office/powerpoint/2010/main" val="1930850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The Scrum Guide was written and is maintained by the creators of Scrum, Ken </a:t>
            </a:r>
            <a:r>
              <a:rPr lang="en-IE" dirty="0" err="1"/>
              <a:t>Schwaber</a:t>
            </a:r>
            <a:r>
              <a:rPr lang="en-IE" dirty="0"/>
              <a:t> and Jeff Sutherland and is considered as the Body of Knowledge for Scrum</a:t>
            </a:r>
            <a:r>
              <a:rPr lang="en-IE" dirty="0" smtClean="0"/>
              <a:t>.</a:t>
            </a:r>
          </a:p>
          <a:p>
            <a:endParaRPr lang="en-IE" dirty="0"/>
          </a:p>
          <a:p>
            <a:r>
              <a:rPr lang="en-IE" dirty="0">
                <a:hlinkClick r:id="rId2"/>
              </a:rPr>
              <a:t>http://</a:t>
            </a:r>
            <a:r>
              <a:rPr lang="en-IE" dirty="0" smtClean="0">
                <a:hlinkClick r:id="rId2"/>
              </a:rPr>
              <a:t>www.scrumguides.org</a:t>
            </a:r>
            <a:endParaRPr lang="en-IE" dirty="0" smtClean="0"/>
          </a:p>
          <a:p>
            <a:endParaRPr lang="en-IE" dirty="0"/>
          </a:p>
        </p:txBody>
      </p:sp>
    </p:spTree>
    <p:extLst>
      <p:ext uri="{BB962C8B-B14F-4D97-AF65-F5344CB8AC3E}">
        <p14:creationId xmlns:p14="http://schemas.microsoft.com/office/powerpoint/2010/main" val="422948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The scrum of scrums is a technique to operate Scrum at scale, for multiple teams working on the same product, allowing them to discuss progress on their interdependencies, focusing on how to coordinate delivering software</a:t>
            </a:r>
            <a:r>
              <a:rPr lang="en-IE" dirty="0" smtClean="0"/>
              <a:t>,</a:t>
            </a:r>
            <a:r>
              <a:rPr lang="en-IE" dirty="0"/>
              <a:t> especially on areas of overlap and integration. </a:t>
            </a:r>
          </a:p>
        </p:txBody>
      </p:sp>
    </p:spTree>
    <p:extLst>
      <p:ext uri="{BB962C8B-B14F-4D97-AF65-F5344CB8AC3E}">
        <p14:creationId xmlns:p14="http://schemas.microsoft.com/office/powerpoint/2010/main" val="2500064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Scrum is an great solution to support rapid project progress of almost any type of project. It is extremely effective in creating agility for any organization.</a:t>
            </a:r>
            <a:endParaRPr lang="en-IE" dirty="0" smtClean="0"/>
          </a:p>
        </p:txBody>
      </p:sp>
    </p:spTree>
    <p:extLst>
      <p:ext uri="{BB962C8B-B14F-4D97-AF65-F5344CB8AC3E}">
        <p14:creationId xmlns:p14="http://schemas.microsoft.com/office/powerpoint/2010/main" val="1644534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4" name="Rectangle 13"/>
          <p:cNvSpPr/>
          <p:nvPr/>
        </p:nvSpPr>
        <p:spPr>
          <a:xfrm>
            <a:off x="4347721" y="1894856"/>
            <a:ext cx="4204306" cy="234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683568" y="1916832"/>
            <a:ext cx="3443134" cy="236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a:xfrm>
            <a:off x="457200" y="1351309"/>
            <a:ext cx="8229600" cy="4525963"/>
          </a:xfrm>
        </p:spPr>
        <p:txBody>
          <a:bodyPr>
            <a:normAutofit/>
          </a:bodyPr>
          <a:lstStyle/>
          <a:p>
            <a:pPr marL="0" indent="0">
              <a:buNone/>
            </a:pPr>
            <a:r>
              <a:rPr lang="en-IE" dirty="0" smtClean="0"/>
              <a:t>There are other versions of the Model:</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276872"/>
            <a:ext cx="1675911" cy="167591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173476"/>
            <a:ext cx="4125019" cy="20625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722" y="4409701"/>
            <a:ext cx="4204305" cy="236930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4411684"/>
            <a:ext cx="3443134" cy="2401692"/>
          </a:xfrm>
          <a:prstGeom prst="rect">
            <a:avLst/>
          </a:prstGeom>
        </p:spPr>
      </p:pic>
    </p:spTree>
    <p:extLst>
      <p:ext uri="{BB962C8B-B14F-4D97-AF65-F5344CB8AC3E}">
        <p14:creationId xmlns:p14="http://schemas.microsoft.com/office/powerpoint/2010/main" val="18711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6. Reflections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653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a:t>You don’t have to be a technical person to understand Scrum</a:t>
            </a:r>
            <a:endParaRPr lang="en-IE" dirty="0" smtClean="0"/>
          </a:p>
        </p:txBody>
      </p:sp>
    </p:spTree>
    <p:extLst>
      <p:ext uri="{BB962C8B-B14F-4D97-AF65-F5344CB8AC3E}">
        <p14:creationId xmlns:p14="http://schemas.microsoft.com/office/powerpoint/2010/main" val="417742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Scrum has </a:t>
            </a:r>
            <a:r>
              <a:rPr lang="en-IE" dirty="0"/>
              <a:t>a definite and repeating rhythm for completing </a:t>
            </a:r>
            <a:r>
              <a:rPr lang="en-IE" dirty="0" smtClean="0"/>
              <a:t>work.</a:t>
            </a:r>
            <a:endParaRPr lang="en-IE" dirty="0"/>
          </a:p>
        </p:txBody>
      </p:sp>
    </p:spTree>
    <p:extLst>
      <p:ext uri="{BB962C8B-B14F-4D97-AF65-F5344CB8AC3E}">
        <p14:creationId xmlns:p14="http://schemas.microsoft.com/office/powerpoint/2010/main" val="590452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a:t>The ability of individuals is trusted and their availability is known before committing to anything</a:t>
            </a:r>
            <a:r>
              <a:rPr lang="en-IE" dirty="0" smtClean="0"/>
              <a:t>.</a:t>
            </a:r>
            <a:endParaRPr lang="en-IE" dirty="0"/>
          </a:p>
        </p:txBody>
      </p:sp>
    </p:spTree>
    <p:extLst>
      <p:ext uri="{BB962C8B-B14F-4D97-AF65-F5344CB8AC3E}">
        <p14:creationId xmlns:p14="http://schemas.microsoft.com/office/powerpoint/2010/main" val="522173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normAutofit/>
          </a:bodyPr>
          <a:lstStyle/>
          <a:p>
            <a:r>
              <a:rPr lang="en-IE" dirty="0"/>
              <a:t>Some people on the team will love </a:t>
            </a:r>
            <a:r>
              <a:rPr lang="en-IE" dirty="0" smtClean="0"/>
              <a:t>Scrum </a:t>
            </a:r>
            <a:r>
              <a:rPr lang="en-IE" dirty="0"/>
              <a:t>and some people will hate it. </a:t>
            </a:r>
            <a:endParaRPr lang="en-IE" dirty="0" smtClean="0"/>
          </a:p>
          <a:p>
            <a:r>
              <a:rPr lang="en-IE" dirty="0" smtClean="0"/>
              <a:t>This </a:t>
            </a:r>
            <a:r>
              <a:rPr lang="en-IE" dirty="0"/>
              <a:t>is perfectly normal and you should encourage people on the team to give it a proper try before they give up. </a:t>
            </a:r>
            <a:endParaRPr lang="en-IE" dirty="0" smtClean="0"/>
          </a:p>
          <a:p>
            <a:r>
              <a:rPr lang="en-IE" dirty="0" smtClean="0"/>
              <a:t>If </a:t>
            </a:r>
            <a:r>
              <a:rPr lang="en-IE" dirty="0"/>
              <a:t>an individual ends up giving up, then remove them from the team and let another one step in. </a:t>
            </a:r>
            <a:endParaRPr lang="en-IE" dirty="0" smtClean="0"/>
          </a:p>
        </p:txBody>
      </p:sp>
    </p:spTree>
    <p:extLst>
      <p:ext uri="{BB962C8B-B14F-4D97-AF65-F5344CB8AC3E}">
        <p14:creationId xmlns:p14="http://schemas.microsoft.com/office/powerpoint/2010/main" val="2020292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9" y="1421568"/>
            <a:ext cx="5295041" cy="5090401"/>
          </a:xfrm>
          <a:prstGeom prst="rect">
            <a:avLst/>
          </a:prstGeom>
        </p:spPr>
      </p:pic>
    </p:spTree>
    <p:extLst>
      <p:ext uri="{BB962C8B-B14F-4D97-AF65-F5344CB8AC3E}">
        <p14:creationId xmlns:p14="http://schemas.microsoft.com/office/powerpoint/2010/main" val="4204907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6</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7</a:t>
            </a:r>
            <a:r>
              <a:rPr lang="en-IE" dirty="0" smtClean="0"/>
              <a:t>. Review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3142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Review</a:t>
            </a:r>
            <a:endParaRPr lang="en-IE" dirty="0"/>
          </a:p>
        </p:txBody>
      </p:sp>
      <p:sp>
        <p:nvSpPr>
          <p:cNvPr id="6" name="Content Placeholder 5"/>
          <p:cNvSpPr>
            <a:spLocks noGrp="1"/>
          </p:cNvSpPr>
          <p:nvPr>
            <p:ph idx="1"/>
          </p:nvPr>
        </p:nvSpPr>
        <p:spPr/>
        <p:txBody>
          <a:bodyPr/>
          <a:lstStyle/>
          <a:p>
            <a:r>
              <a:rPr lang="en-IE" dirty="0" smtClean="0"/>
              <a:t>What did we learn?</a:t>
            </a:r>
            <a:endParaRPr lang="en-IE" dirty="0"/>
          </a:p>
        </p:txBody>
      </p:sp>
    </p:spTree>
    <p:extLst>
      <p:ext uri="{BB962C8B-B14F-4D97-AF65-F5344CB8AC3E}">
        <p14:creationId xmlns:p14="http://schemas.microsoft.com/office/powerpoint/2010/main" val="39662396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8</a:t>
            </a:r>
            <a:r>
              <a:rPr lang="en-IE" dirty="0" smtClean="0"/>
              <a:t>. Summary</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971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418"/>
            <a:ext cx="9144000" cy="424583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68760"/>
            <a:ext cx="7168796" cy="4032448"/>
          </a:xfrm>
          <a:prstGeom prst="rect">
            <a:avLst/>
          </a:prstGeom>
        </p:spPr>
      </p:pic>
      <p:sp>
        <p:nvSpPr>
          <p:cNvPr id="4" name="Rectangle 3"/>
          <p:cNvSpPr/>
          <p:nvPr/>
        </p:nvSpPr>
        <p:spPr>
          <a:xfrm>
            <a:off x="599984" y="4581128"/>
            <a:ext cx="8064896"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51542" y="4581128"/>
            <a:ext cx="8352928" cy="1754326"/>
          </a:xfrm>
          <a:prstGeom prst="rect">
            <a:avLst/>
          </a:prstGeom>
          <a:noFill/>
        </p:spPr>
        <p:txBody>
          <a:bodyPr wrap="square" lIns="91440" tIns="45720" rIns="91440" bIns="45720">
            <a:spAutoFit/>
          </a:bodyPr>
          <a:lstStyle/>
          <a:p>
            <a:pPr algn="ctr"/>
            <a:r>
              <a:rPr lang="en-US" sz="5400" b="1" dirty="0" smtClean="0">
                <a:ln w="12700">
                  <a:solidFill>
                    <a:schemeClr val="accent3">
                      <a:lumMod val="50000"/>
                    </a:schemeClr>
                  </a:solidFill>
                  <a:prstDash val="solid"/>
                </a:ln>
                <a:solidFill>
                  <a:schemeClr val="bg1"/>
                </a:solidFill>
                <a:effectLst>
                  <a:innerShdw blurRad="177800">
                    <a:schemeClr val="accent3">
                      <a:lumMod val="50000"/>
                    </a:schemeClr>
                  </a:innerShdw>
                </a:effectLst>
              </a:rPr>
              <a:t>And that, l</a:t>
            </a:r>
            <a:r>
              <a:rPr lang="en-US" sz="5400" b="1" cap="none" spc="0" dirty="0" smtClean="0">
                <a:ln w="12700">
                  <a:solidFill>
                    <a:schemeClr val="accent3">
                      <a:lumMod val="50000"/>
                    </a:schemeClr>
                  </a:solidFill>
                  <a:prstDash val="solid"/>
                </a:ln>
                <a:solidFill>
                  <a:schemeClr val="bg1"/>
                </a:solidFill>
                <a:effectLst>
                  <a:innerShdw blurRad="177800">
                    <a:schemeClr val="accent3">
                      <a:lumMod val="50000"/>
                    </a:schemeClr>
                  </a:innerShdw>
                </a:effectLst>
              </a:rPr>
              <a:t>adies and gentlemen, is SCRUM.</a:t>
            </a:r>
            <a:endParaRPr lang="en-US" sz="54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endParaRPr>
          </a:p>
        </p:txBody>
      </p:sp>
    </p:spTree>
    <p:extLst>
      <p:ext uri="{BB962C8B-B14F-4D97-AF65-F5344CB8AC3E}">
        <p14:creationId xmlns:p14="http://schemas.microsoft.com/office/powerpoint/2010/main" val="4028652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7</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
        <p:nvSpPr>
          <p:cNvPr id="2" name="Oval 1"/>
          <p:cNvSpPr/>
          <p:nvPr/>
        </p:nvSpPr>
        <p:spPr>
          <a:xfrm>
            <a:off x="2051720" y="5012755"/>
            <a:ext cx="3312368" cy="6484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22208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Overview</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8</a:t>
            </a:fld>
            <a:endParaRPr lang="en-US"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5" name="Rectangle 4"/>
          <p:cNvSpPr/>
          <p:nvPr/>
        </p:nvSpPr>
        <p:spPr>
          <a:xfrm>
            <a:off x="7335600" y="1844824"/>
            <a:ext cx="144016" cy="172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8542784" y="1844824"/>
            <a:ext cx="144016" cy="14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ight Arrow 6"/>
          <p:cNvSpPr/>
          <p:nvPr/>
        </p:nvSpPr>
        <p:spPr>
          <a:xfrm rot="10800000">
            <a:off x="4729664" y="1700809"/>
            <a:ext cx="3960440" cy="288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1979712" y="1800112"/>
            <a:ext cx="1728192"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755576" y="5229200"/>
            <a:ext cx="6696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7379568" y="4374603"/>
            <a:ext cx="144000" cy="10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1907704" y="1844808"/>
            <a:ext cx="252000" cy="1728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Down Arrow 30"/>
          <p:cNvSpPr/>
          <p:nvPr/>
        </p:nvSpPr>
        <p:spPr>
          <a:xfrm rot="10800000">
            <a:off x="683569" y="4761144"/>
            <a:ext cx="288000" cy="612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991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Overview</a:t>
            </a:r>
            <a:endParaRPr lang="en-IE" dirty="0"/>
          </a:p>
        </p:txBody>
      </p:sp>
      <p:sp>
        <p:nvSpPr>
          <p:cNvPr id="2" name="Content Placeholder 1"/>
          <p:cNvSpPr>
            <a:spLocks noGrp="1"/>
          </p:cNvSpPr>
          <p:nvPr>
            <p:ph idx="1"/>
          </p:nvPr>
        </p:nvSpPr>
        <p:spPr/>
        <p:txBody>
          <a:bodyPr/>
          <a:lstStyle/>
          <a:p>
            <a:r>
              <a:rPr lang="en-IE" dirty="0" smtClean="0"/>
              <a:t>Scrum has its roots in a </a:t>
            </a:r>
            <a:r>
              <a:rPr lang="en-IE" dirty="0"/>
              <a:t>1986 paper </a:t>
            </a:r>
            <a:r>
              <a:rPr lang="en-IE" dirty="0" smtClean="0"/>
              <a:t>by </a:t>
            </a:r>
            <a:r>
              <a:rPr lang="en-IE" dirty="0" err="1" smtClean="0"/>
              <a:t>Hirotaka</a:t>
            </a:r>
            <a:r>
              <a:rPr lang="en-IE" dirty="0" smtClean="0"/>
              <a:t> </a:t>
            </a:r>
            <a:r>
              <a:rPr lang="en-IE" dirty="0"/>
              <a:t>Takeuchi and </a:t>
            </a:r>
            <a:r>
              <a:rPr lang="en-IE" dirty="0" err="1"/>
              <a:t>Ikujiro</a:t>
            </a:r>
            <a:r>
              <a:rPr lang="en-IE" dirty="0"/>
              <a:t> </a:t>
            </a:r>
            <a:r>
              <a:rPr lang="en-IE" dirty="0" smtClean="0"/>
              <a:t>Nonaka.</a:t>
            </a:r>
          </a:p>
          <a:p>
            <a:endParaRPr lang="en-IE" dirty="0"/>
          </a:p>
          <a:p>
            <a:r>
              <a:rPr lang="en-IE" dirty="0" smtClean="0"/>
              <a:t>They talk about how forming effective </a:t>
            </a:r>
            <a:r>
              <a:rPr lang="en-IE" smtClean="0"/>
              <a:t>teams </a:t>
            </a:r>
            <a:r>
              <a:rPr lang="en-IE" smtClean="0"/>
              <a:t>is </a:t>
            </a:r>
            <a:r>
              <a:rPr lang="en-IE" dirty="0" smtClean="0"/>
              <a:t>like a rugby match scrum.</a:t>
            </a:r>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9</a:t>
            </a:fld>
            <a:endParaRPr lang="en-US" smtClean="0"/>
          </a:p>
        </p:txBody>
      </p:sp>
    </p:spTree>
    <p:extLst>
      <p:ext uri="{BB962C8B-B14F-4D97-AF65-F5344CB8AC3E}">
        <p14:creationId xmlns:p14="http://schemas.microsoft.com/office/powerpoint/2010/main" val="32676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1476</Words>
  <Application>Microsoft Office PowerPoint</Application>
  <PresentationFormat>On-screen Show (4:3)</PresentationFormat>
  <Paragraphs>183</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Wingdings</vt:lpstr>
      <vt:lpstr>Office Theme</vt:lpstr>
      <vt:lpstr>The Scrum Model</vt:lpstr>
      <vt:lpstr>Contents</vt:lpstr>
      <vt:lpstr>PowerPoint Presentation</vt:lpstr>
      <vt:lpstr>1. Overview</vt:lpstr>
      <vt:lpstr>Overview</vt:lpstr>
      <vt:lpstr>Timeline of Methodologies</vt:lpstr>
      <vt:lpstr>Timeline of Methodologies</vt:lpstr>
      <vt:lpstr>Overview</vt:lpstr>
      <vt:lpstr>Overview</vt:lpstr>
      <vt:lpstr>Reference</vt:lpstr>
      <vt:lpstr>Hirotaka Takeuchi</vt:lpstr>
      <vt:lpstr>Ikujirō Nonaka</vt:lpstr>
      <vt:lpstr>SECI Model</vt:lpstr>
      <vt:lpstr>Overview</vt:lpstr>
      <vt:lpstr>Reference</vt:lpstr>
      <vt:lpstr>Ken Schwaber</vt:lpstr>
      <vt:lpstr>Jeff Sutherland</vt:lpstr>
      <vt:lpstr>2. Details</vt:lpstr>
      <vt:lpstr>Scrum</vt:lpstr>
      <vt:lpstr>Scrum</vt:lpstr>
      <vt:lpstr>Scrum</vt:lpstr>
      <vt:lpstr>Scrum</vt:lpstr>
      <vt:lpstr>Scrum</vt:lpstr>
      <vt:lpstr>Scrum</vt:lpstr>
      <vt:lpstr>Scrum</vt:lpstr>
      <vt:lpstr>Scrum</vt:lpstr>
      <vt:lpstr>Scrum</vt:lpstr>
      <vt:lpstr>Scrum</vt:lpstr>
      <vt:lpstr>Scrum</vt:lpstr>
      <vt:lpstr>Scrum</vt:lpstr>
      <vt:lpstr>Scrum</vt:lpstr>
      <vt:lpstr>Scrum</vt:lpstr>
      <vt:lpstr>3. Advantages</vt:lpstr>
      <vt:lpstr>Advantages</vt:lpstr>
      <vt:lpstr>Advantages</vt:lpstr>
      <vt:lpstr>Advantages</vt:lpstr>
      <vt:lpstr>Advantages</vt:lpstr>
      <vt:lpstr>Advantages</vt:lpstr>
      <vt:lpstr>Advantages</vt:lpstr>
      <vt:lpstr>4. Disadvantages</vt:lpstr>
      <vt:lpstr>Disadvantages</vt:lpstr>
      <vt:lpstr>Disadvantages</vt:lpstr>
      <vt:lpstr>Disadvantages</vt:lpstr>
      <vt:lpstr>Disadvantages</vt:lpstr>
      <vt:lpstr>Disadvantages</vt:lpstr>
      <vt:lpstr>5. Interesting</vt:lpstr>
      <vt:lpstr>Interesting</vt:lpstr>
      <vt:lpstr>Interesting</vt:lpstr>
      <vt:lpstr>Interesting</vt:lpstr>
      <vt:lpstr>Interesting</vt:lpstr>
      <vt:lpstr>Interesting</vt:lpstr>
      <vt:lpstr>Interesting</vt:lpstr>
      <vt:lpstr>Interesting</vt:lpstr>
      <vt:lpstr>6. Reflections</vt:lpstr>
      <vt:lpstr>Reflections</vt:lpstr>
      <vt:lpstr>Reflections</vt:lpstr>
      <vt:lpstr>Reflections</vt:lpstr>
      <vt:lpstr>Reflections</vt:lpstr>
      <vt:lpstr>Reflections</vt:lpstr>
      <vt:lpstr>7. Review</vt:lpstr>
      <vt:lpstr>Review</vt:lpstr>
      <vt:lpstr>8. Summary</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212</cp:revision>
  <dcterms:created xsi:type="dcterms:W3CDTF">2011-09-15T13:34:26Z</dcterms:created>
  <dcterms:modified xsi:type="dcterms:W3CDTF">2017-11-06T22:57:12Z</dcterms:modified>
</cp:coreProperties>
</file>