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375" r:id="rId3"/>
    <p:sldId id="442" r:id="rId4"/>
    <p:sldId id="271" r:id="rId5"/>
    <p:sldId id="458" r:id="rId6"/>
    <p:sldId id="444" r:id="rId7"/>
    <p:sldId id="270" r:id="rId8"/>
    <p:sldId id="456" r:id="rId9"/>
    <p:sldId id="425" r:id="rId10"/>
    <p:sldId id="446" r:id="rId11"/>
    <p:sldId id="272" r:id="rId12"/>
    <p:sldId id="457" r:id="rId13"/>
    <p:sldId id="445" r:id="rId14"/>
    <p:sldId id="454" r:id="rId15"/>
    <p:sldId id="273" r:id="rId16"/>
    <p:sldId id="447" r:id="rId17"/>
    <p:sldId id="455" r:id="rId18"/>
    <p:sldId id="429" r:id="rId19"/>
    <p:sldId id="460" r:id="rId20"/>
    <p:sldId id="376" r:id="rId21"/>
    <p:sldId id="449" r:id="rId22"/>
    <p:sldId id="450" r:id="rId23"/>
    <p:sldId id="462" r:id="rId24"/>
    <p:sldId id="463" r:id="rId25"/>
    <p:sldId id="464" r:id="rId26"/>
    <p:sldId id="465" r:id="rId27"/>
    <p:sldId id="468" r:id="rId28"/>
    <p:sldId id="466" r:id="rId29"/>
    <p:sldId id="470" r:id="rId30"/>
    <p:sldId id="469" r:id="rId31"/>
    <p:sldId id="471" r:id="rId32"/>
    <p:sldId id="473" r:id="rId33"/>
    <p:sldId id="474" r:id="rId34"/>
    <p:sldId id="475" r:id="rId35"/>
    <p:sldId id="476" r:id="rId36"/>
    <p:sldId id="477" r:id="rId37"/>
    <p:sldId id="478" r:id="rId38"/>
    <p:sldId id="479" r:id="rId39"/>
    <p:sldId id="481" r:id="rId40"/>
    <p:sldId id="483" r:id="rId41"/>
    <p:sldId id="482" r:id="rId42"/>
    <p:sldId id="496" r:id="rId43"/>
    <p:sldId id="497" r:id="rId44"/>
    <p:sldId id="484" r:id="rId45"/>
    <p:sldId id="485" r:id="rId46"/>
    <p:sldId id="486" r:id="rId47"/>
    <p:sldId id="480" r:id="rId48"/>
    <p:sldId id="488" r:id="rId49"/>
    <p:sldId id="487" r:id="rId50"/>
    <p:sldId id="489" r:id="rId51"/>
    <p:sldId id="490" r:id="rId52"/>
    <p:sldId id="491" r:id="rId53"/>
    <p:sldId id="492" r:id="rId54"/>
    <p:sldId id="493" r:id="rId55"/>
    <p:sldId id="494" r:id="rId56"/>
    <p:sldId id="498" r:id="rId57"/>
    <p:sldId id="499" r:id="rId58"/>
    <p:sldId id="381" r:id="rId59"/>
    <p:sldId id="377" r:id="rId60"/>
    <p:sldId id="502" r:id="rId61"/>
    <p:sldId id="503" r:id="rId62"/>
    <p:sldId id="504" r:id="rId63"/>
    <p:sldId id="500" r:id="rId64"/>
    <p:sldId id="505" r:id="rId65"/>
    <p:sldId id="382" r:id="rId66"/>
    <p:sldId id="378" r:id="rId67"/>
    <p:sldId id="508" r:id="rId68"/>
    <p:sldId id="509" r:id="rId69"/>
    <p:sldId id="510" r:id="rId70"/>
    <p:sldId id="383" r:id="rId71"/>
    <p:sldId id="511" r:id="rId72"/>
    <p:sldId id="379" r:id="rId73"/>
    <p:sldId id="512" r:id="rId74"/>
    <p:sldId id="513" r:id="rId75"/>
    <p:sldId id="514" r:id="rId76"/>
    <p:sldId id="515" r:id="rId77"/>
    <p:sldId id="384" r:id="rId78"/>
    <p:sldId id="380" r:id="rId79"/>
    <p:sldId id="516" r:id="rId80"/>
    <p:sldId id="517" r:id="rId81"/>
    <p:sldId id="518" r:id="rId82"/>
    <p:sldId id="407" r:id="rId83"/>
    <p:sldId id="385" r:id="rId84"/>
    <p:sldId id="387" r:id="rId85"/>
    <p:sldId id="386" r:id="rId86"/>
    <p:sldId id="290" r:id="rId87"/>
    <p:sldId id="459"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99"/>
    <a:srgbClr val="FFFFCC"/>
    <a:srgbClr val="FFCCFF"/>
    <a:srgbClr val="8FC7FF"/>
    <a:srgbClr val="99CCFF"/>
    <a:srgbClr val="FFCC00"/>
    <a:srgbClr val="FF9933"/>
    <a:srgbClr val="FFCC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24/10/2017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28992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06AE55-EFD0-4A44-B884-DAA1A9C681E5}" type="slidenum">
              <a:rPr lang="en-IE" smtClean="0"/>
              <a:pPr/>
              <a:t>1</a:t>
            </a:fld>
            <a:endParaRPr lang="en-IE"/>
          </a:p>
        </p:txBody>
      </p:sp>
    </p:spTree>
    <p:extLst>
      <p:ext uri="{BB962C8B-B14F-4D97-AF65-F5344CB8AC3E}">
        <p14:creationId xmlns:p14="http://schemas.microsoft.com/office/powerpoint/2010/main" val="324292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24/10/2017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24/10/2017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dannorth.net/introducing-bd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nparc.cisti-icist.nrc-cnrc.gc.ca/npsi/ctrl?action=shwart&amp;index=an&amp;req=5763742&amp;lang=e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jbehave.or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07504" y="1246431"/>
            <a:ext cx="3672408" cy="1470025"/>
          </a:xfrm>
        </p:spPr>
        <p:txBody>
          <a:bodyPr>
            <a:noAutofit/>
          </a:bodyPr>
          <a:lstStyle/>
          <a:p>
            <a:r>
              <a:rPr lang="en-IE" sz="5400" dirty="0" smtClean="0"/>
              <a:t>The</a:t>
            </a:r>
            <a:br>
              <a:rPr lang="en-IE" sz="5400" dirty="0" smtClean="0"/>
            </a:br>
            <a:r>
              <a:rPr lang="en-IE" sz="5400" dirty="0" err="1" smtClean="0"/>
              <a:t>xDD</a:t>
            </a:r>
            <a:r>
              <a:rPr lang="en-IE" sz="5400" dirty="0" smtClean="0"/>
              <a:t/>
            </a:r>
            <a:br>
              <a:rPr lang="en-IE" sz="5400" dirty="0" smtClean="0"/>
            </a:br>
            <a:r>
              <a:rPr lang="en-IE" sz="5400" dirty="0" smtClean="0"/>
              <a:t>Models</a:t>
            </a:r>
            <a:endParaRPr lang="en-IE" sz="5400" dirty="0"/>
          </a:p>
        </p:txBody>
      </p:sp>
      <p:sp>
        <p:nvSpPr>
          <p:cNvPr id="3" name="Subtitle 2"/>
          <p:cNvSpPr>
            <a:spLocks noGrp="1"/>
          </p:cNvSpPr>
          <p:nvPr>
            <p:ph type="subTitle" idx="1"/>
          </p:nvPr>
        </p:nvSpPr>
        <p:spPr>
          <a:xfrm>
            <a:off x="5248864" y="5229200"/>
            <a:ext cx="3024336"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156832" y="1310903"/>
            <a:ext cx="367240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The</a:t>
            </a:r>
            <a:br>
              <a:rPr lang="en-IE" sz="5400" dirty="0" smtClean="0">
                <a:solidFill>
                  <a:schemeClr val="bg1"/>
                </a:solidFill>
              </a:rPr>
            </a:br>
            <a:r>
              <a:rPr lang="en-IE" sz="5400" dirty="0" err="1" smtClean="0">
                <a:solidFill>
                  <a:schemeClr val="bg1"/>
                </a:solidFill>
              </a:rPr>
              <a:t>xDD</a:t>
            </a:r>
            <a:r>
              <a:rPr lang="en-IE" sz="5400" dirty="0" smtClean="0">
                <a:solidFill>
                  <a:schemeClr val="bg1"/>
                </a:solidFill>
              </a:rPr>
              <a:t/>
            </a:r>
            <a:br>
              <a:rPr lang="en-IE" sz="5400" dirty="0" smtClean="0">
                <a:solidFill>
                  <a:schemeClr val="bg1"/>
                </a:solidFill>
              </a:rPr>
            </a:br>
            <a:r>
              <a:rPr lang="en-IE" sz="5400" dirty="0" smtClean="0">
                <a:solidFill>
                  <a:schemeClr val="bg1"/>
                </a:solidFill>
              </a:rPr>
              <a:t>Models</a:t>
            </a:r>
            <a:endParaRPr lang="en-IE" sz="5400" dirty="0">
              <a:solidFill>
                <a:schemeClr val="bg1"/>
              </a:solidFill>
            </a:endParaRPr>
          </a:p>
        </p:txBody>
      </p:sp>
      <p:sp>
        <p:nvSpPr>
          <p:cNvPr id="8" name="Subtitle 2"/>
          <p:cNvSpPr txBox="1">
            <a:spLocks/>
          </p:cNvSpPr>
          <p:nvPr/>
        </p:nvSpPr>
        <p:spPr>
          <a:xfrm>
            <a:off x="5292080" y="5246617"/>
            <a:ext cx="3024336"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Feature-Driven Development</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7" y="2492896"/>
            <a:ext cx="8277225" cy="1885950"/>
          </a:xfrm>
          <a:prstGeom prst="rect">
            <a:avLst/>
          </a:prstGeom>
        </p:spPr>
      </p:pic>
    </p:spTree>
    <p:extLst>
      <p:ext uri="{BB962C8B-B14F-4D97-AF65-F5344CB8AC3E}">
        <p14:creationId xmlns:p14="http://schemas.microsoft.com/office/powerpoint/2010/main" val="3323711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lstStyle/>
          <a:p>
            <a:r>
              <a:rPr lang="en-IE" dirty="0" smtClean="0"/>
              <a:t>Coad</a:t>
            </a:r>
            <a:r>
              <a:rPr lang="en-IE" dirty="0"/>
              <a:t>, P., Lefebvre, </a:t>
            </a:r>
            <a:r>
              <a:rPr lang="en-IE" dirty="0" smtClean="0"/>
              <a:t>E., De </a:t>
            </a:r>
            <a:r>
              <a:rPr lang="en-IE" dirty="0"/>
              <a:t>Luca, J. (1999</a:t>
            </a:r>
            <a:r>
              <a:rPr lang="en-IE" dirty="0" smtClean="0"/>
              <a:t>) “Java Modelling </a:t>
            </a:r>
            <a:r>
              <a:rPr lang="en-IE" dirty="0"/>
              <a:t>In </a:t>
            </a:r>
            <a:r>
              <a:rPr lang="en-IE" dirty="0" err="1"/>
              <a:t>Color</a:t>
            </a:r>
            <a:r>
              <a:rPr lang="en-IE" dirty="0"/>
              <a:t> With UML: Enterprise Components and </a:t>
            </a:r>
            <a:r>
              <a:rPr lang="en-IE" dirty="0" smtClean="0"/>
              <a:t>Process”, </a:t>
            </a:r>
            <a:r>
              <a:rPr lang="en-IE" dirty="0"/>
              <a:t>Prentice Hall International</a:t>
            </a:r>
            <a:r>
              <a:rPr lang="en-IE" dirty="0" smtClean="0"/>
              <a: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063" y="3429000"/>
            <a:ext cx="2349873" cy="306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Jeff De Luca</a:t>
            </a:r>
          </a:p>
        </p:txBody>
      </p:sp>
      <p:sp>
        <p:nvSpPr>
          <p:cNvPr id="5" name="Content Placeholder 4"/>
          <p:cNvSpPr>
            <a:spLocks noGrp="1"/>
          </p:cNvSpPr>
          <p:nvPr>
            <p:ph sz="half" idx="1"/>
          </p:nvPr>
        </p:nvSpPr>
        <p:spPr>
          <a:xfrm>
            <a:off x="457200" y="1196752"/>
            <a:ext cx="4038600" cy="5472608"/>
          </a:xfrm>
        </p:spPr>
        <p:txBody>
          <a:bodyPr>
            <a:normAutofit/>
          </a:bodyPr>
          <a:lstStyle/>
          <a:p>
            <a:r>
              <a:rPr lang="en-IE" dirty="0"/>
              <a:t>Jeff De Luca is a global information technology strategist and an author in the field of software development methodology. </a:t>
            </a:r>
            <a:endParaRPr lang="en-IE" dirty="0" smtClean="0"/>
          </a:p>
          <a:p>
            <a:r>
              <a:rPr lang="en-IE" dirty="0" smtClean="0"/>
              <a:t>He </a:t>
            </a:r>
            <a:r>
              <a:rPr lang="en-IE" dirty="0"/>
              <a:t>is considered the primary architect of </a:t>
            </a:r>
            <a:r>
              <a:rPr lang="en-IE" i="1" dirty="0"/>
              <a:t>Feature Driven Developmen</a:t>
            </a:r>
            <a:r>
              <a:rPr lang="en-IE" dirty="0"/>
              <a:t>t (FDD)</a:t>
            </a:r>
            <a:endParaRPr lang="en-IE" dirty="0" smtClean="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70306" y="1600200"/>
            <a:ext cx="2994387" cy="4525963"/>
          </a:xfrm>
        </p:spPr>
      </p:pic>
    </p:spTree>
    <p:extLst>
      <p:ext uri="{BB962C8B-B14F-4D97-AF65-F5344CB8AC3E}">
        <p14:creationId xmlns:p14="http://schemas.microsoft.com/office/powerpoint/2010/main" val="285122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Development</a:t>
            </a:r>
            <a:endParaRPr lang="en-I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566" y="2132856"/>
            <a:ext cx="5426867" cy="3600000"/>
          </a:xfrm>
          <a:prstGeom prst="rect">
            <a:avLst/>
          </a:prstGeom>
        </p:spPr>
      </p:pic>
    </p:spTree>
    <p:extLst>
      <p:ext uri="{BB962C8B-B14F-4D97-AF65-F5344CB8AC3E}">
        <p14:creationId xmlns:p14="http://schemas.microsoft.com/office/powerpoint/2010/main" val="1517510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Test-Driven Development</a:t>
            </a:r>
          </a:p>
        </p:txBody>
      </p:sp>
      <p:sp>
        <p:nvSpPr>
          <p:cNvPr id="3" name="Content Placeholder 2"/>
          <p:cNvSpPr>
            <a:spLocks noGrp="1"/>
          </p:cNvSpPr>
          <p:nvPr>
            <p:ph idx="1"/>
          </p:nvPr>
        </p:nvSpPr>
        <p:spPr/>
        <p:txBody>
          <a:bodyPr/>
          <a:lstStyle/>
          <a:p>
            <a:r>
              <a:rPr lang="en-IE" dirty="0" smtClean="0"/>
              <a:t>Beck</a:t>
            </a:r>
            <a:r>
              <a:rPr lang="en-IE" dirty="0"/>
              <a:t>, K. </a:t>
            </a:r>
            <a:r>
              <a:rPr lang="en-IE" dirty="0" smtClean="0"/>
              <a:t>(2003) “Test-Driven </a:t>
            </a:r>
            <a:r>
              <a:rPr lang="en-IE" dirty="0"/>
              <a:t>Development by </a:t>
            </a:r>
            <a:r>
              <a:rPr lang="en-IE" dirty="0" smtClean="0"/>
              <a:t>Example”, </a:t>
            </a:r>
            <a:r>
              <a:rPr lang="en-IE" dirty="0"/>
              <a:t>Addison </a:t>
            </a:r>
            <a:r>
              <a:rPr lang="en-IE" dirty="0" smtClean="0"/>
              <a:t>Wesley.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78" y="3284984"/>
            <a:ext cx="2440644" cy="3060000"/>
          </a:xfrm>
          <a:prstGeom prst="rect">
            <a:avLst/>
          </a:prstGeom>
        </p:spPr>
      </p:pic>
    </p:spTree>
    <p:extLst>
      <p:ext uri="{BB962C8B-B14F-4D97-AF65-F5344CB8AC3E}">
        <p14:creationId xmlns:p14="http://schemas.microsoft.com/office/powerpoint/2010/main" val="2473551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Kent Beck</a:t>
            </a:r>
            <a:endParaRPr lang="en-IE" dirty="0"/>
          </a:p>
        </p:txBody>
      </p:sp>
      <p:sp>
        <p:nvSpPr>
          <p:cNvPr id="5" name="Content Placeholder 4"/>
          <p:cNvSpPr>
            <a:spLocks noGrp="1"/>
          </p:cNvSpPr>
          <p:nvPr>
            <p:ph sz="half" idx="1"/>
          </p:nvPr>
        </p:nvSpPr>
        <p:spPr>
          <a:xfrm>
            <a:off x="457200" y="1196752"/>
            <a:ext cx="4038600" cy="5472608"/>
          </a:xfrm>
        </p:spPr>
        <p:txBody>
          <a:bodyPr>
            <a:normAutofit/>
          </a:bodyPr>
          <a:lstStyle/>
          <a:p>
            <a:r>
              <a:rPr lang="en-IE" dirty="0" smtClean="0"/>
              <a:t>Born in 1961.</a:t>
            </a:r>
          </a:p>
          <a:p>
            <a:r>
              <a:rPr lang="en-IE" dirty="0" smtClean="0"/>
              <a:t>An </a:t>
            </a:r>
            <a:r>
              <a:rPr lang="en-IE" dirty="0"/>
              <a:t>American software engineer and the creator of extreme </a:t>
            </a:r>
            <a:r>
              <a:rPr lang="en-IE" dirty="0" smtClean="0"/>
              <a:t>programming, and “rediscoverer” of Test-Driven Development.</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996" y="1417638"/>
            <a:ext cx="3748608" cy="431089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755576" y="1556792"/>
            <a:ext cx="7931224"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smtClean="0"/>
              <a:t>Behaviour-Driven Development</a:t>
            </a:r>
            <a:endParaRPr lang="en-I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495" y="2132856"/>
            <a:ext cx="7049010" cy="3148558"/>
          </a:xfrm>
          <a:prstGeom prst="rect">
            <a:avLst/>
          </a:prstGeom>
        </p:spPr>
      </p:pic>
    </p:spTree>
    <p:extLst>
      <p:ext uri="{BB962C8B-B14F-4D97-AF65-F5344CB8AC3E}">
        <p14:creationId xmlns:p14="http://schemas.microsoft.com/office/powerpoint/2010/main" val="1363649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Behaviour-Driven Development</a:t>
            </a:r>
          </a:p>
        </p:txBody>
      </p:sp>
      <p:sp>
        <p:nvSpPr>
          <p:cNvPr id="3" name="Content Placeholder 2"/>
          <p:cNvSpPr>
            <a:spLocks noGrp="1"/>
          </p:cNvSpPr>
          <p:nvPr>
            <p:ph idx="1"/>
          </p:nvPr>
        </p:nvSpPr>
        <p:spPr/>
        <p:txBody>
          <a:bodyPr/>
          <a:lstStyle/>
          <a:p>
            <a:pPr marL="514350" indent="-457200"/>
            <a:r>
              <a:rPr lang="en-IE" dirty="0" smtClean="0"/>
              <a:t>North, D., (2004) “Introducing BDD</a:t>
            </a:r>
            <a:r>
              <a:rPr lang="en-IE" dirty="0"/>
              <a:t>”, </a:t>
            </a:r>
            <a:r>
              <a:rPr lang="en-IE" dirty="0">
                <a:hlinkClick r:id="rId2"/>
              </a:rPr>
              <a:t>https://dannorth.net/introducing-bdd</a:t>
            </a:r>
            <a:r>
              <a:rPr lang="en-IE" dirty="0" smtClean="0">
                <a:hlinkClick r:id="rId2"/>
              </a:rPr>
              <a:t>/</a:t>
            </a:r>
            <a:endParaRPr lang="en-IE" dirty="0" smtClean="0"/>
          </a:p>
          <a:p>
            <a:pPr lvl="1"/>
            <a:endParaRPr lang="en-I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120" y="2877866"/>
            <a:ext cx="4989760" cy="3248297"/>
          </a:xfrm>
          <a:prstGeom prst="rect">
            <a:avLst/>
          </a:prstGeom>
        </p:spPr>
      </p:pic>
    </p:spTree>
    <p:extLst>
      <p:ext uri="{BB962C8B-B14F-4D97-AF65-F5344CB8AC3E}">
        <p14:creationId xmlns:p14="http://schemas.microsoft.com/office/powerpoint/2010/main" val="2861222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Dan North</a:t>
            </a:r>
            <a:endParaRPr lang="en-IE" dirty="0"/>
          </a:p>
        </p:txBody>
      </p:sp>
      <p:sp>
        <p:nvSpPr>
          <p:cNvPr id="5" name="Content Placeholder 4"/>
          <p:cNvSpPr>
            <a:spLocks noGrp="1"/>
          </p:cNvSpPr>
          <p:nvPr>
            <p:ph sz="half" idx="1"/>
          </p:nvPr>
        </p:nvSpPr>
        <p:spPr>
          <a:xfrm>
            <a:off x="457200" y="1196752"/>
            <a:ext cx="4038600" cy="5472608"/>
          </a:xfrm>
        </p:spPr>
        <p:txBody>
          <a:bodyPr>
            <a:normAutofit/>
          </a:bodyPr>
          <a:lstStyle/>
          <a:p>
            <a:r>
              <a:rPr lang="en-IE" dirty="0" smtClean="0"/>
              <a:t>Born in 1932.</a:t>
            </a:r>
          </a:p>
          <a:p>
            <a:r>
              <a:rPr lang="en-IE" dirty="0" smtClean="0"/>
              <a:t>An </a:t>
            </a:r>
            <a:r>
              <a:rPr lang="en-IE" dirty="0"/>
              <a:t>American engineer, business consultant, and with Kevin </a:t>
            </a:r>
            <a:r>
              <a:rPr lang="en-IE" dirty="0" smtClean="0"/>
              <a:t>Forsberg co-founder </a:t>
            </a:r>
            <a:r>
              <a:rPr lang="en-IE" dirty="0"/>
              <a:t>and executive director of The </a:t>
            </a:r>
            <a:r>
              <a:rPr lang="en-IE" dirty="0" err="1"/>
              <a:t>Center</a:t>
            </a:r>
            <a:r>
              <a:rPr lang="en-IE" dirty="0"/>
              <a:t> for Systems </a:t>
            </a:r>
            <a:r>
              <a:rPr lang="en-IE" dirty="0" smtClean="0"/>
              <a:t>Management</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37908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0"/>
            <a:ext cx="6858000"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3182825" cy="1584176"/>
          </a:xfrm>
          <a:prstGeom prst="rect">
            <a:avLst/>
          </a:prstGeom>
        </p:spPr>
      </p:pic>
    </p:spTree>
    <p:extLst>
      <p:ext uri="{BB962C8B-B14F-4D97-AF65-F5344CB8AC3E}">
        <p14:creationId xmlns:p14="http://schemas.microsoft.com/office/powerpoint/2010/main" val="1327149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Contents</a:t>
            </a:r>
            <a:endParaRPr lang="en-IE"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IE" dirty="0" smtClean="0">
                <a:solidFill>
                  <a:schemeClr val="accent1"/>
                </a:solidFill>
              </a:rPr>
              <a:t>Overview</a:t>
            </a:r>
          </a:p>
          <a:p>
            <a:pPr marL="514350" indent="-514350">
              <a:buFont typeface="+mj-lt"/>
              <a:buAutoNum type="arabicPeriod"/>
            </a:pPr>
            <a:r>
              <a:rPr lang="en-IE" dirty="0" smtClean="0">
                <a:solidFill>
                  <a:schemeClr val="bg1">
                    <a:lumMod val="75000"/>
                  </a:schemeClr>
                </a:solidFill>
              </a:rPr>
              <a:t>Details</a:t>
            </a:r>
          </a:p>
          <a:p>
            <a:pPr marL="514350" indent="-514350">
              <a:buFont typeface="+mj-lt"/>
              <a:buAutoNum type="arabicPeriod"/>
            </a:pPr>
            <a:r>
              <a:rPr lang="en-IE" dirty="0" smtClean="0">
                <a:solidFill>
                  <a:srgbClr val="CCCC00"/>
                </a:solidFill>
              </a:rPr>
              <a:t>Advantages</a:t>
            </a:r>
          </a:p>
          <a:p>
            <a:pPr marL="514350" indent="-514350">
              <a:buFont typeface="+mj-lt"/>
              <a:buAutoNum type="arabicPeriod"/>
            </a:pPr>
            <a:r>
              <a:rPr lang="en-IE" dirty="0" smtClean="0"/>
              <a:t>Disadvantages</a:t>
            </a:r>
          </a:p>
          <a:p>
            <a:pPr marL="514350" indent="-514350">
              <a:buFont typeface="+mj-lt"/>
              <a:buAutoNum type="arabicPeriod"/>
            </a:pPr>
            <a:r>
              <a:rPr lang="en-IE" dirty="0" smtClean="0">
                <a:solidFill>
                  <a:srgbClr val="00B050"/>
                </a:solidFill>
              </a:rPr>
              <a:t>Interesting</a:t>
            </a:r>
            <a:r>
              <a:rPr lang="en-IE" dirty="0" smtClean="0"/>
              <a:t> </a:t>
            </a:r>
          </a:p>
          <a:p>
            <a:pPr marL="514350" indent="-514350">
              <a:buFont typeface="+mj-lt"/>
              <a:buAutoNum type="arabicPeriod"/>
            </a:pPr>
            <a:r>
              <a:rPr lang="en-IE" dirty="0" smtClean="0">
                <a:solidFill>
                  <a:srgbClr val="FF0000"/>
                </a:solidFill>
              </a:rPr>
              <a:t>Reflection</a:t>
            </a:r>
          </a:p>
          <a:p>
            <a:pPr marL="514350" indent="-514350">
              <a:buFont typeface="+mj-lt"/>
              <a:buAutoNum type="arabicPeriod"/>
            </a:pPr>
            <a:r>
              <a:rPr lang="en-IE" dirty="0" smtClean="0">
                <a:solidFill>
                  <a:schemeClr val="bg1">
                    <a:lumMod val="75000"/>
                  </a:schemeClr>
                </a:solidFill>
              </a:rPr>
              <a:t>Review</a:t>
            </a:r>
          </a:p>
          <a:p>
            <a:pPr marL="514350" indent="-514350">
              <a:buFont typeface="+mj-lt"/>
              <a:buAutoNum type="arabicPeriod"/>
            </a:pPr>
            <a:r>
              <a:rPr lang="en-IE" dirty="0" smtClean="0">
                <a:solidFill>
                  <a:schemeClr val="accent1"/>
                </a:solidFill>
              </a:rPr>
              <a:t>Summary</a:t>
            </a:r>
          </a:p>
          <a:p>
            <a:pPr marL="514350" indent="-514350">
              <a:buFont typeface="+mj-lt"/>
              <a:buAutoNum type="arabicPeriod"/>
            </a:pPr>
            <a:endParaRPr lang="en-IE" dirty="0"/>
          </a:p>
        </p:txBody>
      </p:sp>
    </p:spTree>
    <p:extLst>
      <p:ext uri="{BB962C8B-B14F-4D97-AF65-F5344CB8AC3E}">
        <p14:creationId xmlns:p14="http://schemas.microsoft.com/office/powerpoint/2010/main" val="113714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2. Details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6907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Feature-Driven Development</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520" y="2420888"/>
            <a:ext cx="7234957" cy="1648471"/>
          </a:xfrm>
          <a:prstGeom prst="rect">
            <a:avLst/>
          </a:prstGeom>
        </p:spPr>
      </p:pic>
    </p:spTree>
    <p:extLst>
      <p:ext uri="{BB962C8B-B14F-4D97-AF65-F5344CB8AC3E}">
        <p14:creationId xmlns:p14="http://schemas.microsoft.com/office/powerpoint/2010/main" val="3612327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Feature-Driven Development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27" y="1772816"/>
            <a:ext cx="7037145" cy="3960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20" y="2420888"/>
            <a:ext cx="7234957" cy="1648471"/>
          </a:xfrm>
          <a:prstGeom prst="rect">
            <a:avLst/>
          </a:prstGeom>
        </p:spPr>
      </p:pic>
      <p:cxnSp>
        <p:nvCxnSpPr>
          <p:cNvPr id="6" name="Straight Arrow Connector 5"/>
          <p:cNvCxnSpPr/>
          <p:nvPr/>
        </p:nvCxnSpPr>
        <p:spPr>
          <a:xfrm>
            <a:off x="5206424" y="2393592"/>
            <a:ext cx="288032" cy="2160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23956" y="2299228"/>
            <a:ext cx="233500" cy="3103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06224" y="2393592"/>
            <a:ext cx="247088" cy="315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547664" y="2341895"/>
            <a:ext cx="171904" cy="2677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a:off x="1420472" y="3734448"/>
            <a:ext cx="387928" cy="77467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Down Arrow 16"/>
          <p:cNvSpPr/>
          <p:nvPr/>
        </p:nvSpPr>
        <p:spPr>
          <a:xfrm>
            <a:off x="2822544" y="3724730"/>
            <a:ext cx="387928" cy="774672"/>
          </a:xfrm>
          <a:prstGeom prst="down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Down Arrow 17"/>
          <p:cNvSpPr/>
          <p:nvPr/>
        </p:nvSpPr>
        <p:spPr>
          <a:xfrm>
            <a:off x="4251912" y="3733720"/>
            <a:ext cx="387928" cy="77467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Down Arrow 18"/>
          <p:cNvSpPr/>
          <p:nvPr/>
        </p:nvSpPr>
        <p:spPr>
          <a:xfrm>
            <a:off x="5709888" y="3734448"/>
            <a:ext cx="387928" cy="774672"/>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Down Arrow 19"/>
          <p:cNvSpPr/>
          <p:nvPr/>
        </p:nvSpPr>
        <p:spPr>
          <a:xfrm>
            <a:off x="7152904" y="3709319"/>
            <a:ext cx="387928" cy="774672"/>
          </a:xfrm>
          <a:prstGeom prst="down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ight Arrow 2"/>
          <p:cNvSpPr/>
          <p:nvPr/>
        </p:nvSpPr>
        <p:spPr>
          <a:xfrm rot="10800000">
            <a:off x="2096432" y="4985880"/>
            <a:ext cx="3168352"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18593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rmAutofit/>
          </a:bodyPr>
          <a:lstStyle/>
          <a:p>
            <a:r>
              <a:rPr lang="en-IE" dirty="0" smtClean="0"/>
              <a:t>FEATURES: </a:t>
            </a:r>
            <a:r>
              <a:rPr lang="en-IE" u="sng" dirty="0"/>
              <a:t>S</a:t>
            </a:r>
            <a:r>
              <a:rPr lang="en-IE" u="sng" dirty="0" smtClean="0"/>
              <a:t>mall</a:t>
            </a:r>
            <a:r>
              <a:rPr lang="en-IE" u="sng" dirty="0"/>
              <a:t>, client-valued </a:t>
            </a:r>
            <a:r>
              <a:rPr lang="en-IE" u="sng" dirty="0" smtClean="0"/>
              <a:t>requirements</a:t>
            </a:r>
            <a:r>
              <a:rPr lang="en-IE" dirty="0" smtClean="0"/>
              <a:t>.</a:t>
            </a:r>
          </a:p>
          <a:p>
            <a:endParaRPr lang="en-IE" dirty="0" smtClean="0"/>
          </a:p>
          <a:p>
            <a:r>
              <a:rPr lang="en-IE" dirty="0" smtClean="0"/>
              <a:t>A lot of Agile methods are designed for small teams of developer, almost uniquely, FDD was originally developed for a large team.</a:t>
            </a:r>
          </a:p>
          <a:p>
            <a:r>
              <a:rPr lang="en-IE" dirty="0" smtClean="0"/>
              <a:t>And as such is designed to compensate for the range of skills that could be found in a large team.</a:t>
            </a:r>
          </a:p>
          <a:p>
            <a:endParaRPr lang="en-IE" dirty="0"/>
          </a:p>
        </p:txBody>
      </p:sp>
    </p:spTree>
    <p:extLst>
      <p:ext uri="{BB962C8B-B14F-4D97-AF65-F5344CB8AC3E}">
        <p14:creationId xmlns:p14="http://schemas.microsoft.com/office/powerpoint/2010/main" val="3716392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E" dirty="0" smtClean="0"/>
              <a:t>Develop </a:t>
            </a:r>
            <a:r>
              <a:rPr lang="en-IE" dirty="0"/>
              <a:t>overall model</a:t>
            </a:r>
          </a:p>
          <a:p>
            <a:pPr marL="514350" indent="-514350">
              <a:buFont typeface="+mj-lt"/>
              <a:buAutoNum type="arabicPeriod"/>
            </a:pPr>
            <a:r>
              <a:rPr lang="en-IE" dirty="0" smtClean="0"/>
              <a:t>Build </a:t>
            </a:r>
            <a:r>
              <a:rPr lang="en-IE" dirty="0"/>
              <a:t>feature list</a:t>
            </a:r>
          </a:p>
          <a:p>
            <a:pPr marL="514350" indent="-514350">
              <a:buFont typeface="+mj-lt"/>
              <a:buAutoNum type="arabicPeriod"/>
            </a:pPr>
            <a:r>
              <a:rPr lang="en-IE" dirty="0" smtClean="0"/>
              <a:t>Plan </a:t>
            </a:r>
            <a:r>
              <a:rPr lang="en-IE" dirty="0"/>
              <a:t>by feature</a:t>
            </a:r>
          </a:p>
          <a:p>
            <a:pPr marL="514350" indent="-514350">
              <a:buFont typeface="+mj-lt"/>
              <a:buAutoNum type="arabicPeriod"/>
            </a:pPr>
            <a:r>
              <a:rPr lang="en-IE" dirty="0" smtClean="0"/>
              <a:t>Design </a:t>
            </a:r>
            <a:r>
              <a:rPr lang="en-IE" dirty="0"/>
              <a:t>by feature</a:t>
            </a:r>
          </a:p>
          <a:p>
            <a:pPr marL="514350" indent="-514350">
              <a:buFont typeface="+mj-lt"/>
              <a:buAutoNum type="arabicPeriod"/>
            </a:pPr>
            <a:r>
              <a:rPr lang="en-IE" dirty="0" smtClean="0"/>
              <a:t>Build </a:t>
            </a:r>
            <a:r>
              <a:rPr lang="en-IE" dirty="0"/>
              <a:t>by feature</a:t>
            </a:r>
          </a:p>
        </p:txBody>
      </p:sp>
    </p:spTree>
    <p:extLst>
      <p:ext uri="{BB962C8B-B14F-4D97-AF65-F5344CB8AC3E}">
        <p14:creationId xmlns:p14="http://schemas.microsoft.com/office/powerpoint/2010/main" val="1330825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E" dirty="0" smtClean="0"/>
              <a:t>Develop </a:t>
            </a:r>
            <a:r>
              <a:rPr lang="en-IE" dirty="0"/>
              <a:t>overall model</a:t>
            </a:r>
          </a:p>
          <a:p>
            <a:pPr marL="514350" indent="-514350">
              <a:buFont typeface="+mj-lt"/>
              <a:buAutoNum type="arabicPeriod"/>
            </a:pPr>
            <a:r>
              <a:rPr lang="en-IE" dirty="0" smtClean="0"/>
              <a:t>Build </a:t>
            </a:r>
            <a:r>
              <a:rPr lang="en-IE" dirty="0"/>
              <a:t>feature list</a:t>
            </a:r>
          </a:p>
          <a:p>
            <a:pPr marL="514350" indent="-514350">
              <a:buFont typeface="+mj-lt"/>
              <a:buAutoNum type="arabicPeriod"/>
            </a:pPr>
            <a:r>
              <a:rPr lang="en-IE" dirty="0" smtClean="0"/>
              <a:t>Plan </a:t>
            </a:r>
            <a:r>
              <a:rPr lang="en-IE" dirty="0"/>
              <a:t>by feature</a:t>
            </a:r>
          </a:p>
          <a:p>
            <a:pPr marL="514350" indent="-514350">
              <a:buFont typeface="+mj-lt"/>
              <a:buAutoNum type="arabicPeriod"/>
            </a:pPr>
            <a:r>
              <a:rPr lang="en-IE" dirty="0" smtClean="0"/>
              <a:t>Design </a:t>
            </a:r>
            <a:r>
              <a:rPr lang="en-IE" dirty="0"/>
              <a:t>by feature</a:t>
            </a:r>
          </a:p>
          <a:p>
            <a:pPr marL="514350" indent="-514350">
              <a:buFont typeface="+mj-lt"/>
              <a:buAutoNum type="arabicPeriod"/>
            </a:pPr>
            <a:r>
              <a:rPr lang="en-IE" dirty="0" smtClean="0"/>
              <a:t>Build </a:t>
            </a:r>
            <a:r>
              <a:rPr lang="en-IE" dirty="0"/>
              <a:t>by feature</a:t>
            </a:r>
          </a:p>
        </p:txBody>
      </p:sp>
      <p:sp>
        <p:nvSpPr>
          <p:cNvPr id="4" name="Right Brace 3"/>
          <p:cNvSpPr/>
          <p:nvPr/>
        </p:nvSpPr>
        <p:spPr>
          <a:xfrm>
            <a:off x="5076056" y="1600200"/>
            <a:ext cx="1008112" cy="1612776"/>
          </a:xfrm>
          <a:prstGeom prst="righ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7" name="Straight Connector 6"/>
          <p:cNvCxnSpPr>
            <a:stCxn id="3" idx="0"/>
          </p:cNvCxnSpPr>
          <p:nvPr/>
        </p:nvCxnSpPr>
        <p:spPr>
          <a:xfrm flipH="1">
            <a:off x="611560" y="1600200"/>
            <a:ext cx="396044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11560" y="3356992"/>
            <a:ext cx="396044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66284" y="1458650"/>
            <a:ext cx="2726196" cy="1754326"/>
          </a:xfrm>
          <a:prstGeom prst="rect">
            <a:avLst/>
          </a:prstGeom>
          <a:noFill/>
        </p:spPr>
        <p:txBody>
          <a:bodyPr wrap="none" lIns="91440" tIns="45720" rIns="91440" bIns="45720">
            <a:spAutoFit/>
          </a:bodyPr>
          <a:lstStyle/>
          <a:p>
            <a:pPr algn="ct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Initial </a:t>
            </a:r>
          </a:p>
          <a:p>
            <a:pPr algn="ctr"/>
            <a:r>
              <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t>
            </a: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roject-wide </a:t>
            </a:r>
          </a:p>
          <a:p>
            <a:pPr algn="ct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Activities</a:t>
            </a:r>
            <a:endPar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759302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E" dirty="0" smtClean="0"/>
              <a:t>Develop </a:t>
            </a:r>
            <a:r>
              <a:rPr lang="en-IE" dirty="0"/>
              <a:t>overall model</a:t>
            </a:r>
          </a:p>
          <a:p>
            <a:pPr marL="514350" indent="-514350">
              <a:buFont typeface="+mj-lt"/>
              <a:buAutoNum type="arabicPeriod"/>
            </a:pPr>
            <a:r>
              <a:rPr lang="en-IE" dirty="0" smtClean="0"/>
              <a:t>Build </a:t>
            </a:r>
            <a:r>
              <a:rPr lang="en-IE" dirty="0"/>
              <a:t>feature list</a:t>
            </a:r>
          </a:p>
          <a:p>
            <a:pPr marL="514350" indent="-514350">
              <a:buFont typeface="+mj-lt"/>
              <a:buAutoNum type="arabicPeriod"/>
            </a:pPr>
            <a:r>
              <a:rPr lang="en-IE" dirty="0" smtClean="0"/>
              <a:t>Plan </a:t>
            </a:r>
            <a:r>
              <a:rPr lang="en-IE" dirty="0"/>
              <a:t>by feature</a:t>
            </a:r>
          </a:p>
          <a:p>
            <a:pPr marL="514350" indent="-514350">
              <a:buFont typeface="+mj-lt"/>
              <a:buAutoNum type="arabicPeriod"/>
            </a:pPr>
            <a:r>
              <a:rPr lang="en-IE" dirty="0" smtClean="0"/>
              <a:t>Design </a:t>
            </a:r>
            <a:r>
              <a:rPr lang="en-IE" dirty="0"/>
              <a:t>by feature</a:t>
            </a:r>
          </a:p>
          <a:p>
            <a:pPr marL="514350" indent="-514350">
              <a:buFont typeface="+mj-lt"/>
              <a:buAutoNum type="arabicPeriod"/>
            </a:pPr>
            <a:r>
              <a:rPr lang="en-IE" dirty="0" smtClean="0"/>
              <a:t>Build </a:t>
            </a:r>
            <a:r>
              <a:rPr lang="en-IE" dirty="0"/>
              <a:t>by feature</a:t>
            </a:r>
          </a:p>
        </p:txBody>
      </p:sp>
      <p:sp>
        <p:nvSpPr>
          <p:cNvPr id="4" name="Right Brace 3"/>
          <p:cNvSpPr/>
          <p:nvPr/>
        </p:nvSpPr>
        <p:spPr>
          <a:xfrm>
            <a:off x="5076056" y="1600200"/>
            <a:ext cx="1008112" cy="1612776"/>
          </a:xfrm>
          <a:prstGeom prst="righ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 name="Rectangle 4"/>
          <p:cNvSpPr/>
          <p:nvPr/>
        </p:nvSpPr>
        <p:spPr>
          <a:xfrm>
            <a:off x="6166284" y="1458650"/>
            <a:ext cx="2726196" cy="1754326"/>
          </a:xfrm>
          <a:prstGeom prst="rect">
            <a:avLst/>
          </a:prstGeom>
          <a:noFill/>
        </p:spPr>
        <p:txBody>
          <a:bodyPr wrap="none" lIns="91440" tIns="45720" rIns="91440" bIns="45720">
            <a:spAutoFit/>
          </a:bodyPr>
          <a:lstStyle/>
          <a:p>
            <a:pPr algn="ct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Initial </a:t>
            </a:r>
          </a:p>
          <a:p>
            <a:pPr algn="ctr"/>
            <a:r>
              <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t>
            </a: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roject-wide </a:t>
            </a:r>
          </a:p>
          <a:p>
            <a:pPr algn="ct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Activities</a:t>
            </a:r>
            <a:endPar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cxnSp>
        <p:nvCxnSpPr>
          <p:cNvPr id="7" name="Straight Connector 6"/>
          <p:cNvCxnSpPr>
            <a:stCxn id="3" idx="0"/>
          </p:cNvCxnSpPr>
          <p:nvPr/>
        </p:nvCxnSpPr>
        <p:spPr>
          <a:xfrm flipH="1">
            <a:off x="611560" y="1600200"/>
            <a:ext cx="396044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11560" y="3356992"/>
            <a:ext cx="396044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1560" y="4581128"/>
            <a:ext cx="396044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5076056" y="3284984"/>
            <a:ext cx="1008112" cy="1224136"/>
          </a:xfrm>
          <a:prstGeom prst="righ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 name="Rectangle 10"/>
          <p:cNvSpPr/>
          <p:nvPr/>
        </p:nvSpPr>
        <p:spPr>
          <a:xfrm>
            <a:off x="6515739" y="3246541"/>
            <a:ext cx="2027286" cy="1200329"/>
          </a:xfrm>
          <a:prstGeom prst="rect">
            <a:avLst/>
          </a:prstGeom>
          <a:noFill/>
        </p:spPr>
        <p:txBody>
          <a:bodyPr wrap="none" lIns="91440" tIns="45720" rIns="91440" bIns="45720">
            <a:spAutoFit/>
          </a:bodyPr>
          <a:lstStyle/>
          <a:p>
            <a:pPr algn="ctr"/>
            <a:r>
              <a:rPr lang="en-US" sz="3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Iterations</a:t>
            </a:r>
          </a:p>
          <a:p>
            <a:pPr algn="ct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 … n</a:t>
            </a:r>
            <a:endPar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855608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r>
              <a:rPr lang="en-IE" sz="2400" b="1" dirty="0" smtClean="0"/>
              <a:t>1. Develop </a:t>
            </a:r>
            <a:r>
              <a:rPr lang="en-IE" sz="2400" b="1" dirty="0"/>
              <a:t>overall </a:t>
            </a:r>
            <a:r>
              <a:rPr lang="en-IE" sz="2400" b="1" dirty="0" smtClean="0"/>
              <a:t>model</a:t>
            </a:r>
          </a:p>
          <a:p>
            <a:endParaRPr lang="en-IE" sz="2400" dirty="0"/>
          </a:p>
          <a:p>
            <a:r>
              <a:rPr lang="en-IE" sz="2400" dirty="0" smtClean="0"/>
              <a:t>This is unusual for an Agile approach, to </a:t>
            </a:r>
            <a:r>
              <a:rPr lang="en-IE" sz="2400" dirty="0"/>
              <a:t>build a domain object </a:t>
            </a:r>
            <a:r>
              <a:rPr lang="en-IE" sz="2400" dirty="0" smtClean="0"/>
              <a:t>model, but in FDD this isn’t a large</a:t>
            </a:r>
            <a:r>
              <a:rPr lang="en-IE" sz="2400" dirty="0"/>
              <a:t>, upfront analysis and </a:t>
            </a:r>
            <a:r>
              <a:rPr lang="en-IE" sz="2400" dirty="0" smtClean="0"/>
              <a:t>design which is a </a:t>
            </a:r>
            <a:r>
              <a:rPr lang="en-IE" sz="2400" dirty="0"/>
              <a:t>long, drawn-out, </a:t>
            </a:r>
            <a:r>
              <a:rPr lang="en-IE" sz="2400" dirty="0" smtClean="0"/>
              <a:t>activity.</a:t>
            </a:r>
          </a:p>
          <a:p>
            <a:r>
              <a:rPr lang="en-IE" sz="2400" dirty="0" smtClean="0"/>
              <a:t>Instead, the model is built in an </a:t>
            </a:r>
            <a:r>
              <a:rPr lang="en-IE" sz="2400" dirty="0"/>
              <a:t>intense, highly iterative, collaborative and generally enjoyable activity involving ‘domain and development members under the guidance of an experienced object </a:t>
            </a:r>
            <a:r>
              <a:rPr lang="en-IE" sz="2400" dirty="0" smtClean="0"/>
              <a:t>modeller </a:t>
            </a:r>
            <a:r>
              <a:rPr lang="en-IE" sz="2400" dirty="0"/>
              <a:t>in the role of Chief </a:t>
            </a:r>
            <a:r>
              <a:rPr lang="en-IE" sz="2400" dirty="0" smtClean="0"/>
              <a:t>Architect‘</a:t>
            </a:r>
          </a:p>
          <a:p>
            <a:r>
              <a:rPr lang="en-IE" sz="2400" dirty="0" smtClean="0"/>
              <a:t>While </a:t>
            </a:r>
            <a:r>
              <a:rPr lang="en-IE" sz="2400" dirty="0"/>
              <a:t>not mandatory, the object model is typically built using Peter Coad's </a:t>
            </a:r>
            <a:r>
              <a:rPr lang="en-IE" sz="2400" dirty="0" smtClean="0"/>
              <a:t>modelling </a:t>
            </a:r>
            <a:r>
              <a:rPr lang="en-IE" sz="2400" dirty="0"/>
              <a:t>in </a:t>
            </a:r>
            <a:r>
              <a:rPr lang="en-IE" sz="2400" dirty="0" smtClean="0"/>
              <a:t>colour technique.</a:t>
            </a:r>
            <a:endParaRPr lang="en-IE" sz="2400" dirty="0"/>
          </a:p>
        </p:txBody>
      </p:sp>
    </p:spTree>
    <p:extLst>
      <p:ext uri="{BB962C8B-B14F-4D97-AF65-F5344CB8AC3E}">
        <p14:creationId xmlns:p14="http://schemas.microsoft.com/office/powerpoint/2010/main" val="4035823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6" name="Content Placeholder 5"/>
          <p:cNvSpPr>
            <a:spLocks noGrp="1"/>
          </p:cNvSpPr>
          <p:nvPr>
            <p:ph idx="1"/>
          </p:nvPr>
        </p:nvSpPr>
        <p:spPr/>
        <p:txBody>
          <a:bodyPr/>
          <a:lstStyle/>
          <a:p>
            <a:r>
              <a:rPr lang="en-IE" dirty="0" smtClean="0"/>
              <a:t>Coloured UML</a:t>
            </a:r>
            <a:endParaRPr lang="en-IE"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880"/>
            <a:ext cx="9144000" cy="3955089"/>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1340653643"/>
              </p:ext>
            </p:extLst>
          </p:nvPr>
        </p:nvGraphicFramePr>
        <p:xfrm>
          <a:off x="179512" y="5229200"/>
          <a:ext cx="3600400" cy="1402080"/>
        </p:xfrm>
        <a:graphic>
          <a:graphicData uri="http://schemas.openxmlformats.org/drawingml/2006/table">
            <a:tbl>
              <a:tblPr firstRow="1" bandRow="1">
                <a:tableStyleId>{5C22544A-7EE6-4342-B048-85BDC9FD1C3A}</a:tableStyleId>
              </a:tblPr>
              <a:tblGrid>
                <a:gridCol w="1571084"/>
                <a:gridCol w="2029316"/>
              </a:tblGrid>
              <a:tr h="370840">
                <a:tc>
                  <a:txBody>
                    <a:bodyPr/>
                    <a:lstStyle/>
                    <a:p>
                      <a:pPr algn="ctr"/>
                      <a:r>
                        <a:rPr lang="en-IE" sz="2000" b="1" dirty="0" smtClean="0">
                          <a:solidFill>
                            <a:schemeClr val="tx1"/>
                          </a:solidFill>
                        </a:rPr>
                        <a:t>Role</a:t>
                      </a:r>
                      <a:endParaRPr lang="en-IE" sz="20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E" sz="2000" b="1" dirty="0" smtClean="0">
                          <a:solidFill>
                            <a:schemeClr val="tx1"/>
                          </a:solidFill>
                        </a:rPr>
                        <a:t>Moment, </a:t>
                      </a:r>
                    </a:p>
                    <a:p>
                      <a:pPr algn="ctr"/>
                      <a:r>
                        <a:rPr lang="en-IE" sz="2000" b="1" dirty="0" smtClean="0">
                          <a:solidFill>
                            <a:schemeClr val="tx1"/>
                          </a:solidFill>
                        </a:rPr>
                        <a:t>Interval</a:t>
                      </a:r>
                      <a:endParaRPr lang="en-IE" sz="20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370840">
                <a:tc>
                  <a:txBody>
                    <a:bodyPr/>
                    <a:lstStyle/>
                    <a:p>
                      <a:pPr algn="ctr"/>
                      <a:r>
                        <a:rPr lang="en-IE" sz="2000" b="1" dirty="0" smtClean="0">
                          <a:solidFill>
                            <a:schemeClr val="tx1"/>
                          </a:solidFill>
                        </a:rPr>
                        <a:t>Description</a:t>
                      </a:r>
                      <a:endParaRPr lang="en-IE" sz="20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IE" sz="2000" b="1" dirty="0" smtClean="0">
                          <a:solidFill>
                            <a:schemeClr val="tx1"/>
                          </a:solidFill>
                        </a:rPr>
                        <a:t>Party, Place,</a:t>
                      </a:r>
                    </a:p>
                    <a:p>
                      <a:pPr algn="ctr"/>
                      <a:r>
                        <a:rPr lang="en-IE" sz="2000" b="1" dirty="0" smtClean="0">
                          <a:solidFill>
                            <a:schemeClr val="tx1"/>
                          </a:solidFill>
                        </a:rPr>
                        <a:t>Thing</a:t>
                      </a:r>
                      <a:endParaRPr lang="en-IE" sz="20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Tree>
    <p:extLst>
      <p:ext uri="{BB962C8B-B14F-4D97-AF65-F5344CB8AC3E}">
        <p14:creationId xmlns:p14="http://schemas.microsoft.com/office/powerpoint/2010/main" val="2433711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endParaRPr lang="en-IE" sz="2400" dirty="0" smtClean="0"/>
          </a:p>
          <a:p>
            <a:r>
              <a:rPr lang="en-IE" sz="2400" dirty="0" smtClean="0"/>
              <a:t>Part of this phase is to help everyone to gain </a:t>
            </a:r>
            <a:r>
              <a:rPr lang="en-IE" sz="2400" dirty="0"/>
              <a:t>a good, shared understanding of the problem domain. </a:t>
            </a:r>
            <a:r>
              <a:rPr lang="en-IE" sz="2400" dirty="0" smtClean="0"/>
              <a:t>This phase also ensures that there is a high level of communication between all stakeholders.</a:t>
            </a:r>
            <a:endParaRPr lang="en-IE" sz="2400" dirty="0"/>
          </a:p>
          <a:p>
            <a:r>
              <a:rPr lang="en-IE" sz="2400" dirty="0" smtClean="0"/>
              <a:t>The </a:t>
            </a:r>
            <a:r>
              <a:rPr lang="en-IE" sz="2400" dirty="0"/>
              <a:t>object model </a:t>
            </a:r>
            <a:r>
              <a:rPr lang="en-IE" sz="2400" dirty="0" smtClean="0"/>
              <a:t>developed concentrates </a:t>
            </a:r>
            <a:r>
              <a:rPr lang="en-IE" sz="2400" dirty="0"/>
              <a:t>on breadth rather than depth; depth is added iteratively through the lifetime of the </a:t>
            </a:r>
            <a:r>
              <a:rPr lang="en-IE" sz="2400" dirty="0" smtClean="0"/>
              <a:t>project. The </a:t>
            </a:r>
            <a:r>
              <a:rPr lang="en-IE" sz="2400" dirty="0"/>
              <a:t>model </a:t>
            </a:r>
            <a:r>
              <a:rPr lang="en-IE" sz="2400" dirty="0" smtClean="0"/>
              <a:t>is a </a:t>
            </a:r>
            <a:r>
              <a:rPr lang="en-IE" sz="2400" dirty="0"/>
              <a:t>living </a:t>
            </a:r>
            <a:r>
              <a:rPr lang="en-IE" sz="2400" dirty="0" smtClean="0"/>
              <a:t>artefact, throughout </a:t>
            </a:r>
            <a:r>
              <a:rPr lang="en-IE" sz="2400" dirty="0"/>
              <a:t>the project, the model becomes the primary vehicle around which the team discusses, challenges, and clarifies requirements.</a:t>
            </a:r>
          </a:p>
        </p:txBody>
      </p:sp>
    </p:spTree>
    <p:extLst>
      <p:ext uri="{BB962C8B-B14F-4D97-AF65-F5344CB8AC3E}">
        <p14:creationId xmlns:p14="http://schemas.microsoft.com/office/powerpoint/2010/main" val="116685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169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r>
              <a:rPr lang="en-IE" sz="2400" b="1" dirty="0"/>
              <a:t>2. Build feature list</a:t>
            </a:r>
          </a:p>
          <a:p>
            <a:endParaRPr lang="en-IE" sz="2400" dirty="0"/>
          </a:p>
          <a:p>
            <a:r>
              <a:rPr lang="en-IE" sz="2400" dirty="0" smtClean="0"/>
              <a:t>As mentioned above, features are small</a:t>
            </a:r>
            <a:r>
              <a:rPr lang="en-IE" sz="2400" dirty="0"/>
              <a:t>, client-valued requirements. </a:t>
            </a:r>
            <a:r>
              <a:rPr lang="en-IE" sz="2400" dirty="0" smtClean="0"/>
              <a:t>Small means </a:t>
            </a:r>
            <a:r>
              <a:rPr lang="en-IE" sz="2400" dirty="0"/>
              <a:t>a feature typically takes 1-3 days to implement, occasionally 5 days but never 10 or more days to implement</a:t>
            </a:r>
            <a:r>
              <a:rPr lang="en-IE" sz="2400" dirty="0" smtClean="0"/>
              <a:t>.</a:t>
            </a:r>
            <a:endParaRPr lang="en-IE" sz="2400" dirty="0"/>
          </a:p>
          <a:p>
            <a:r>
              <a:rPr lang="en-IE" sz="2400" dirty="0" smtClean="0"/>
              <a:t>The </a:t>
            </a:r>
            <a:r>
              <a:rPr lang="en-IE" sz="2400" dirty="0"/>
              <a:t>feature </a:t>
            </a:r>
            <a:r>
              <a:rPr lang="en-IE" sz="2400" dirty="0" smtClean="0"/>
              <a:t>list is a three-level hierarchy. The </a:t>
            </a:r>
            <a:r>
              <a:rPr lang="en-IE" sz="2400" dirty="0"/>
              <a:t>upper levels in the feature list </a:t>
            </a:r>
            <a:r>
              <a:rPr lang="en-IE" sz="2400" dirty="0" smtClean="0"/>
              <a:t>hierarchy are a set </a:t>
            </a:r>
            <a:r>
              <a:rPr lang="en-IE" sz="2400" dirty="0"/>
              <a:t>of domain subject areas from the high-level breakdown of the problem </a:t>
            </a:r>
            <a:r>
              <a:rPr lang="en-IE" sz="2400" dirty="0" smtClean="0"/>
              <a:t>domain. Then </a:t>
            </a:r>
            <a:r>
              <a:rPr lang="en-IE" sz="2400" dirty="0"/>
              <a:t>within these areas, the team identifies the business activities of that area and places individual features within one of those activities. </a:t>
            </a:r>
            <a:endParaRPr lang="en-IE" sz="2400" dirty="0" smtClean="0"/>
          </a:p>
        </p:txBody>
      </p:sp>
    </p:spTree>
    <p:extLst>
      <p:ext uri="{BB962C8B-B14F-4D97-AF65-F5344CB8AC3E}">
        <p14:creationId xmlns:p14="http://schemas.microsoft.com/office/powerpoint/2010/main" val="3048602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r>
              <a:rPr lang="en-IE" sz="2400" b="1" dirty="0" smtClean="0"/>
              <a:t>3. </a:t>
            </a:r>
            <a:r>
              <a:rPr lang="en-IE" sz="2400" b="1" dirty="0"/>
              <a:t>Plan by </a:t>
            </a:r>
            <a:r>
              <a:rPr lang="en-IE" sz="2400" b="1" dirty="0" smtClean="0"/>
              <a:t>Feature</a:t>
            </a:r>
          </a:p>
          <a:p>
            <a:endParaRPr lang="en-IE" sz="2400" dirty="0" smtClean="0"/>
          </a:p>
          <a:p>
            <a:r>
              <a:rPr lang="en-IE" sz="2400" dirty="0" smtClean="0"/>
              <a:t>The last initial phase involves constructing </a:t>
            </a:r>
            <a:r>
              <a:rPr lang="en-IE" sz="2400" dirty="0"/>
              <a:t>an initial schedule and assigning initial </a:t>
            </a:r>
            <a:r>
              <a:rPr lang="en-IE" sz="2400" dirty="0" smtClean="0"/>
              <a:t>responsibilities.</a:t>
            </a:r>
          </a:p>
          <a:p>
            <a:r>
              <a:rPr lang="en-IE" sz="2400" dirty="0" smtClean="0"/>
              <a:t>The development team sequence </a:t>
            </a:r>
            <a:r>
              <a:rPr lang="en-IE" sz="2400" dirty="0"/>
              <a:t>the feature </a:t>
            </a:r>
            <a:r>
              <a:rPr lang="en-IE" sz="2400" dirty="0" smtClean="0"/>
              <a:t>sets based on activities that represent best </a:t>
            </a:r>
            <a:r>
              <a:rPr lang="en-IE" sz="2400" dirty="0"/>
              <a:t>relative business </a:t>
            </a:r>
            <a:r>
              <a:rPr lang="en-IE" sz="2400" dirty="0" smtClean="0"/>
              <a:t>value, but will later readjust to take </a:t>
            </a:r>
            <a:r>
              <a:rPr lang="en-IE" sz="2400" dirty="0"/>
              <a:t>into account technical risk and dependencies where appropriate. </a:t>
            </a:r>
            <a:endParaRPr lang="en-IE" sz="2400" dirty="0" smtClean="0"/>
          </a:p>
        </p:txBody>
      </p:sp>
    </p:spTree>
    <p:extLst>
      <p:ext uri="{BB962C8B-B14F-4D97-AF65-F5344CB8AC3E}">
        <p14:creationId xmlns:p14="http://schemas.microsoft.com/office/powerpoint/2010/main" val="588618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endParaRPr lang="en-IE" sz="2400" dirty="0" smtClean="0"/>
          </a:p>
          <a:p>
            <a:r>
              <a:rPr lang="en-IE" sz="2400" dirty="0" smtClean="0"/>
              <a:t>FDD </a:t>
            </a:r>
            <a:r>
              <a:rPr lang="en-IE" sz="2400" dirty="0"/>
              <a:t>also departs from traditional agile </a:t>
            </a:r>
            <a:r>
              <a:rPr lang="en-IE" sz="2400" dirty="0" smtClean="0"/>
              <a:t>thinking, </a:t>
            </a:r>
            <a:r>
              <a:rPr lang="en-IE" sz="2400" dirty="0"/>
              <a:t>in that it chooses not to adopt collective ownership of source code. Instead, it assigns individual developers to be responsible for particular classes</a:t>
            </a:r>
            <a:r>
              <a:rPr lang="en-IE" sz="2400" dirty="0" smtClean="0"/>
              <a:t>.</a:t>
            </a:r>
          </a:p>
          <a:p>
            <a:r>
              <a:rPr lang="en-IE" sz="2400" dirty="0" smtClean="0"/>
              <a:t>Class </a:t>
            </a:r>
            <a:r>
              <a:rPr lang="en-IE" sz="2400" dirty="0"/>
              <a:t>ownership implies responsibility not </a:t>
            </a:r>
            <a:r>
              <a:rPr lang="en-IE" sz="2400" dirty="0" smtClean="0"/>
              <a:t>exclusivity, so a class </a:t>
            </a:r>
            <a:r>
              <a:rPr lang="en-IE" sz="2400" dirty="0"/>
              <a:t>owner may allow another developer to make a change to a class they own. The big difference is that the class owner is aware of, and approves of, the change and is responsible for checking that the change is made correctly. </a:t>
            </a:r>
          </a:p>
          <a:p>
            <a:endParaRPr lang="en-IE" sz="2400" dirty="0" smtClean="0"/>
          </a:p>
        </p:txBody>
      </p:sp>
    </p:spTree>
    <p:extLst>
      <p:ext uri="{BB962C8B-B14F-4D97-AF65-F5344CB8AC3E}">
        <p14:creationId xmlns:p14="http://schemas.microsoft.com/office/powerpoint/2010/main" val="492338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r>
              <a:rPr lang="en-IE" sz="2400" b="1" dirty="0"/>
              <a:t>4</a:t>
            </a:r>
            <a:r>
              <a:rPr lang="en-IE" sz="2400" b="1" dirty="0" smtClean="0"/>
              <a:t>. Design </a:t>
            </a:r>
            <a:r>
              <a:rPr lang="en-IE" sz="2400" b="1" dirty="0"/>
              <a:t>by </a:t>
            </a:r>
            <a:r>
              <a:rPr lang="en-IE" sz="2400" b="1" dirty="0" smtClean="0"/>
              <a:t>Feature</a:t>
            </a:r>
          </a:p>
          <a:p>
            <a:endParaRPr lang="en-IE" sz="2400" dirty="0" smtClean="0"/>
          </a:p>
          <a:p>
            <a:r>
              <a:rPr lang="en-IE" sz="2400" dirty="0" smtClean="0"/>
              <a:t>Each feature is tackled by a feature team (3-5 designers/developers usually working together for 1-3 days). </a:t>
            </a:r>
          </a:p>
          <a:p>
            <a:r>
              <a:rPr lang="en-IE" sz="2400" dirty="0" smtClean="0"/>
              <a:t>Once </a:t>
            </a:r>
            <a:r>
              <a:rPr lang="en-IE" sz="2400" dirty="0"/>
              <a:t>formed, the Chief Programmer facilitates the collaborative analysis and design of the features for that iteration. Depending on the complexity, this may involve the team walking through the requirements in detail with a domain expert, and studying any existing relevant documents</a:t>
            </a:r>
            <a:r>
              <a:rPr lang="en-IE" sz="2400" dirty="0" smtClean="0"/>
              <a:t>.</a:t>
            </a:r>
          </a:p>
        </p:txBody>
      </p:sp>
    </p:spTree>
    <p:extLst>
      <p:ext uri="{BB962C8B-B14F-4D97-AF65-F5344CB8AC3E}">
        <p14:creationId xmlns:p14="http://schemas.microsoft.com/office/powerpoint/2010/main" val="2075238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endParaRPr lang="en-IE" sz="2400" dirty="0" smtClean="0"/>
          </a:p>
          <a:p>
            <a:r>
              <a:rPr lang="en-IE" sz="2400" dirty="0" smtClean="0"/>
              <a:t>The </a:t>
            </a:r>
            <a:r>
              <a:rPr lang="en-IE" sz="2400" dirty="0"/>
              <a:t>final step in </a:t>
            </a:r>
            <a:r>
              <a:rPr lang="en-IE" sz="2400" dirty="0" smtClean="0"/>
              <a:t>this phase </a:t>
            </a:r>
            <a:r>
              <a:rPr lang="en-IE" sz="2400" dirty="0"/>
              <a:t>is to review the design. For simple features, this may be a brief sanity check of the design held within the feature team. For more significant features, the Chief Programmer will typically involve other Chief Programmers or class owners so that they are aware and can comment on the impact of the proposed design.</a:t>
            </a:r>
            <a:endParaRPr lang="en-IE" sz="2400" dirty="0" smtClean="0"/>
          </a:p>
          <a:p>
            <a:endParaRPr lang="en-IE" sz="2400" dirty="0" smtClean="0"/>
          </a:p>
        </p:txBody>
      </p:sp>
    </p:spTree>
    <p:extLst>
      <p:ext uri="{BB962C8B-B14F-4D97-AF65-F5344CB8AC3E}">
        <p14:creationId xmlns:p14="http://schemas.microsoft.com/office/powerpoint/2010/main" val="764944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r>
              <a:rPr lang="en-IE" sz="2400" b="1" dirty="0" smtClean="0"/>
              <a:t>5. Build </a:t>
            </a:r>
            <a:r>
              <a:rPr lang="en-IE" sz="2400" b="1" dirty="0"/>
              <a:t>by </a:t>
            </a:r>
            <a:r>
              <a:rPr lang="en-IE" sz="2400" b="1" dirty="0" smtClean="0"/>
              <a:t>Feature</a:t>
            </a:r>
          </a:p>
          <a:p>
            <a:endParaRPr lang="en-IE" sz="2400" dirty="0" smtClean="0"/>
          </a:p>
          <a:p>
            <a:r>
              <a:rPr lang="en-IE" sz="2400" dirty="0" smtClean="0"/>
              <a:t>This </a:t>
            </a:r>
            <a:r>
              <a:rPr lang="en-IE" sz="2400" dirty="0"/>
              <a:t>involves the team members coding up the features, testing them at both unit level and feature level, and holding a code inspection before promoting the completed features into the project's regular build process</a:t>
            </a:r>
            <a:r>
              <a:rPr lang="en-IE" sz="2400" dirty="0" smtClean="0"/>
              <a:t>.</a:t>
            </a:r>
          </a:p>
          <a:p>
            <a:r>
              <a:rPr lang="en-IE" sz="2400" dirty="0"/>
              <a:t>FDD expects developers to unit test their code. It expects feature teams to test their features. </a:t>
            </a:r>
            <a:endParaRPr lang="en-IE" sz="2400" dirty="0" smtClean="0"/>
          </a:p>
        </p:txBody>
      </p:sp>
    </p:spTree>
    <p:extLst>
      <p:ext uri="{BB962C8B-B14F-4D97-AF65-F5344CB8AC3E}">
        <p14:creationId xmlns:p14="http://schemas.microsoft.com/office/powerpoint/2010/main" val="1126393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Feature-Driven Development</a:t>
            </a:r>
          </a:p>
        </p:txBody>
      </p:sp>
      <p:sp>
        <p:nvSpPr>
          <p:cNvPr id="3" name="Content Placeholder 2"/>
          <p:cNvSpPr>
            <a:spLocks noGrp="1"/>
          </p:cNvSpPr>
          <p:nvPr>
            <p:ph idx="1"/>
          </p:nvPr>
        </p:nvSpPr>
        <p:spPr/>
        <p:txBody>
          <a:bodyPr>
            <a:noAutofit/>
          </a:bodyPr>
          <a:lstStyle/>
          <a:p>
            <a:endParaRPr lang="en-IE" sz="2400" dirty="0" smtClean="0"/>
          </a:p>
          <a:p>
            <a:r>
              <a:rPr lang="en-IE" sz="2400" dirty="0" smtClean="0"/>
              <a:t>The </a:t>
            </a:r>
            <a:r>
              <a:rPr lang="en-IE" sz="2400" dirty="0"/>
              <a:t>reason FDD mandates code inspections is that research has shown time and again that when done well, inspections find more defects and different kinds of defects than </a:t>
            </a:r>
            <a:r>
              <a:rPr lang="en-IE" sz="2400" dirty="0" smtClean="0"/>
              <a:t>testing. </a:t>
            </a:r>
            <a:r>
              <a:rPr lang="en-IE" sz="2400" dirty="0"/>
              <a:t>Not only that but by examining the code of the more experienced, knowledgeable developers on the team and having them explain the idioms they use, less experienced developers learn better coding techniques. </a:t>
            </a:r>
            <a:endParaRPr lang="en-IE" sz="2400" dirty="0" smtClean="0"/>
          </a:p>
        </p:txBody>
      </p:sp>
    </p:spTree>
    <p:extLst>
      <p:ext uri="{BB962C8B-B14F-4D97-AF65-F5344CB8AC3E}">
        <p14:creationId xmlns:p14="http://schemas.microsoft.com/office/powerpoint/2010/main" val="1831032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Development</a:t>
            </a:r>
            <a:endParaRPr lang="en-I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566" y="2132856"/>
            <a:ext cx="5426867" cy="3600000"/>
          </a:xfrm>
          <a:prstGeom prst="rect">
            <a:avLst/>
          </a:prstGeom>
        </p:spPr>
      </p:pic>
    </p:spTree>
    <p:extLst>
      <p:ext uri="{BB962C8B-B14F-4D97-AF65-F5344CB8AC3E}">
        <p14:creationId xmlns:p14="http://schemas.microsoft.com/office/powerpoint/2010/main" val="2579897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Development</a:t>
            </a:r>
            <a:endParaRPr lang="en-IE" dirty="0"/>
          </a:p>
        </p:txBody>
      </p:sp>
      <p:sp>
        <p:nvSpPr>
          <p:cNvPr id="3" name="Content Placeholder 2"/>
          <p:cNvSpPr>
            <a:spLocks noGrp="1"/>
          </p:cNvSpPr>
          <p:nvPr>
            <p:ph idx="1"/>
          </p:nvPr>
        </p:nvSpPr>
        <p:spPr/>
        <p:txBody>
          <a:bodyPr/>
          <a:lstStyle/>
          <a:p>
            <a:r>
              <a:rPr lang="en-IE" dirty="0" smtClean="0"/>
              <a:t>Test-Driven Development </a:t>
            </a:r>
            <a:r>
              <a:rPr lang="en-IE" u="sng" dirty="0" smtClean="0"/>
              <a:t>starts </a:t>
            </a:r>
            <a:r>
              <a:rPr lang="en-IE" u="sng" dirty="0"/>
              <a:t>with developing </a:t>
            </a:r>
            <a:r>
              <a:rPr lang="en-IE" u="sng" dirty="0" smtClean="0"/>
              <a:t>tests</a:t>
            </a:r>
            <a:r>
              <a:rPr lang="en-IE" dirty="0" smtClean="0"/>
              <a:t> </a:t>
            </a:r>
            <a:r>
              <a:rPr lang="en-IE" dirty="0"/>
              <a:t>for each one of the features. </a:t>
            </a:r>
          </a:p>
          <a:p>
            <a:r>
              <a:rPr lang="en-IE" dirty="0"/>
              <a:t>The test might fail as the tests are developed even before the development. </a:t>
            </a:r>
          </a:p>
          <a:p>
            <a:r>
              <a:rPr lang="en-IE" dirty="0"/>
              <a:t>Development team then develops and rewrites the code to pass the test.</a:t>
            </a:r>
          </a:p>
        </p:txBody>
      </p:sp>
    </p:spTree>
    <p:extLst>
      <p:ext uri="{BB962C8B-B14F-4D97-AF65-F5344CB8AC3E}">
        <p14:creationId xmlns:p14="http://schemas.microsoft.com/office/powerpoint/2010/main" val="1514966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E" dirty="0" smtClean="0"/>
              <a:t>Add </a:t>
            </a:r>
            <a:r>
              <a:rPr lang="en-IE" dirty="0"/>
              <a:t>a Test</a:t>
            </a:r>
          </a:p>
          <a:p>
            <a:pPr marL="514350" indent="-514350">
              <a:buFont typeface="+mj-lt"/>
              <a:buAutoNum type="arabicPeriod"/>
            </a:pPr>
            <a:r>
              <a:rPr lang="en-IE" dirty="0" smtClean="0"/>
              <a:t>Run </a:t>
            </a:r>
            <a:r>
              <a:rPr lang="en-IE" dirty="0"/>
              <a:t>all tests and see if the new one fails</a:t>
            </a:r>
          </a:p>
          <a:p>
            <a:pPr marL="514350" indent="-514350">
              <a:buFont typeface="+mj-lt"/>
              <a:buAutoNum type="arabicPeriod"/>
            </a:pPr>
            <a:r>
              <a:rPr lang="en-IE" dirty="0" smtClean="0"/>
              <a:t>Write </a:t>
            </a:r>
            <a:r>
              <a:rPr lang="en-IE" dirty="0"/>
              <a:t>some code</a:t>
            </a:r>
          </a:p>
          <a:p>
            <a:pPr marL="514350" indent="-514350">
              <a:buFont typeface="+mj-lt"/>
              <a:buAutoNum type="arabicPeriod"/>
            </a:pPr>
            <a:r>
              <a:rPr lang="en-IE" dirty="0" smtClean="0"/>
              <a:t>Run </a:t>
            </a:r>
            <a:r>
              <a:rPr lang="en-IE" dirty="0"/>
              <a:t>tests and Refactor code</a:t>
            </a:r>
          </a:p>
          <a:p>
            <a:pPr marL="514350" indent="-514350">
              <a:buFont typeface="+mj-lt"/>
              <a:buAutoNum type="arabicPeriod"/>
            </a:pPr>
            <a:r>
              <a:rPr lang="en-IE" dirty="0" smtClean="0"/>
              <a:t>Repeat</a:t>
            </a:r>
            <a:endParaRPr lang="en-IE" dirty="0"/>
          </a:p>
        </p:txBody>
      </p:sp>
    </p:spTree>
    <p:extLst>
      <p:ext uri="{BB962C8B-B14F-4D97-AF65-F5344CB8AC3E}">
        <p14:creationId xmlns:p14="http://schemas.microsoft.com/office/powerpoint/2010/main" val="3554309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1. Overview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rmAutofit/>
          </a:bodyPr>
          <a:lstStyle/>
          <a:p>
            <a:r>
              <a:rPr lang="en-IE" dirty="0" smtClean="0"/>
              <a:t>As we can see from the steps, there is no explicit process to develop the feature list. </a:t>
            </a:r>
          </a:p>
          <a:p>
            <a:r>
              <a:rPr lang="en-IE" dirty="0" smtClean="0"/>
              <a:t>TDD doesn’t care how the features are developed, but using the </a:t>
            </a:r>
            <a:r>
              <a:rPr lang="en-IE" i="1" dirty="0" smtClean="0"/>
              <a:t>Increment Zero</a:t>
            </a:r>
            <a:r>
              <a:rPr lang="en-IE" dirty="0" smtClean="0"/>
              <a:t> phases of FDD are a good way to go:</a:t>
            </a:r>
          </a:p>
          <a:p>
            <a:pPr marL="914400" lvl="1" indent="-514350">
              <a:buFont typeface="+mj-lt"/>
              <a:buAutoNum type="arabicPeriod"/>
            </a:pPr>
            <a:r>
              <a:rPr lang="en-IE" dirty="0"/>
              <a:t>Develop overall model</a:t>
            </a:r>
          </a:p>
          <a:p>
            <a:pPr marL="914400" lvl="1" indent="-514350">
              <a:buFont typeface="+mj-lt"/>
              <a:buAutoNum type="arabicPeriod"/>
            </a:pPr>
            <a:r>
              <a:rPr lang="en-IE" dirty="0"/>
              <a:t>Build feature list</a:t>
            </a:r>
          </a:p>
          <a:p>
            <a:pPr marL="914400" lvl="1" indent="-514350">
              <a:buFont typeface="+mj-lt"/>
              <a:buAutoNum type="arabicPeriod"/>
            </a:pPr>
            <a:r>
              <a:rPr lang="en-IE" dirty="0"/>
              <a:t>Plan by feature</a:t>
            </a:r>
          </a:p>
          <a:p>
            <a:endParaRPr lang="en-IE" dirty="0" smtClean="0"/>
          </a:p>
          <a:p>
            <a:endParaRPr lang="en-IE" dirty="0"/>
          </a:p>
        </p:txBody>
      </p:sp>
      <p:cxnSp>
        <p:nvCxnSpPr>
          <p:cNvPr id="4" name="Straight Connector 3"/>
          <p:cNvCxnSpPr/>
          <p:nvPr/>
        </p:nvCxnSpPr>
        <p:spPr>
          <a:xfrm flipH="1">
            <a:off x="827584" y="4221088"/>
            <a:ext cx="396044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827584" y="5805264"/>
            <a:ext cx="396044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260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a:t>1</a:t>
            </a:r>
            <a:r>
              <a:rPr lang="en-IE" sz="2400" b="1" dirty="0" smtClean="0"/>
              <a:t>. Add a Test</a:t>
            </a:r>
          </a:p>
          <a:p>
            <a:endParaRPr lang="en-IE" sz="2400" dirty="0" smtClean="0"/>
          </a:p>
          <a:p>
            <a:r>
              <a:rPr lang="en-IE" sz="2400" dirty="0" smtClean="0"/>
              <a:t>Once the feature list is completed, a feature is selected, and </a:t>
            </a:r>
            <a:r>
              <a:rPr lang="en-IE" sz="2400" dirty="0"/>
              <a:t> a test </a:t>
            </a:r>
            <a:r>
              <a:rPr lang="en-IE" sz="2400" dirty="0" smtClean="0"/>
              <a:t>is written that </a:t>
            </a:r>
            <a:r>
              <a:rPr lang="en-IE" sz="2400" dirty="0"/>
              <a:t>defines a function or improvements of a </a:t>
            </a:r>
            <a:r>
              <a:rPr lang="en-IE" sz="2400" dirty="0" smtClean="0"/>
              <a:t>function (which </a:t>
            </a:r>
            <a:r>
              <a:rPr lang="en-IE" sz="2400" dirty="0"/>
              <a:t>should be very </a:t>
            </a:r>
            <a:r>
              <a:rPr lang="en-IE" sz="2400" dirty="0" smtClean="0"/>
              <a:t>succinct).</a:t>
            </a:r>
            <a:endParaRPr lang="en-IE" sz="2400" dirty="0"/>
          </a:p>
          <a:p>
            <a:r>
              <a:rPr lang="en-IE" sz="2400" dirty="0"/>
              <a:t>To write a test, the developer must clearly understand the feature's specification and requirements. The developer can accomplish this through use cases and user stories to cover the requirements and exception conditions, and can write the test in whatever testing framework is appropriate to the software environment. </a:t>
            </a:r>
            <a:endParaRPr lang="en-IE" sz="2400" dirty="0" smtClean="0"/>
          </a:p>
        </p:txBody>
      </p:sp>
    </p:spTree>
    <p:extLst>
      <p:ext uri="{BB962C8B-B14F-4D97-AF65-F5344CB8AC3E}">
        <p14:creationId xmlns:p14="http://schemas.microsoft.com/office/powerpoint/2010/main" val="794966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Development</a:t>
            </a:r>
            <a:endParaRPr lang="en-IE" dirty="0"/>
          </a:p>
        </p:txBody>
      </p:sp>
      <p:sp>
        <p:nvSpPr>
          <p:cNvPr id="3" name="Content Placeholder 2"/>
          <p:cNvSpPr>
            <a:spLocks noGrp="1"/>
          </p:cNvSpPr>
          <p:nvPr>
            <p:ph idx="1"/>
          </p:nvPr>
        </p:nvSpPr>
        <p:spPr/>
        <p:txBody>
          <a:bodyPr>
            <a:normAutofit lnSpcReduction="10000"/>
          </a:bodyPr>
          <a:lstStyle/>
          <a:p>
            <a:r>
              <a:rPr lang="en-IE" u="sng" dirty="0" smtClean="0"/>
              <a:t>User Stories:</a:t>
            </a:r>
            <a:endParaRPr lang="en-IE" dirty="0" smtClean="0"/>
          </a:p>
          <a:p>
            <a:endParaRPr lang="en-IE" dirty="0" smtClean="0"/>
          </a:p>
          <a:p>
            <a:r>
              <a:rPr lang="en-IE" dirty="0" smtClean="0"/>
              <a:t>A </a:t>
            </a:r>
            <a:r>
              <a:rPr lang="en-IE" dirty="0"/>
              <a:t>user story is an informal, natural language description of one or more features of a software system. User stories are often written from the perspective of an end user or user of a system. They are often recorded on index cards, on Post-it notes, or in project management software. </a:t>
            </a:r>
          </a:p>
        </p:txBody>
      </p:sp>
    </p:spTree>
    <p:extLst>
      <p:ext uri="{BB962C8B-B14F-4D97-AF65-F5344CB8AC3E}">
        <p14:creationId xmlns:p14="http://schemas.microsoft.com/office/powerpoint/2010/main" val="4025732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Development</a:t>
            </a:r>
            <a:endParaRPr lang="en-IE" dirty="0"/>
          </a:p>
        </p:txBody>
      </p:sp>
      <p:sp>
        <p:nvSpPr>
          <p:cNvPr id="3" name="Content Placeholder 2"/>
          <p:cNvSpPr>
            <a:spLocks noGrp="1"/>
          </p:cNvSpPr>
          <p:nvPr>
            <p:ph idx="1"/>
          </p:nvPr>
        </p:nvSpPr>
        <p:spPr/>
        <p:txBody>
          <a:bodyPr>
            <a:normAutofit/>
          </a:bodyPr>
          <a:lstStyle/>
          <a:p>
            <a:r>
              <a:rPr lang="en-IE" u="sng" dirty="0" smtClean="0"/>
              <a:t>User Story template:</a:t>
            </a:r>
          </a:p>
          <a:p>
            <a:pPr marL="0" indent="0">
              <a:buNone/>
            </a:pPr>
            <a:endParaRPr lang="en-IE"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668" y="2302817"/>
            <a:ext cx="5344663" cy="4150519"/>
          </a:xfrm>
          <a:prstGeom prst="rect">
            <a:avLst/>
          </a:prstGeom>
        </p:spPr>
      </p:pic>
    </p:spTree>
    <p:extLst>
      <p:ext uri="{BB962C8B-B14F-4D97-AF65-F5344CB8AC3E}">
        <p14:creationId xmlns:p14="http://schemas.microsoft.com/office/powerpoint/2010/main" val="1949766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smtClean="0"/>
              <a:t>2. </a:t>
            </a:r>
            <a:r>
              <a:rPr lang="en-IE" sz="2400" b="1" dirty="0"/>
              <a:t>Run all tests and see if the new test </a:t>
            </a:r>
            <a:r>
              <a:rPr lang="en-IE" sz="2400" b="1" dirty="0" smtClean="0"/>
              <a:t>fails</a:t>
            </a:r>
          </a:p>
          <a:p>
            <a:endParaRPr lang="en-IE" sz="2400" dirty="0" smtClean="0"/>
          </a:p>
          <a:p>
            <a:r>
              <a:rPr lang="en-IE" sz="2400" dirty="0" smtClean="0"/>
              <a:t>We do this BEFORE the code is written, so the goal here is to ensure that the </a:t>
            </a:r>
            <a:r>
              <a:rPr lang="en-IE" sz="2400" dirty="0"/>
              <a:t>test harness is working </a:t>
            </a:r>
            <a:r>
              <a:rPr lang="en-IE" sz="2400" dirty="0" smtClean="0"/>
              <a:t>correctly.</a:t>
            </a:r>
          </a:p>
          <a:p>
            <a:r>
              <a:rPr lang="en-IE" sz="2400" dirty="0" smtClean="0"/>
              <a:t>If we run the test and it passes, we can conclude there is something wrong with the test, if not, the developer</a:t>
            </a:r>
            <a:r>
              <a:rPr lang="en-IE" sz="2400" dirty="0"/>
              <a:t>s</a:t>
            </a:r>
            <a:r>
              <a:rPr lang="en-IE" sz="2400" dirty="0" smtClean="0"/>
              <a:t> can be more confident </a:t>
            </a:r>
            <a:r>
              <a:rPr lang="en-IE" sz="2400" dirty="0"/>
              <a:t>in the new test.</a:t>
            </a:r>
            <a:endParaRPr lang="en-IE" sz="2400" dirty="0" smtClean="0"/>
          </a:p>
        </p:txBody>
      </p:sp>
    </p:spTree>
    <p:extLst>
      <p:ext uri="{BB962C8B-B14F-4D97-AF65-F5344CB8AC3E}">
        <p14:creationId xmlns:p14="http://schemas.microsoft.com/office/powerpoint/2010/main" val="16370002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smtClean="0"/>
              <a:t>3. Write the Code</a:t>
            </a:r>
          </a:p>
          <a:p>
            <a:endParaRPr lang="en-IE" sz="2400" dirty="0" smtClean="0"/>
          </a:p>
          <a:p>
            <a:r>
              <a:rPr lang="en-IE" sz="2400" dirty="0" smtClean="0"/>
              <a:t>TDD encourages a </a:t>
            </a:r>
            <a:r>
              <a:rPr lang="en-IE" sz="2400" dirty="0"/>
              <a:t>collective ownership of source code. </a:t>
            </a:r>
            <a:r>
              <a:rPr lang="en-IE" sz="2400" dirty="0" smtClean="0"/>
              <a:t>The code written </a:t>
            </a:r>
            <a:r>
              <a:rPr lang="en-IE" sz="2400" dirty="0"/>
              <a:t>at this stage is not perfect and may, for example, pass the test in an inelegant way. That is acceptable because it will be </a:t>
            </a:r>
            <a:r>
              <a:rPr lang="en-IE" sz="2400" dirty="0" smtClean="0"/>
              <a:t>improved </a:t>
            </a:r>
            <a:r>
              <a:rPr lang="en-IE" sz="2400" dirty="0"/>
              <a:t>in Step 5</a:t>
            </a:r>
            <a:r>
              <a:rPr lang="en-IE" sz="2400" dirty="0" smtClean="0"/>
              <a:t>.</a:t>
            </a:r>
            <a:endParaRPr lang="en-IE" sz="2400" dirty="0"/>
          </a:p>
          <a:p>
            <a:r>
              <a:rPr lang="en-IE" sz="2400" dirty="0"/>
              <a:t>At this point, the only purpose of the written code is to pass the test. The </a:t>
            </a:r>
            <a:r>
              <a:rPr lang="en-IE" sz="2400" dirty="0" smtClean="0"/>
              <a:t>programmers should </a:t>
            </a:r>
            <a:r>
              <a:rPr lang="en-IE" sz="2400" dirty="0"/>
              <a:t>not write code that is beyond the functionality that the test checks.</a:t>
            </a:r>
            <a:endParaRPr lang="en-IE" sz="2400" dirty="0" smtClean="0"/>
          </a:p>
        </p:txBody>
      </p:sp>
    </p:spTree>
    <p:extLst>
      <p:ext uri="{BB962C8B-B14F-4D97-AF65-F5344CB8AC3E}">
        <p14:creationId xmlns:p14="http://schemas.microsoft.com/office/powerpoint/2010/main" val="3216211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a:t>4</a:t>
            </a:r>
            <a:r>
              <a:rPr lang="en-IE" sz="2400" b="1" dirty="0" smtClean="0"/>
              <a:t>. Run Tests and Refactor Code</a:t>
            </a:r>
          </a:p>
          <a:p>
            <a:pPr marL="0" indent="0">
              <a:buNone/>
            </a:pPr>
            <a:endParaRPr lang="en-IE" sz="2400" dirty="0"/>
          </a:p>
          <a:p>
            <a:r>
              <a:rPr lang="en-IE" sz="2400" dirty="0"/>
              <a:t>If all test cases now pass, the </a:t>
            </a:r>
            <a:r>
              <a:rPr lang="en-IE" sz="2400" dirty="0" smtClean="0"/>
              <a:t>programmers </a:t>
            </a:r>
            <a:r>
              <a:rPr lang="en-IE" sz="2400" dirty="0"/>
              <a:t>can be confident that the new code meets the test requirements, and does not break or degrade any existing </a:t>
            </a:r>
            <a:r>
              <a:rPr lang="en-IE" sz="2400" dirty="0" smtClean="0"/>
              <a:t>features. If </a:t>
            </a:r>
            <a:r>
              <a:rPr lang="en-IE" sz="2400" dirty="0"/>
              <a:t>they do not, the new code must be adjusted until they do</a:t>
            </a:r>
            <a:r>
              <a:rPr lang="en-IE" sz="2400" dirty="0" smtClean="0"/>
              <a:t>.</a:t>
            </a:r>
          </a:p>
          <a:p>
            <a:endParaRPr lang="en-IE" sz="2400" dirty="0"/>
          </a:p>
          <a:p>
            <a:r>
              <a:rPr lang="en-IE" sz="2400" dirty="0" smtClean="0"/>
              <a:t>Next the refactoring process occurs.</a:t>
            </a:r>
          </a:p>
        </p:txBody>
      </p:sp>
    </p:spTree>
    <p:extLst>
      <p:ext uri="{BB962C8B-B14F-4D97-AF65-F5344CB8AC3E}">
        <p14:creationId xmlns:p14="http://schemas.microsoft.com/office/powerpoint/2010/main" val="1467686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Development</a:t>
            </a:r>
            <a:endParaRPr lang="en-IE" dirty="0"/>
          </a:p>
        </p:txBody>
      </p:sp>
      <p:sp>
        <p:nvSpPr>
          <p:cNvPr id="3" name="Content Placeholder 2"/>
          <p:cNvSpPr>
            <a:spLocks noGrp="1"/>
          </p:cNvSpPr>
          <p:nvPr>
            <p:ph idx="1"/>
          </p:nvPr>
        </p:nvSpPr>
        <p:spPr/>
        <p:txBody>
          <a:bodyPr/>
          <a:lstStyle/>
          <a:p>
            <a:r>
              <a:rPr lang="en-IE" u="sng" dirty="0" smtClean="0"/>
              <a:t>Refactoring:</a:t>
            </a:r>
            <a:endParaRPr lang="en-IE" dirty="0" smtClean="0"/>
          </a:p>
          <a:p>
            <a:r>
              <a:rPr lang="en-IE" dirty="0" smtClean="0"/>
              <a:t>Restructuring </a:t>
            </a:r>
            <a:r>
              <a:rPr lang="en-IE" dirty="0"/>
              <a:t>or </a:t>
            </a:r>
            <a:r>
              <a:rPr lang="en-IE" dirty="0" smtClean="0"/>
              <a:t>rewriting the </a:t>
            </a:r>
            <a:r>
              <a:rPr lang="en-IE" dirty="0"/>
              <a:t>source code to improve </a:t>
            </a:r>
            <a:r>
              <a:rPr lang="en-IE" dirty="0" smtClean="0"/>
              <a:t>the non-functional requirements (internal </a:t>
            </a:r>
            <a:r>
              <a:rPr lang="en-IE" dirty="0"/>
              <a:t>consistency, readability, </a:t>
            </a:r>
            <a:r>
              <a:rPr lang="en-IE" dirty="0" smtClean="0"/>
              <a:t>etc.), </a:t>
            </a:r>
            <a:r>
              <a:rPr lang="en-IE" dirty="0"/>
              <a:t>without changing its </a:t>
            </a:r>
            <a:r>
              <a:rPr lang="en-IE" dirty="0" smtClean="0"/>
              <a:t>function.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321346"/>
            <a:ext cx="2709119" cy="1876936"/>
          </a:xfrm>
          <a:prstGeom prst="rect">
            <a:avLst/>
          </a:prstGeom>
        </p:spPr>
      </p:pic>
      <p:sp>
        <p:nvSpPr>
          <p:cNvPr id="5" name="Frame 4"/>
          <p:cNvSpPr/>
          <p:nvPr/>
        </p:nvSpPr>
        <p:spPr>
          <a:xfrm>
            <a:off x="6084168" y="4188110"/>
            <a:ext cx="2709119" cy="2121210"/>
          </a:xfrm>
          <a:prstGeom prst="frame">
            <a:avLst>
              <a:gd name="adj1" fmla="val 284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5724024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dirty="0" smtClean="0"/>
              <a:t>The </a:t>
            </a:r>
            <a:r>
              <a:rPr lang="en-IE" sz="2400" dirty="0"/>
              <a:t>growing code base must be cleaned up regularly during test-driven development. </a:t>
            </a:r>
            <a:endParaRPr lang="en-IE" sz="2400" dirty="0" smtClean="0"/>
          </a:p>
          <a:p>
            <a:r>
              <a:rPr lang="en-IE" sz="2400" dirty="0" smtClean="0"/>
              <a:t>Duplication </a:t>
            </a:r>
            <a:r>
              <a:rPr lang="en-IE" sz="2400" dirty="0"/>
              <a:t>must be removed. </a:t>
            </a:r>
            <a:endParaRPr lang="en-IE" sz="2400" dirty="0" smtClean="0"/>
          </a:p>
          <a:p>
            <a:r>
              <a:rPr lang="en-IE" sz="2400" dirty="0" smtClean="0"/>
              <a:t>Object</a:t>
            </a:r>
            <a:r>
              <a:rPr lang="en-IE" sz="2400" dirty="0"/>
              <a:t>, class, module, variable and method names should clearly represent their current purpose and use, as extra functionality is added. </a:t>
            </a:r>
            <a:endParaRPr lang="en-IE" sz="2400" dirty="0" smtClean="0"/>
          </a:p>
          <a:p>
            <a:r>
              <a:rPr lang="en-IE" sz="2400" dirty="0" smtClean="0"/>
              <a:t>As </a:t>
            </a:r>
            <a:r>
              <a:rPr lang="en-IE" sz="2400" dirty="0"/>
              <a:t>features are added, method bodies can get longer and other objects larger. They benefit from being split and their parts carefully named to improve readability and maintainability, which will be increasingly valuable later in the software lifecycle. </a:t>
            </a:r>
            <a:endParaRPr lang="en-IE" sz="2400" dirty="0" smtClean="0"/>
          </a:p>
        </p:txBody>
      </p:sp>
    </p:spTree>
    <p:extLst>
      <p:ext uri="{BB962C8B-B14F-4D97-AF65-F5344CB8AC3E}">
        <p14:creationId xmlns:p14="http://schemas.microsoft.com/office/powerpoint/2010/main" val="916306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a:t>5</a:t>
            </a:r>
            <a:r>
              <a:rPr lang="en-IE" sz="2400" b="1" dirty="0" smtClean="0"/>
              <a:t>. Repeat</a:t>
            </a:r>
          </a:p>
          <a:p>
            <a:pPr marL="0" indent="0">
              <a:buNone/>
            </a:pPr>
            <a:endParaRPr lang="en-IE" sz="2400" dirty="0"/>
          </a:p>
          <a:p>
            <a:r>
              <a:rPr lang="en-IE" sz="2400" dirty="0" smtClean="0"/>
              <a:t>Start </a:t>
            </a:r>
            <a:r>
              <a:rPr lang="en-IE" sz="2400" dirty="0"/>
              <a:t>with another new test, the cycle is then repeated to push forward the functionality. The size of the steps should always be small, with as few as 1 to 10 edits between each test run. </a:t>
            </a:r>
            <a:endParaRPr lang="en-IE" sz="2400" dirty="0" smtClean="0"/>
          </a:p>
          <a:p>
            <a:r>
              <a:rPr lang="en-IE" sz="2400" dirty="0" smtClean="0"/>
              <a:t>If </a:t>
            </a:r>
            <a:r>
              <a:rPr lang="en-IE" sz="2400" dirty="0"/>
              <a:t>new code does not rapidly satisfy a new test, or other tests fail unexpectedly, the programmer should undo or revert in preference to excessive debugging. </a:t>
            </a:r>
            <a:endParaRPr lang="en-IE" sz="2400" dirty="0" smtClean="0"/>
          </a:p>
          <a:p>
            <a:r>
              <a:rPr lang="en-IE" sz="2400" dirty="0" smtClean="0"/>
              <a:t>Continuous </a:t>
            </a:r>
            <a:r>
              <a:rPr lang="en-IE" sz="2400" dirty="0"/>
              <a:t>integration helps by providing revertible checkpoints. </a:t>
            </a:r>
            <a:endParaRPr lang="en-IE" sz="2400" dirty="0" smtClean="0"/>
          </a:p>
        </p:txBody>
      </p:sp>
    </p:spTree>
    <p:extLst>
      <p:ext uri="{BB962C8B-B14F-4D97-AF65-F5344CB8AC3E}">
        <p14:creationId xmlns:p14="http://schemas.microsoft.com/office/powerpoint/2010/main" val="642849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normAutofit fontScale="92500" lnSpcReduction="20000"/>
          </a:bodyPr>
          <a:lstStyle/>
          <a:p>
            <a:r>
              <a:rPr lang="en-IE" dirty="0" err="1" smtClean="0"/>
              <a:t>xDD</a:t>
            </a:r>
            <a:endParaRPr lang="en-IE" dirty="0"/>
          </a:p>
          <a:p>
            <a:pPr lvl="1"/>
            <a:r>
              <a:rPr lang="en-IE" b="1" dirty="0" smtClean="0"/>
              <a:t>FDD (Feature-driven Development)</a:t>
            </a:r>
          </a:p>
          <a:p>
            <a:pPr lvl="1"/>
            <a:r>
              <a:rPr lang="en-IE" b="1" dirty="0" smtClean="0"/>
              <a:t>TDD (Test-driven Development)</a:t>
            </a:r>
          </a:p>
          <a:p>
            <a:pPr lvl="1"/>
            <a:r>
              <a:rPr lang="en-IE" b="1" dirty="0" smtClean="0"/>
              <a:t>BDD (Behaviour-driven Development)</a:t>
            </a:r>
          </a:p>
          <a:p>
            <a:pPr lvl="1"/>
            <a:r>
              <a:rPr lang="en-IE" dirty="0" smtClean="0"/>
              <a:t>MDD (Model-driven Development)</a:t>
            </a:r>
          </a:p>
          <a:p>
            <a:pPr lvl="1"/>
            <a:r>
              <a:rPr lang="en-IE" dirty="0" smtClean="0"/>
              <a:t>DDD (Documentation-Driven Development)</a:t>
            </a:r>
          </a:p>
          <a:p>
            <a:pPr lvl="1"/>
            <a:r>
              <a:rPr lang="en-IE" dirty="0" smtClean="0"/>
              <a:t>DDD (Domain-Driven Design)</a:t>
            </a:r>
          </a:p>
          <a:p>
            <a:pPr lvl="1"/>
            <a:r>
              <a:rPr lang="en-IE" dirty="0" smtClean="0"/>
              <a:t>DDD (Defect-Driven Development)</a:t>
            </a:r>
          </a:p>
          <a:p>
            <a:pPr lvl="1"/>
            <a:r>
              <a:rPr lang="en-IE" dirty="0" smtClean="0"/>
              <a:t>RDD (Responsibility-Driven Design)</a:t>
            </a:r>
          </a:p>
          <a:p>
            <a:pPr lvl="1" fontAlgn="base"/>
            <a:r>
              <a:rPr lang="en-IE" dirty="0" smtClean="0"/>
              <a:t>UGDD (User </a:t>
            </a:r>
            <a:r>
              <a:rPr lang="en-IE" dirty="0"/>
              <a:t>Guide-Driven </a:t>
            </a:r>
            <a:r>
              <a:rPr lang="en-IE" dirty="0" smtClean="0"/>
              <a:t>Development)</a:t>
            </a:r>
            <a:r>
              <a:rPr lang="en-IE" dirty="0"/>
              <a:t/>
            </a:r>
            <a:br>
              <a:rPr lang="en-IE" dirty="0"/>
            </a:br>
            <a:endParaRPr lang="en-IE" b="1" dirty="0"/>
          </a:p>
          <a:p>
            <a:pPr lvl="1"/>
            <a:endParaRPr lang="en-IE" dirty="0"/>
          </a:p>
          <a:p>
            <a:pPr lvl="1"/>
            <a:endParaRPr lang="en-IE" dirty="0"/>
          </a:p>
        </p:txBody>
      </p:sp>
    </p:spTree>
    <p:extLst>
      <p:ext uri="{BB962C8B-B14F-4D97-AF65-F5344CB8AC3E}">
        <p14:creationId xmlns:p14="http://schemas.microsoft.com/office/powerpoint/2010/main" val="1320982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Behaviour-Driven Development</a:t>
            </a:r>
            <a:endParaRPr lang="en-I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495" y="2132856"/>
            <a:ext cx="7049010" cy="3148558"/>
          </a:xfrm>
          <a:prstGeom prst="rect">
            <a:avLst/>
          </a:prstGeom>
        </p:spPr>
      </p:pic>
    </p:spTree>
    <p:extLst>
      <p:ext uri="{BB962C8B-B14F-4D97-AF65-F5344CB8AC3E}">
        <p14:creationId xmlns:p14="http://schemas.microsoft.com/office/powerpoint/2010/main" val="35661828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Behaviour-Driven Development</a:t>
            </a:r>
            <a:endParaRPr lang="en-IE" dirty="0"/>
          </a:p>
        </p:txBody>
      </p:sp>
      <p:sp>
        <p:nvSpPr>
          <p:cNvPr id="4" name="Content Placeholder 3"/>
          <p:cNvSpPr>
            <a:spLocks noGrp="1"/>
          </p:cNvSpPr>
          <p:nvPr>
            <p:ph idx="1"/>
          </p:nvPr>
        </p:nvSpPr>
        <p:spPr/>
        <p:txBody>
          <a:bodyPr/>
          <a:lstStyle/>
          <a:p>
            <a:r>
              <a:rPr lang="en-IE" dirty="0"/>
              <a:t>Behaviour-Driven </a:t>
            </a:r>
            <a:r>
              <a:rPr lang="en-IE" dirty="0" smtClean="0"/>
              <a:t>Development is an extension of TDD where there is an additional focus </a:t>
            </a:r>
            <a:r>
              <a:rPr lang="en-IE" dirty="0"/>
              <a:t>on the business interests </a:t>
            </a:r>
            <a:r>
              <a:rPr lang="en-IE" dirty="0" smtClean="0"/>
              <a:t>(or “business drivers”).</a:t>
            </a:r>
          </a:p>
          <a:p>
            <a:r>
              <a:rPr lang="en-IE" dirty="0" smtClean="0"/>
              <a:t>Behaviour-driven </a:t>
            </a:r>
            <a:r>
              <a:rPr lang="en-IE" dirty="0"/>
              <a:t>development combines the general techniques and principles of TDD with ideas from domain-driven design and object-oriented analysis and design </a:t>
            </a:r>
          </a:p>
        </p:txBody>
      </p:sp>
    </p:spTree>
    <p:extLst>
      <p:ext uri="{BB962C8B-B14F-4D97-AF65-F5344CB8AC3E}">
        <p14:creationId xmlns:p14="http://schemas.microsoft.com/office/powerpoint/2010/main" val="947680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Behaviour-Driven Development</a:t>
            </a:r>
            <a:endParaRPr lang="en-IE" dirty="0"/>
          </a:p>
        </p:txBody>
      </p:sp>
      <p:sp>
        <p:nvSpPr>
          <p:cNvPr id="4" name="Content Placeholder 3"/>
          <p:cNvSpPr>
            <a:spLocks noGrp="1"/>
          </p:cNvSpPr>
          <p:nvPr>
            <p:ph idx="1"/>
          </p:nvPr>
        </p:nvSpPr>
        <p:spPr/>
        <p:txBody>
          <a:bodyPr/>
          <a:lstStyle/>
          <a:p>
            <a:r>
              <a:rPr lang="en-IE" dirty="0" smtClean="0"/>
              <a:t>BDD adds new strategies:</a:t>
            </a:r>
          </a:p>
          <a:p>
            <a:pPr marL="971550" lvl="1" indent="-514350">
              <a:buFont typeface="+mj-lt"/>
              <a:buAutoNum type="arabicPeriod"/>
            </a:pPr>
            <a:r>
              <a:rPr lang="en-IE" dirty="0" smtClean="0"/>
              <a:t>Think from the Outside In</a:t>
            </a:r>
          </a:p>
          <a:p>
            <a:pPr marL="971550" lvl="1" indent="-514350">
              <a:buFont typeface="+mj-lt"/>
              <a:buAutoNum type="arabicPeriod"/>
            </a:pPr>
            <a:r>
              <a:rPr lang="en-IE" dirty="0" smtClean="0"/>
              <a:t>Use the Five Whys on User Stories</a:t>
            </a:r>
          </a:p>
          <a:p>
            <a:pPr marL="971550" lvl="1" indent="-514350">
              <a:buFont typeface="+mj-lt"/>
              <a:buAutoNum type="arabicPeriod"/>
            </a:pPr>
            <a:r>
              <a:rPr lang="en-IE" dirty="0" smtClean="0"/>
              <a:t>Single Notation</a:t>
            </a:r>
          </a:p>
          <a:p>
            <a:pPr marL="971550" lvl="1" indent="-514350">
              <a:buFont typeface="+mj-lt"/>
              <a:buAutoNum type="arabicPeriod"/>
            </a:pPr>
            <a:r>
              <a:rPr lang="en-IE" dirty="0" smtClean="0"/>
              <a:t>Consistent Usage</a:t>
            </a:r>
            <a:endParaRPr lang="en-IE" dirty="0"/>
          </a:p>
        </p:txBody>
      </p:sp>
    </p:spTree>
    <p:extLst>
      <p:ext uri="{BB962C8B-B14F-4D97-AF65-F5344CB8AC3E}">
        <p14:creationId xmlns:p14="http://schemas.microsoft.com/office/powerpoint/2010/main" val="28060159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smtClean="0"/>
              <a:t>1. Think from the Outside In</a:t>
            </a:r>
          </a:p>
          <a:p>
            <a:pPr marL="0" indent="0">
              <a:buNone/>
            </a:pPr>
            <a:endParaRPr lang="en-IE" sz="2400" dirty="0"/>
          </a:p>
          <a:p>
            <a:r>
              <a:rPr lang="en-IE" sz="2400" dirty="0" smtClean="0"/>
              <a:t>Only implement those features and behaviours that </a:t>
            </a:r>
            <a:r>
              <a:rPr lang="en-IE" sz="2400" dirty="0"/>
              <a:t>contribute most directly to these business outcomes, so as to minimize waste</a:t>
            </a:r>
          </a:p>
          <a:p>
            <a:pPr marL="0" indent="0">
              <a:buNone/>
            </a:pPr>
            <a:r>
              <a:rPr lang="en-IE" sz="2400" dirty="0"/>
              <a:t/>
            </a:r>
            <a:br>
              <a:rPr lang="en-IE" sz="2400" dirty="0"/>
            </a:br>
            <a:endParaRPr lang="en-IE" sz="2400" dirty="0" smtClean="0"/>
          </a:p>
        </p:txBody>
      </p:sp>
    </p:spTree>
    <p:extLst>
      <p:ext uri="{BB962C8B-B14F-4D97-AF65-F5344CB8AC3E}">
        <p14:creationId xmlns:p14="http://schemas.microsoft.com/office/powerpoint/2010/main" val="2222431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a:t>2</a:t>
            </a:r>
            <a:r>
              <a:rPr lang="en-IE" sz="2400" b="1" dirty="0" smtClean="0"/>
              <a:t>. Use the Five Whys on User Stories</a:t>
            </a:r>
          </a:p>
          <a:p>
            <a:pPr marL="0" indent="0">
              <a:buNone/>
            </a:pPr>
            <a:endParaRPr lang="en-IE" sz="2400" dirty="0"/>
          </a:p>
          <a:p>
            <a:r>
              <a:rPr lang="en-IE" sz="2400" dirty="0" smtClean="0"/>
              <a:t>The Five </a:t>
            </a:r>
            <a:r>
              <a:rPr lang="en-IE" sz="2400" dirty="0"/>
              <a:t>Whys is an iterative interrogative technique used to explore the </a:t>
            </a:r>
            <a:r>
              <a:rPr lang="en-IE" sz="2400" dirty="0" smtClean="0"/>
              <a:t>root cause </a:t>
            </a:r>
            <a:r>
              <a:rPr lang="en-IE" sz="2400" dirty="0"/>
              <a:t>underlying a particular </a:t>
            </a:r>
            <a:r>
              <a:rPr lang="en-IE" sz="2400" dirty="0" smtClean="0"/>
              <a:t>issue. </a:t>
            </a:r>
          </a:p>
          <a:p>
            <a:r>
              <a:rPr lang="en-IE" sz="2400" dirty="0" smtClean="0"/>
              <a:t>The technique does this </a:t>
            </a:r>
            <a:r>
              <a:rPr lang="en-IE" sz="2400" dirty="0"/>
              <a:t>by repeating the question "Why</a:t>
            </a:r>
            <a:r>
              <a:rPr lang="en-IE" sz="2400" dirty="0" smtClean="0"/>
              <a:t>?“ five times. Each </a:t>
            </a:r>
            <a:r>
              <a:rPr lang="en-IE" sz="2400" dirty="0"/>
              <a:t>answer forms the basis of the next </a:t>
            </a:r>
            <a:r>
              <a:rPr lang="en-IE" sz="2400" dirty="0" smtClean="0"/>
              <a:t>question.</a:t>
            </a:r>
          </a:p>
          <a:p>
            <a:r>
              <a:rPr lang="en-IE" sz="2400" dirty="0" smtClean="0"/>
              <a:t>The use of Five in </a:t>
            </a:r>
            <a:r>
              <a:rPr lang="en-IE" sz="2400" dirty="0"/>
              <a:t>the name derives from an anecdotal observation on the number of iterations needed to resolve the problem.</a:t>
            </a:r>
            <a:br>
              <a:rPr lang="en-IE" sz="2400" dirty="0"/>
            </a:br>
            <a:endParaRPr lang="en-IE" sz="2400" dirty="0" smtClean="0"/>
          </a:p>
        </p:txBody>
      </p:sp>
    </p:spTree>
    <p:extLst>
      <p:ext uri="{BB962C8B-B14F-4D97-AF65-F5344CB8AC3E}">
        <p14:creationId xmlns:p14="http://schemas.microsoft.com/office/powerpoint/2010/main" val="2658701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a:t>2</a:t>
            </a:r>
            <a:r>
              <a:rPr lang="en-IE" sz="2400" b="1" dirty="0" smtClean="0"/>
              <a:t>. Use the Five Whys on User Stories</a:t>
            </a:r>
          </a:p>
          <a:p>
            <a:pPr marL="0" indent="0">
              <a:buNone/>
            </a:pPr>
            <a:endParaRPr lang="en-IE" sz="2400" dirty="0"/>
          </a:p>
          <a:p>
            <a:pPr marL="0" indent="0">
              <a:buNone/>
            </a:pPr>
            <a:r>
              <a:rPr lang="en-IE" sz="2400" dirty="0"/>
              <a:t/>
            </a:r>
            <a:br>
              <a:rPr lang="en-IE" sz="2400" dirty="0"/>
            </a:br>
            <a:endParaRPr lang="en-IE"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628" y="2420888"/>
            <a:ext cx="6696744" cy="4077165"/>
          </a:xfrm>
          <a:prstGeom prst="rect">
            <a:avLst/>
          </a:prstGeom>
        </p:spPr>
      </p:pic>
    </p:spTree>
    <p:extLst>
      <p:ext uri="{BB962C8B-B14F-4D97-AF65-F5344CB8AC3E}">
        <p14:creationId xmlns:p14="http://schemas.microsoft.com/office/powerpoint/2010/main" val="30640265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smtClean="0"/>
              <a:t>3. Single Notation</a:t>
            </a:r>
          </a:p>
          <a:p>
            <a:pPr marL="0" indent="0">
              <a:buNone/>
            </a:pPr>
            <a:endParaRPr lang="en-IE" sz="2400" dirty="0"/>
          </a:p>
          <a:p>
            <a:r>
              <a:rPr lang="en-IE" sz="2400" dirty="0"/>
              <a:t>D</a:t>
            </a:r>
            <a:r>
              <a:rPr lang="en-IE" sz="2400" dirty="0" smtClean="0"/>
              <a:t>escribe features and behaviours </a:t>
            </a:r>
            <a:r>
              <a:rPr lang="en-IE" sz="2400" dirty="0"/>
              <a:t>in a single notation which is directly accessible to domain experts, testers and developers, so as to improve communication</a:t>
            </a:r>
            <a:br>
              <a:rPr lang="en-IE" sz="2400" dirty="0"/>
            </a:br>
            <a:endParaRPr lang="en-IE" sz="2400" dirty="0" smtClean="0"/>
          </a:p>
        </p:txBody>
      </p:sp>
    </p:spTree>
    <p:extLst>
      <p:ext uri="{BB962C8B-B14F-4D97-AF65-F5344CB8AC3E}">
        <p14:creationId xmlns:p14="http://schemas.microsoft.com/office/powerpoint/2010/main" val="2430381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Test-Driven </a:t>
            </a:r>
            <a:r>
              <a:rPr lang="en-IE" dirty="0"/>
              <a:t>Development</a:t>
            </a:r>
          </a:p>
        </p:txBody>
      </p:sp>
      <p:sp>
        <p:nvSpPr>
          <p:cNvPr id="3" name="Content Placeholder 2"/>
          <p:cNvSpPr>
            <a:spLocks noGrp="1"/>
          </p:cNvSpPr>
          <p:nvPr>
            <p:ph idx="1"/>
          </p:nvPr>
        </p:nvSpPr>
        <p:spPr/>
        <p:txBody>
          <a:bodyPr>
            <a:noAutofit/>
          </a:bodyPr>
          <a:lstStyle/>
          <a:p>
            <a:r>
              <a:rPr lang="en-IE" sz="2400" b="1" dirty="0"/>
              <a:t>4</a:t>
            </a:r>
            <a:r>
              <a:rPr lang="en-IE" sz="2400" b="1" dirty="0" smtClean="0"/>
              <a:t>. Consistent Usage</a:t>
            </a:r>
          </a:p>
          <a:p>
            <a:pPr marL="0" indent="0">
              <a:buNone/>
            </a:pPr>
            <a:endParaRPr lang="en-IE" sz="2400" dirty="0"/>
          </a:p>
          <a:p>
            <a:r>
              <a:rPr lang="en-IE" sz="2400" dirty="0" smtClean="0"/>
              <a:t>Apply </a:t>
            </a:r>
            <a:r>
              <a:rPr lang="en-IE" sz="2400" dirty="0"/>
              <a:t>these techniques all the way down to the lowest levels of abstraction of the software, paying particular attention to the distribution of </a:t>
            </a:r>
            <a:r>
              <a:rPr lang="en-IE" sz="2400" dirty="0" smtClean="0"/>
              <a:t>features and behaviours, </a:t>
            </a:r>
            <a:r>
              <a:rPr lang="en-IE" sz="2400" dirty="0"/>
              <a:t>so that evolution remains </a:t>
            </a:r>
            <a:r>
              <a:rPr lang="en-IE" sz="2400" dirty="0" smtClean="0"/>
              <a:t>cheap.</a:t>
            </a:r>
          </a:p>
        </p:txBody>
      </p:sp>
    </p:spTree>
    <p:extLst>
      <p:ext uri="{BB962C8B-B14F-4D97-AF65-F5344CB8AC3E}">
        <p14:creationId xmlns:p14="http://schemas.microsoft.com/office/powerpoint/2010/main" val="21310503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3</a:t>
            </a:r>
            <a:r>
              <a:rPr lang="en-IE" dirty="0" smtClean="0"/>
              <a:t>. 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68279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Significantly reduces debug time</a:t>
            </a:r>
            <a:endParaRPr lang="en-IE" dirty="0"/>
          </a:p>
        </p:txBody>
      </p:sp>
    </p:spTree>
    <p:extLst>
      <p:ext uri="{BB962C8B-B14F-4D97-AF65-F5344CB8AC3E}">
        <p14:creationId xmlns:p14="http://schemas.microsoft.com/office/powerpoint/2010/main" val="2981415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normAutofit/>
          </a:bodyPr>
          <a:lstStyle/>
          <a:p>
            <a:r>
              <a:rPr lang="en-IE" dirty="0" err="1" smtClean="0"/>
              <a:t>xDD</a:t>
            </a:r>
            <a:endParaRPr lang="en-IE" dirty="0"/>
          </a:p>
          <a:p>
            <a:pPr lvl="1"/>
            <a:r>
              <a:rPr lang="en-IE" dirty="0" smtClean="0"/>
              <a:t>A collection </a:t>
            </a:r>
            <a:r>
              <a:rPr lang="en-IE" dirty="0"/>
              <a:t>of </a:t>
            </a:r>
            <a:r>
              <a:rPr lang="en-IE" dirty="0" smtClean="0"/>
              <a:t>software </a:t>
            </a:r>
            <a:r>
              <a:rPr lang="en-IE" dirty="0"/>
              <a:t>development </a:t>
            </a:r>
            <a:r>
              <a:rPr lang="en-IE" dirty="0" smtClean="0"/>
              <a:t>processes </a:t>
            </a:r>
            <a:r>
              <a:rPr lang="en-IE" dirty="0"/>
              <a:t>that </a:t>
            </a:r>
            <a:r>
              <a:rPr lang="en-IE" dirty="0" smtClean="0"/>
              <a:t>rely </a:t>
            </a:r>
            <a:r>
              <a:rPr lang="en-IE" dirty="0"/>
              <a:t>on the repetition of </a:t>
            </a:r>
            <a:r>
              <a:rPr lang="en-IE" dirty="0" smtClean="0"/>
              <a:t>very </a:t>
            </a:r>
            <a:r>
              <a:rPr lang="en-IE" dirty="0"/>
              <a:t>short development </a:t>
            </a:r>
            <a:r>
              <a:rPr lang="en-IE" dirty="0" smtClean="0"/>
              <a:t>cycles</a:t>
            </a:r>
          </a:p>
          <a:p>
            <a:pPr lvl="1"/>
            <a:r>
              <a:rPr lang="en-IE" dirty="0" smtClean="0"/>
              <a:t>Requirements </a:t>
            </a:r>
            <a:r>
              <a:rPr lang="en-IE" dirty="0"/>
              <a:t>are turned into very specific </a:t>
            </a:r>
            <a:r>
              <a:rPr lang="en-IE" dirty="0" smtClean="0"/>
              <a:t>goals, e.g. features or tests or behaviours.</a:t>
            </a:r>
            <a:endParaRPr lang="en-IE" dirty="0"/>
          </a:p>
          <a:p>
            <a:pPr lvl="1"/>
            <a:endParaRPr lang="en-IE" dirty="0"/>
          </a:p>
          <a:p>
            <a:pPr lvl="1"/>
            <a:endParaRPr lang="en-IE" dirty="0"/>
          </a:p>
        </p:txBody>
      </p:sp>
    </p:spTree>
    <p:extLst>
      <p:ext uri="{BB962C8B-B14F-4D97-AF65-F5344CB8AC3E}">
        <p14:creationId xmlns:p14="http://schemas.microsoft.com/office/powerpoint/2010/main" val="15201471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Shorter software development cycles </a:t>
            </a:r>
            <a:endParaRPr lang="en-IE" dirty="0"/>
          </a:p>
        </p:txBody>
      </p:sp>
    </p:spTree>
    <p:extLst>
      <p:ext uri="{BB962C8B-B14F-4D97-AF65-F5344CB8AC3E}">
        <p14:creationId xmlns:p14="http://schemas.microsoft.com/office/powerpoint/2010/main" val="1197496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Code being developed is focused on meeting client requirements</a:t>
            </a:r>
            <a:endParaRPr lang="en-IE" dirty="0"/>
          </a:p>
        </p:txBody>
      </p:sp>
    </p:spTree>
    <p:extLst>
      <p:ext uri="{BB962C8B-B14F-4D97-AF65-F5344CB8AC3E}">
        <p14:creationId xmlns:p14="http://schemas.microsoft.com/office/powerpoint/2010/main" val="2151954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Accommodates teams of developers with a wide variety of experience</a:t>
            </a:r>
            <a:endParaRPr lang="en-IE" dirty="0"/>
          </a:p>
        </p:txBody>
      </p:sp>
    </p:spTree>
    <p:extLst>
      <p:ext uri="{BB962C8B-B14F-4D97-AF65-F5344CB8AC3E}">
        <p14:creationId xmlns:p14="http://schemas.microsoft.com/office/powerpoint/2010/main" val="2903759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Offers well defined progress tracking and reporting capabilities</a:t>
            </a:r>
            <a:endParaRPr lang="en-IE" dirty="0"/>
          </a:p>
        </p:txBody>
      </p:sp>
    </p:spTree>
    <p:extLst>
      <p:ext uri="{BB962C8B-B14F-4D97-AF65-F5344CB8AC3E}">
        <p14:creationId xmlns:p14="http://schemas.microsoft.com/office/powerpoint/2010/main" val="15230131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Project costing is done with greater accuracy </a:t>
            </a:r>
            <a:endParaRPr lang="en-IE" dirty="0"/>
          </a:p>
        </p:txBody>
      </p:sp>
    </p:spTree>
    <p:extLst>
      <p:ext uri="{BB962C8B-B14F-4D97-AF65-F5344CB8AC3E}">
        <p14:creationId xmlns:p14="http://schemas.microsoft.com/office/powerpoint/2010/main" val="30974591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4</a:t>
            </a:r>
            <a:r>
              <a:rPr lang="en-IE" dirty="0" smtClean="0"/>
              <a:t>. Disadvantages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455508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Can often have very little documentation compared to other methodologies</a:t>
            </a:r>
            <a:endParaRPr lang="en-IE" dirty="0"/>
          </a:p>
        </p:txBody>
      </p:sp>
    </p:spTree>
    <p:extLst>
      <p:ext uri="{BB962C8B-B14F-4D97-AF65-F5344CB8AC3E}">
        <p14:creationId xmlns:p14="http://schemas.microsoft.com/office/powerpoint/2010/main" val="517784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Can result in over-reliance on Chief Programmer</a:t>
            </a:r>
            <a:endParaRPr lang="en-IE" dirty="0"/>
          </a:p>
        </p:txBody>
      </p:sp>
    </p:spTree>
    <p:extLst>
      <p:ext uri="{BB962C8B-B14F-4D97-AF65-F5344CB8AC3E}">
        <p14:creationId xmlns:p14="http://schemas.microsoft.com/office/powerpoint/2010/main" val="18723914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Might not be suitable for a very small team or single developer</a:t>
            </a:r>
            <a:endParaRPr lang="en-IE" dirty="0"/>
          </a:p>
        </p:txBody>
      </p:sp>
    </p:spTree>
    <p:extLst>
      <p:ext uri="{BB962C8B-B14F-4D97-AF65-F5344CB8AC3E}">
        <p14:creationId xmlns:p14="http://schemas.microsoft.com/office/powerpoint/2010/main" val="17921902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If the requirements are changing rapidly, the goals keep moving </a:t>
            </a:r>
            <a:endParaRPr lang="en-IE" dirty="0"/>
          </a:p>
        </p:txBody>
      </p:sp>
    </p:spTree>
    <p:extLst>
      <p:ext uri="{BB962C8B-B14F-4D97-AF65-F5344CB8AC3E}">
        <p14:creationId xmlns:p14="http://schemas.microsoft.com/office/powerpoint/2010/main" val="3698874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7</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5. Interesting</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27304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FDD was initially devised </a:t>
            </a:r>
            <a:r>
              <a:rPr lang="en-IE" dirty="0" smtClean="0"/>
              <a:t>to </a:t>
            </a:r>
            <a:r>
              <a:rPr lang="en-IE" dirty="0"/>
              <a:t>accomplish specific needs of a 15 month, 50 person project at a large Singapore bank.</a:t>
            </a:r>
          </a:p>
        </p:txBody>
      </p:sp>
    </p:spTree>
    <p:extLst>
      <p:ext uri="{BB962C8B-B14F-4D97-AF65-F5344CB8AC3E}">
        <p14:creationId xmlns:p14="http://schemas.microsoft.com/office/powerpoint/2010/main" val="8951376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FDD </a:t>
            </a:r>
            <a:r>
              <a:rPr lang="en-IE" dirty="0" smtClean="0"/>
              <a:t>defines </a:t>
            </a:r>
            <a:r>
              <a:rPr lang="en-IE" dirty="0"/>
              <a:t>six milestones per feature that are to be completed </a:t>
            </a:r>
            <a:r>
              <a:rPr lang="en-IE" dirty="0" smtClean="0"/>
              <a:t>sequentially: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18" y="3217105"/>
            <a:ext cx="8417441" cy="1292151"/>
          </a:xfrm>
          <a:prstGeom prst="rect">
            <a:avLst/>
          </a:prstGeom>
        </p:spPr>
      </p:pic>
    </p:spTree>
    <p:extLst>
      <p:ext uri="{BB962C8B-B14F-4D97-AF65-F5344CB8AC3E}">
        <p14:creationId xmlns:p14="http://schemas.microsoft.com/office/powerpoint/2010/main" val="32798918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A 2005 study found that using TDD meant writing more tests and, in turn, programmers who wrote more tests tended to be more </a:t>
            </a:r>
            <a:r>
              <a:rPr lang="en-IE" dirty="0" smtClean="0"/>
              <a:t>productive.</a:t>
            </a:r>
          </a:p>
          <a:p>
            <a:pPr marL="0" indent="0">
              <a:buNone/>
            </a:pPr>
            <a:endParaRPr lang="en-IE" sz="1800" dirty="0" smtClean="0"/>
          </a:p>
          <a:p>
            <a:pPr marL="0" indent="0">
              <a:buNone/>
            </a:pPr>
            <a:endParaRPr lang="en-IE" sz="1800" dirty="0"/>
          </a:p>
          <a:p>
            <a:pPr marL="0" indent="0">
              <a:buNone/>
            </a:pPr>
            <a:endParaRPr lang="en-IE" sz="1800" dirty="0" smtClean="0"/>
          </a:p>
          <a:p>
            <a:pPr marL="0" indent="0">
              <a:buNone/>
            </a:pPr>
            <a:endParaRPr lang="en-IE" sz="1800" dirty="0"/>
          </a:p>
          <a:p>
            <a:pPr marL="0" indent="0">
              <a:buNone/>
            </a:pPr>
            <a:r>
              <a:rPr lang="en-IE" sz="1800" dirty="0" err="1"/>
              <a:t>Erdogmus</a:t>
            </a:r>
            <a:r>
              <a:rPr lang="en-IE" sz="1800" dirty="0"/>
              <a:t>, </a:t>
            </a:r>
            <a:r>
              <a:rPr lang="en-IE" sz="1800" dirty="0" err="1"/>
              <a:t>Hakan</a:t>
            </a:r>
            <a:r>
              <a:rPr lang="en-IE" sz="1800" dirty="0"/>
              <a:t>; </a:t>
            </a:r>
            <a:r>
              <a:rPr lang="en-IE" sz="1800" dirty="0" err="1"/>
              <a:t>Morisio</a:t>
            </a:r>
            <a:r>
              <a:rPr lang="en-IE" sz="1800" dirty="0"/>
              <a:t>, </a:t>
            </a:r>
            <a:r>
              <a:rPr lang="en-IE" sz="1800" dirty="0" err="1"/>
              <a:t>Torchiano</a:t>
            </a:r>
            <a:r>
              <a:rPr lang="en-IE" sz="1800" dirty="0"/>
              <a:t>. </a:t>
            </a:r>
            <a:r>
              <a:rPr lang="en-IE" sz="1800" dirty="0">
                <a:hlinkClick r:id="rId2"/>
              </a:rPr>
              <a:t>"On the Effectiveness of Test-first Approach to Programming"</a:t>
            </a:r>
            <a:r>
              <a:rPr lang="en-IE" sz="1800" dirty="0"/>
              <a:t>. Proceedings of the IEEE Transactions on Software Engineering, 31(1). January 2005. (NRC 47445). Retrieved 2008-01-1</a:t>
            </a:r>
          </a:p>
        </p:txBody>
      </p:sp>
    </p:spTree>
    <p:extLst>
      <p:ext uri="{BB962C8B-B14F-4D97-AF65-F5344CB8AC3E}">
        <p14:creationId xmlns:p14="http://schemas.microsoft.com/office/powerpoint/2010/main" val="23333443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fontScale="92500" lnSpcReduction="10000"/>
          </a:bodyPr>
          <a:lstStyle/>
          <a:p>
            <a:r>
              <a:rPr lang="en-IE" dirty="0"/>
              <a:t>Test-driven development has been adopted </a:t>
            </a:r>
            <a:r>
              <a:rPr lang="en-IE" dirty="0" smtClean="0"/>
              <a:t>by Quality Control teams. </a:t>
            </a:r>
            <a:r>
              <a:rPr lang="en-IE" dirty="0"/>
              <a:t>The six steps of the TDD sequence are applied with minor semantic changes:</a:t>
            </a:r>
          </a:p>
          <a:p>
            <a:pPr lvl="1"/>
            <a:r>
              <a:rPr lang="en-IE" dirty="0"/>
              <a:t>"Add a check" replaces "Add a test"</a:t>
            </a:r>
          </a:p>
          <a:p>
            <a:pPr lvl="1"/>
            <a:r>
              <a:rPr lang="en-IE" dirty="0"/>
              <a:t>"Run all checks" replaces "Run all tests"</a:t>
            </a:r>
          </a:p>
          <a:p>
            <a:pPr lvl="1"/>
            <a:r>
              <a:rPr lang="en-IE" dirty="0"/>
              <a:t>"Do the work" replaces "Write some code"</a:t>
            </a:r>
          </a:p>
          <a:p>
            <a:pPr lvl="1"/>
            <a:r>
              <a:rPr lang="en-IE" dirty="0"/>
              <a:t>"Run all checks" replaces "Run tests"</a:t>
            </a:r>
          </a:p>
          <a:p>
            <a:pPr lvl="1"/>
            <a:r>
              <a:rPr lang="en-IE" dirty="0"/>
              <a:t>"Clean up the work" replaces "Refactor code"</a:t>
            </a:r>
          </a:p>
          <a:p>
            <a:pPr lvl="1"/>
            <a:r>
              <a:rPr lang="en-IE" dirty="0"/>
              <a:t>"Repeat"</a:t>
            </a:r>
          </a:p>
        </p:txBody>
      </p:sp>
    </p:spTree>
    <p:extLst>
      <p:ext uri="{BB962C8B-B14F-4D97-AF65-F5344CB8AC3E}">
        <p14:creationId xmlns:p14="http://schemas.microsoft.com/office/powerpoint/2010/main" val="4229485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There are several different examples of BDD software tools in use in projects today, for different platforms and programming </a:t>
            </a:r>
            <a:r>
              <a:rPr lang="en-IE" dirty="0" smtClean="0"/>
              <a:t>languages. Possibly </a:t>
            </a:r>
            <a:r>
              <a:rPr lang="en-IE" dirty="0"/>
              <a:t>the most well-known is </a:t>
            </a:r>
            <a:r>
              <a:rPr lang="en-IE" dirty="0" err="1"/>
              <a:t>JBehave</a:t>
            </a:r>
            <a:r>
              <a:rPr lang="en-IE" dirty="0"/>
              <a:t>, which was developed by Dan North</a:t>
            </a:r>
            <a:r>
              <a:rPr lang="en-IE" dirty="0" smtClean="0"/>
              <a:t>.</a:t>
            </a:r>
          </a:p>
          <a:p>
            <a:r>
              <a:rPr lang="en-IE" dirty="0">
                <a:hlinkClick r:id="rId2"/>
              </a:rPr>
              <a:t>http://</a:t>
            </a:r>
            <a:r>
              <a:rPr lang="en-IE" dirty="0" smtClean="0">
                <a:hlinkClick r:id="rId2"/>
              </a:rPr>
              <a:t>jbehave.org</a:t>
            </a:r>
            <a:endParaRPr lang="en-IE" dirty="0" smtClean="0"/>
          </a:p>
          <a:p>
            <a:endParaRPr lang="en-I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762" y="5046900"/>
            <a:ext cx="3038475" cy="1219200"/>
          </a:xfrm>
          <a:prstGeom prst="rect">
            <a:avLst/>
          </a:prstGeom>
        </p:spPr>
      </p:pic>
    </p:spTree>
    <p:extLst>
      <p:ext uri="{BB962C8B-B14F-4D97-AF65-F5344CB8AC3E}">
        <p14:creationId xmlns:p14="http://schemas.microsoft.com/office/powerpoint/2010/main" val="25000647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fontScale="62500" lnSpcReduction="20000"/>
          </a:bodyPr>
          <a:lstStyle/>
          <a:p>
            <a:r>
              <a:rPr lang="en-IE" dirty="0" smtClean="0"/>
              <a:t>BDD User Stories usually follow the following format:</a:t>
            </a:r>
          </a:p>
          <a:p>
            <a:endParaRPr lang="en-IE" dirty="0" smtClean="0"/>
          </a:p>
          <a:p>
            <a:r>
              <a:rPr lang="en-IE" b="1" dirty="0"/>
              <a:t>Title:</a:t>
            </a:r>
            <a:r>
              <a:rPr lang="en-IE" dirty="0"/>
              <a:t> The story should have a clear, explicit title.</a:t>
            </a:r>
          </a:p>
          <a:p>
            <a:r>
              <a:rPr lang="en-IE" b="1" dirty="0" smtClean="0"/>
              <a:t>Narrative:</a:t>
            </a:r>
            <a:r>
              <a:rPr lang="en-IE" dirty="0" smtClean="0"/>
              <a:t> A </a:t>
            </a:r>
            <a:r>
              <a:rPr lang="en-IE" dirty="0"/>
              <a:t>short, introductory section that specifies</a:t>
            </a:r>
          </a:p>
          <a:p>
            <a:pPr lvl="1"/>
            <a:r>
              <a:rPr lang="en-IE" dirty="0"/>
              <a:t>who: (which business or project role) is the driver or primary stakeholder of the story (the actor who derives business benefit from the story)</a:t>
            </a:r>
          </a:p>
          <a:p>
            <a:pPr lvl="1"/>
            <a:r>
              <a:rPr lang="en-IE" dirty="0"/>
              <a:t>what: effect the stakeholder wants the story to have</a:t>
            </a:r>
          </a:p>
          <a:p>
            <a:pPr lvl="1"/>
            <a:r>
              <a:rPr lang="en-IE" dirty="0"/>
              <a:t>why: business value the stakeholder will derive from this </a:t>
            </a:r>
            <a:r>
              <a:rPr lang="en-IE" dirty="0" smtClean="0"/>
              <a:t>effect</a:t>
            </a:r>
            <a:endParaRPr lang="en-IE" dirty="0"/>
          </a:p>
          <a:p>
            <a:r>
              <a:rPr lang="en-IE" b="1" dirty="0"/>
              <a:t>Acceptance </a:t>
            </a:r>
            <a:r>
              <a:rPr lang="en-IE" b="1" dirty="0" smtClean="0"/>
              <a:t>Criteria </a:t>
            </a:r>
            <a:r>
              <a:rPr lang="en-IE" b="1" dirty="0"/>
              <a:t>or </a:t>
            </a:r>
            <a:r>
              <a:rPr lang="en-IE" b="1" dirty="0" smtClean="0"/>
              <a:t>Scenarios:</a:t>
            </a:r>
            <a:r>
              <a:rPr lang="en-IE" dirty="0" smtClean="0"/>
              <a:t> a </a:t>
            </a:r>
            <a:r>
              <a:rPr lang="en-IE" dirty="0"/>
              <a:t>description of each specific case of the narrative. Such a scenario has the following structure:</a:t>
            </a:r>
          </a:p>
          <a:p>
            <a:pPr lvl="1"/>
            <a:r>
              <a:rPr lang="en-IE" dirty="0"/>
              <a:t>It starts by specifying the initial condition that is assumed to be true at the beginning of the scenario. This may consist of a single clause, or several.</a:t>
            </a:r>
          </a:p>
          <a:p>
            <a:pPr lvl="1"/>
            <a:r>
              <a:rPr lang="en-IE" dirty="0"/>
              <a:t>It then states which event triggers the start of the scenario.</a:t>
            </a:r>
          </a:p>
          <a:p>
            <a:pPr lvl="1"/>
            <a:r>
              <a:rPr lang="en-IE" dirty="0"/>
              <a:t>Finally, it states the expected outcome, in one or more clauses.</a:t>
            </a:r>
            <a:endParaRPr lang="en-IE" dirty="0" smtClean="0"/>
          </a:p>
        </p:txBody>
      </p:sp>
    </p:spTree>
    <p:extLst>
      <p:ext uri="{BB962C8B-B14F-4D97-AF65-F5344CB8AC3E}">
        <p14:creationId xmlns:p14="http://schemas.microsoft.com/office/powerpoint/2010/main" val="16445345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6. Reflections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206530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FDD, TDD and BDD are focused on specific themes:</a:t>
            </a:r>
          </a:p>
          <a:p>
            <a:pPr lvl="1"/>
            <a:r>
              <a:rPr lang="en-IE" b="1" dirty="0" smtClean="0"/>
              <a:t>Documentation</a:t>
            </a:r>
            <a:r>
              <a:rPr lang="en-IE" dirty="0" smtClean="0"/>
              <a:t>: The amount of documentation in </a:t>
            </a:r>
            <a:r>
              <a:rPr lang="en-IE" dirty="0" err="1" smtClean="0"/>
              <a:t>xDD</a:t>
            </a:r>
            <a:r>
              <a:rPr lang="en-IE" dirty="0" smtClean="0"/>
              <a:t> methodologies is designed to be “</a:t>
            </a:r>
            <a:r>
              <a:rPr lang="en-IE" i="1" dirty="0" smtClean="0"/>
              <a:t>just enough</a:t>
            </a:r>
            <a:r>
              <a:rPr lang="en-IE" dirty="0" smtClean="0"/>
              <a:t>” as opposed to “</a:t>
            </a:r>
            <a:r>
              <a:rPr lang="en-IE" i="1" dirty="0" smtClean="0"/>
              <a:t>a lot</a:t>
            </a:r>
            <a:r>
              <a:rPr lang="en-IE" dirty="0" smtClean="0"/>
              <a:t>”.</a:t>
            </a:r>
          </a:p>
          <a:p>
            <a:pPr lvl="1"/>
            <a:r>
              <a:rPr lang="en-IE" b="1" dirty="0" smtClean="0"/>
              <a:t>Team Skills</a:t>
            </a:r>
            <a:r>
              <a:rPr lang="en-IE" dirty="0" smtClean="0"/>
              <a:t>: The </a:t>
            </a:r>
            <a:r>
              <a:rPr lang="en-IE" dirty="0" err="1" smtClean="0"/>
              <a:t>xDD</a:t>
            </a:r>
            <a:r>
              <a:rPr lang="en-IE" dirty="0" smtClean="0"/>
              <a:t> methodologies acknowledge that different members of the team have different skill levels.</a:t>
            </a:r>
          </a:p>
        </p:txBody>
      </p:sp>
    </p:spTree>
    <p:extLst>
      <p:ext uri="{BB962C8B-B14F-4D97-AF65-F5344CB8AC3E}">
        <p14:creationId xmlns:p14="http://schemas.microsoft.com/office/powerpoint/2010/main" val="4177427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FDD is designed both for large software development teams and small developments as well.</a:t>
            </a:r>
          </a:p>
          <a:p>
            <a:endParaRPr lang="en-IE" dirty="0"/>
          </a:p>
          <a:p>
            <a:r>
              <a:rPr lang="en-IE" dirty="0" smtClean="0"/>
              <a:t>TDD and BDD are designed principally for small development teams.</a:t>
            </a:r>
          </a:p>
          <a:p>
            <a:endParaRPr lang="en-IE" dirty="0" smtClean="0"/>
          </a:p>
        </p:txBody>
      </p:sp>
    </p:spTree>
    <p:extLst>
      <p:ext uri="{BB962C8B-B14F-4D97-AF65-F5344CB8AC3E}">
        <p14:creationId xmlns:p14="http://schemas.microsoft.com/office/powerpoint/2010/main" val="59045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8</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
        <p:nvSpPr>
          <p:cNvPr id="2" name="Oval 1"/>
          <p:cNvSpPr/>
          <p:nvPr/>
        </p:nvSpPr>
        <p:spPr>
          <a:xfrm>
            <a:off x="2051720" y="5012755"/>
            <a:ext cx="3312368" cy="64849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222085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It has been argued that these approaches are more </a:t>
            </a:r>
            <a:r>
              <a:rPr lang="en-IE" dirty="0"/>
              <a:t>productive than </a:t>
            </a:r>
            <a:r>
              <a:rPr lang="en-IE" dirty="0" smtClean="0"/>
              <a:t>other methodologies, as those are attempting </a:t>
            </a:r>
            <a:r>
              <a:rPr lang="en-IE" dirty="0"/>
              <a:t>to code in large steps.</a:t>
            </a:r>
            <a:endParaRPr lang="en-IE" dirty="0" smtClean="0"/>
          </a:p>
        </p:txBody>
      </p:sp>
    </p:spTree>
    <p:extLst>
      <p:ext uri="{BB962C8B-B14F-4D97-AF65-F5344CB8AC3E}">
        <p14:creationId xmlns:p14="http://schemas.microsoft.com/office/powerpoint/2010/main" val="5221730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TDD and BDD have testing as a significant part of their processes, but nonetheless a testing phase is also necessary in these methodologies.</a:t>
            </a:r>
            <a:endParaRPr lang="en-IE" dirty="0" smtClean="0"/>
          </a:p>
        </p:txBody>
      </p:sp>
    </p:spTree>
    <p:extLst>
      <p:ext uri="{BB962C8B-B14F-4D97-AF65-F5344CB8AC3E}">
        <p14:creationId xmlns:p14="http://schemas.microsoft.com/office/powerpoint/2010/main" val="20202927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9" y="1421568"/>
            <a:ext cx="5295041" cy="5090401"/>
          </a:xfrm>
          <a:prstGeom prst="rect">
            <a:avLst/>
          </a:prstGeom>
        </p:spPr>
      </p:pic>
    </p:spTree>
    <p:extLst>
      <p:ext uri="{BB962C8B-B14F-4D97-AF65-F5344CB8AC3E}">
        <p14:creationId xmlns:p14="http://schemas.microsoft.com/office/powerpoint/2010/main" val="42049073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7</a:t>
            </a:r>
            <a:r>
              <a:rPr lang="en-IE" dirty="0" smtClean="0"/>
              <a:t>. Review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731424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Review</a:t>
            </a:r>
            <a:endParaRPr lang="en-IE" dirty="0"/>
          </a:p>
        </p:txBody>
      </p:sp>
      <p:sp>
        <p:nvSpPr>
          <p:cNvPr id="6" name="Content Placeholder 5"/>
          <p:cNvSpPr>
            <a:spLocks noGrp="1"/>
          </p:cNvSpPr>
          <p:nvPr>
            <p:ph idx="1"/>
          </p:nvPr>
        </p:nvSpPr>
        <p:spPr/>
        <p:txBody>
          <a:bodyPr/>
          <a:lstStyle/>
          <a:p>
            <a:r>
              <a:rPr lang="en-IE" dirty="0" smtClean="0"/>
              <a:t>What did we learn?</a:t>
            </a:r>
            <a:endParaRPr lang="en-IE" dirty="0"/>
          </a:p>
        </p:txBody>
      </p:sp>
    </p:spTree>
    <p:extLst>
      <p:ext uri="{BB962C8B-B14F-4D97-AF65-F5344CB8AC3E}">
        <p14:creationId xmlns:p14="http://schemas.microsoft.com/office/powerpoint/2010/main" val="39662396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8</a:t>
            </a:r>
            <a:r>
              <a:rPr lang="en-IE" dirty="0" smtClean="0"/>
              <a:t>. Summary</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59718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49280" y="4005064"/>
            <a:ext cx="4861332" cy="2236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a:xfrm>
            <a:off x="457200" y="274638"/>
            <a:ext cx="8229600" cy="1143000"/>
          </a:xfrm>
        </p:spPr>
        <p:txBody>
          <a:bodyPr>
            <a:normAutofit/>
          </a:bodyPr>
          <a:lstStyle/>
          <a:p>
            <a:r>
              <a:rPr lang="en-IE" dirty="0" smtClean="0"/>
              <a:t>Summary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81" y="1417638"/>
            <a:ext cx="8402231" cy="19144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81" y="4005064"/>
            <a:ext cx="3256121" cy="22364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280" y="4081520"/>
            <a:ext cx="4835822" cy="21600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844824"/>
            <a:ext cx="5648628" cy="3177353"/>
          </a:xfrm>
          <a:prstGeom prst="rect">
            <a:avLst/>
          </a:prstGeom>
        </p:spPr>
      </p:pic>
    </p:spTree>
    <p:extLst>
      <p:ext uri="{BB962C8B-B14F-4D97-AF65-F5344CB8AC3E}">
        <p14:creationId xmlns:p14="http://schemas.microsoft.com/office/powerpoint/2010/main" val="4028652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9</a:t>
            </a:fld>
            <a:endParaRPr lang="en-US" smtClean="0"/>
          </a:p>
        </p:txBody>
      </p:sp>
      <p:sp>
        <p:nvSpPr>
          <p:cNvPr id="17" name="Rectangle 16"/>
          <p:cNvSpPr/>
          <p:nvPr/>
        </p:nvSpPr>
        <p:spPr>
          <a:xfrm>
            <a:off x="1043608" y="1664804"/>
            <a:ext cx="7056784" cy="3528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18" name="Flowchart: Alternate Process 17"/>
          <p:cNvSpPr/>
          <p:nvPr/>
        </p:nvSpPr>
        <p:spPr>
          <a:xfrm>
            <a:off x="1187624" y="3086541"/>
            <a:ext cx="6696744" cy="360040"/>
          </a:xfrm>
          <a:prstGeom prst="flowChartAlternate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19" name="Oval 18"/>
          <p:cNvSpPr/>
          <p:nvPr/>
        </p:nvSpPr>
        <p:spPr>
          <a:xfrm>
            <a:off x="2699792" y="3158549"/>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20" name="Oval 19"/>
          <p:cNvSpPr/>
          <p:nvPr/>
        </p:nvSpPr>
        <p:spPr>
          <a:xfrm>
            <a:off x="5400112" y="3158549"/>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21" name="Oval 20"/>
          <p:cNvSpPr/>
          <p:nvPr/>
        </p:nvSpPr>
        <p:spPr>
          <a:xfrm>
            <a:off x="6192200" y="3158549"/>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22" name="Flowchart: Alternate Process 21"/>
          <p:cNvSpPr/>
          <p:nvPr/>
        </p:nvSpPr>
        <p:spPr>
          <a:xfrm>
            <a:off x="5004048" y="3590598"/>
            <a:ext cx="972128" cy="504056"/>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1600" u="sng" dirty="0" smtClean="0">
                <a:solidFill>
                  <a:schemeClr val="tx1"/>
                </a:solidFill>
              </a:rPr>
              <a:t>2003</a:t>
            </a:r>
            <a:endParaRPr lang="en-IE" sz="1600" u="sng" dirty="0">
              <a:solidFill>
                <a:schemeClr val="tx1"/>
              </a:solidFill>
            </a:endParaRPr>
          </a:p>
          <a:p>
            <a:pPr algn="ctr"/>
            <a:r>
              <a:rPr lang="en-IE" sz="1600" dirty="0" smtClean="0">
                <a:solidFill>
                  <a:schemeClr val="tx1"/>
                </a:solidFill>
              </a:rPr>
              <a:t>TDD</a:t>
            </a:r>
            <a:endParaRPr lang="en-IE" sz="1600" dirty="0">
              <a:solidFill>
                <a:schemeClr val="tx1"/>
              </a:solidFill>
            </a:endParaRPr>
          </a:p>
        </p:txBody>
      </p:sp>
      <p:sp>
        <p:nvSpPr>
          <p:cNvPr id="23" name="Flowchart: Alternate Process 22"/>
          <p:cNvSpPr/>
          <p:nvPr/>
        </p:nvSpPr>
        <p:spPr>
          <a:xfrm>
            <a:off x="5724128" y="2366461"/>
            <a:ext cx="972128" cy="504056"/>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1600" u="sng" dirty="0" smtClean="0">
                <a:solidFill>
                  <a:schemeClr val="tx1"/>
                </a:solidFill>
              </a:rPr>
              <a:t>2004</a:t>
            </a:r>
            <a:endParaRPr lang="en-IE" sz="1600" u="sng" dirty="0">
              <a:solidFill>
                <a:schemeClr val="tx1"/>
              </a:solidFill>
            </a:endParaRPr>
          </a:p>
          <a:p>
            <a:pPr algn="ctr"/>
            <a:r>
              <a:rPr lang="en-IE" sz="1600" dirty="0" smtClean="0">
                <a:solidFill>
                  <a:schemeClr val="tx1"/>
                </a:solidFill>
              </a:rPr>
              <a:t>BDD</a:t>
            </a:r>
            <a:endParaRPr lang="en-IE" sz="1600" dirty="0">
              <a:solidFill>
                <a:schemeClr val="tx1"/>
              </a:solidFill>
            </a:endParaRPr>
          </a:p>
        </p:txBody>
      </p:sp>
      <p:sp>
        <p:nvSpPr>
          <p:cNvPr id="24" name="Flowchart: Alternate Process 23"/>
          <p:cNvSpPr/>
          <p:nvPr/>
        </p:nvSpPr>
        <p:spPr>
          <a:xfrm>
            <a:off x="2303728" y="2380523"/>
            <a:ext cx="972128" cy="504056"/>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1600" u="sng" dirty="0" smtClean="0">
                <a:solidFill>
                  <a:schemeClr val="tx1"/>
                </a:solidFill>
              </a:rPr>
              <a:t>1999</a:t>
            </a:r>
            <a:endParaRPr lang="en-IE" sz="1600" u="sng" dirty="0">
              <a:solidFill>
                <a:schemeClr val="tx1"/>
              </a:solidFill>
            </a:endParaRPr>
          </a:p>
          <a:p>
            <a:pPr algn="ctr"/>
            <a:r>
              <a:rPr lang="en-IE" sz="1600" dirty="0" smtClean="0">
                <a:solidFill>
                  <a:schemeClr val="tx1"/>
                </a:solidFill>
              </a:rPr>
              <a:t>FDD</a:t>
            </a:r>
            <a:endParaRPr lang="en-IE" sz="1600" dirty="0">
              <a:solidFill>
                <a:schemeClr val="tx1"/>
              </a:solidFill>
            </a:endParaRPr>
          </a:p>
        </p:txBody>
      </p:sp>
      <p:cxnSp>
        <p:nvCxnSpPr>
          <p:cNvPr id="25" name="Straight Connector 24"/>
          <p:cNvCxnSpPr/>
          <p:nvPr/>
        </p:nvCxnSpPr>
        <p:spPr>
          <a:xfrm>
            <a:off x="5508102" y="3338550"/>
            <a:ext cx="0" cy="25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7784" y="2870517"/>
            <a:ext cx="0" cy="25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72481" y="2884372"/>
            <a:ext cx="0" cy="25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Horizontal Scroll 3"/>
          <p:cNvSpPr/>
          <p:nvPr/>
        </p:nvSpPr>
        <p:spPr>
          <a:xfrm>
            <a:off x="2753307" y="4402564"/>
            <a:ext cx="2520320" cy="767110"/>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chemeClr val="tx1"/>
                </a:solidFill>
              </a:rPr>
              <a:t>Manifesto for Agile Software Development</a:t>
            </a:r>
            <a:endParaRPr lang="en-IE" dirty="0">
              <a:solidFill>
                <a:schemeClr val="tx1"/>
              </a:solidFill>
            </a:endParaRPr>
          </a:p>
        </p:txBody>
      </p:sp>
      <p:sp>
        <p:nvSpPr>
          <p:cNvPr id="2" name="Flowchart: Predefined Process 1"/>
          <p:cNvSpPr/>
          <p:nvPr/>
        </p:nvSpPr>
        <p:spPr>
          <a:xfrm>
            <a:off x="3995936" y="1809072"/>
            <a:ext cx="144016" cy="2664000"/>
          </a:xfrm>
          <a:prstGeom prst="flowChartPredefined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9915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TotalTime>
  <Words>2629</Words>
  <Application>Microsoft Office PowerPoint</Application>
  <PresentationFormat>On-screen Show (4:3)</PresentationFormat>
  <Paragraphs>324</Paragraphs>
  <Slides>87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Wingdings</vt:lpstr>
      <vt:lpstr>Office Theme</vt:lpstr>
      <vt:lpstr>The xDD Models</vt:lpstr>
      <vt:lpstr>Contents</vt:lpstr>
      <vt:lpstr>PowerPoint Presentation</vt:lpstr>
      <vt:lpstr>1. Overview</vt:lpstr>
      <vt:lpstr>Overview</vt:lpstr>
      <vt:lpstr>Overview</vt:lpstr>
      <vt:lpstr>Timeline of Methodologies</vt:lpstr>
      <vt:lpstr>Timeline of Methodologies</vt:lpstr>
      <vt:lpstr>Timeline of Methodologies</vt:lpstr>
      <vt:lpstr>Feature-Driven Development</vt:lpstr>
      <vt:lpstr>Feature-Driven Development</vt:lpstr>
      <vt:lpstr>Jeff De Luca</vt:lpstr>
      <vt:lpstr>Test-Driven Development</vt:lpstr>
      <vt:lpstr>Test-Driven Development</vt:lpstr>
      <vt:lpstr>Kent Beck</vt:lpstr>
      <vt:lpstr>Behaviour-Driven Development</vt:lpstr>
      <vt:lpstr>Behaviour-Driven Development</vt:lpstr>
      <vt:lpstr>Dan North</vt:lpstr>
      <vt:lpstr>PowerPoint Presentation</vt:lpstr>
      <vt:lpstr>2. Details</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Feature-Driven Development</vt:lpstr>
      <vt:lpstr>Test-Driven Development</vt:lpstr>
      <vt:lpstr>Test-Driven Development</vt:lpstr>
      <vt:lpstr>Test-Driven Development</vt:lpstr>
      <vt:lpstr>Test-Driven Development</vt:lpstr>
      <vt:lpstr>Test-Driven Development</vt:lpstr>
      <vt:lpstr>Test-Driven Development</vt:lpstr>
      <vt:lpstr>Test-Driven Development</vt:lpstr>
      <vt:lpstr>Test-Driven Development</vt:lpstr>
      <vt:lpstr>Test-Driven Development</vt:lpstr>
      <vt:lpstr>Test-Driven Development</vt:lpstr>
      <vt:lpstr>Test-Driven Development</vt:lpstr>
      <vt:lpstr>Test-Driven Development</vt:lpstr>
      <vt:lpstr>Test-Driven Development</vt:lpstr>
      <vt:lpstr>Behaviour-Driven Development</vt:lpstr>
      <vt:lpstr>Behaviour-Driven Development</vt:lpstr>
      <vt:lpstr>Behaviour-Driven Development</vt:lpstr>
      <vt:lpstr>Test-Driven Development</vt:lpstr>
      <vt:lpstr>Test-Driven Development</vt:lpstr>
      <vt:lpstr>Test-Driven Development</vt:lpstr>
      <vt:lpstr>Test-Driven Development</vt:lpstr>
      <vt:lpstr>Test-Driven Development</vt:lpstr>
      <vt:lpstr>3. Advantages</vt:lpstr>
      <vt:lpstr>Advantages</vt:lpstr>
      <vt:lpstr>Advantages</vt:lpstr>
      <vt:lpstr>Advantages</vt:lpstr>
      <vt:lpstr>Advantages</vt:lpstr>
      <vt:lpstr>Advantages</vt:lpstr>
      <vt:lpstr>Advantages</vt:lpstr>
      <vt:lpstr>4. Disadvantages</vt:lpstr>
      <vt:lpstr>Disadvantages</vt:lpstr>
      <vt:lpstr>Disadvantages</vt:lpstr>
      <vt:lpstr>Disadvantages</vt:lpstr>
      <vt:lpstr>Disadvantages</vt:lpstr>
      <vt:lpstr>5. Interesting</vt:lpstr>
      <vt:lpstr>Interesting</vt:lpstr>
      <vt:lpstr>Interesting</vt:lpstr>
      <vt:lpstr>Interesting</vt:lpstr>
      <vt:lpstr>Interesting</vt:lpstr>
      <vt:lpstr>Interesting</vt:lpstr>
      <vt:lpstr>Interesting</vt:lpstr>
      <vt:lpstr>6. Reflections</vt:lpstr>
      <vt:lpstr>Reflections</vt:lpstr>
      <vt:lpstr>Reflections</vt:lpstr>
      <vt:lpstr>Reflections</vt:lpstr>
      <vt:lpstr>Reflections</vt:lpstr>
      <vt:lpstr>Reflections</vt:lpstr>
      <vt:lpstr>7. Review</vt:lpstr>
      <vt:lpstr>Review</vt:lpstr>
      <vt:lpstr>8. Summary</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188</cp:revision>
  <dcterms:created xsi:type="dcterms:W3CDTF">2011-09-15T13:34:26Z</dcterms:created>
  <dcterms:modified xsi:type="dcterms:W3CDTF">2017-10-24T15:20:25Z</dcterms:modified>
</cp:coreProperties>
</file>