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56" r:id="rId3"/>
    <p:sldId id="464" r:id="rId4"/>
    <p:sldId id="465" r:id="rId5"/>
    <p:sldId id="457" r:id="rId6"/>
    <p:sldId id="455" r:id="rId7"/>
    <p:sldId id="459" r:id="rId8"/>
    <p:sldId id="462" r:id="rId9"/>
    <p:sldId id="458" r:id="rId10"/>
    <p:sldId id="4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FFCC66"/>
    <a:srgbClr val="CC3300"/>
    <a:srgbClr val="CCFFCC"/>
    <a:srgbClr val="FFFFCC"/>
    <a:srgbClr val="FFFF99"/>
    <a:srgbClr val="99FF99"/>
    <a:srgbClr val="CC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61C87-6C37-4DBE-92D0-214839FD9E88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AE55-EFD0-4A44-B884-DAA1A9C681E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925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19841-4D10-4C13-9509-5C47FBAEF42F}" type="datetimeFigureOut">
              <a:rPr lang="en-IE" smtClean="0"/>
              <a:pPr/>
              <a:t>11/10/2017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gilemanifesto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648" y="5789336"/>
            <a:ext cx="3024336" cy="790599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Damian Gordon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87624" y="836712"/>
            <a:ext cx="69127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dirty="0" smtClean="0"/>
              <a:t>Agile Development</a:t>
            </a:r>
            <a:endParaRPr lang="en-IE" sz="54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47864" y="5806753"/>
            <a:ext cx="3024336" cy="7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solidFill>
                  <a:schemeClr val="bg1"/>
                </a:solidFill>
              </a:rPr>
              <a:t>Damian Gordon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4920" y="897449"/>
            <a:ext cx="69127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dirty="0" smtClean="0">
                <a:solidFill>
                  <a:schemeClr val="bg1"/>
                </a:solidFill>
              </a:rPr>
              <a:t>Agile Development</a:t>
            </a:r>
            <a:endParaRPr lang="en-IE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60" y="2449558"/>
            <a:ext cx="4674096" cy="317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372200" cy="477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 February 2001, 17 software developers met at the Snowbird, Utah resort, to discuss lightweight development methods. </a:t>
            </a:r>
          </a:p>
        </p:txBody>
      </p:sp>
    </p:spTree>
    <p:extLst>
      <p:ext uri="{BB962C8B-B14F-4D97-AF65-F5344CB8AC3E}">
        <p14:creationId xmlns:p14="http://schemas.microsoft.com/office/powerpoint/2010/main" val="21174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7384"/>
            <a:ext cx="9372435" cy="6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They </a:t>
            </a:r>
            <a:r>
              <a:rPr lang="en-IE" dirty="0" smtClean="0"/>
              <a:t>published the Manifesto for Agile Software Development to define the approach now known as </a:t>
            </a:r>
            <a:r>
              <a:rPr lang="en-IE" i="1" dirty="0" smtClean="0"/>
              <a:t>Agile Software Development</a:t>
            </a:r>
            <a:r>
              <a:rPr lang="en-IE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10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Manifesto for Agile Software Development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179512" y="1124744"/>
            <a:ext cx="8568952" cy="5616624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We are uncovering better ways of developing</a:t>
            </a:r>
            <a:b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</a:br>
            <a: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software by doing it and helping others do it.</a:t>
            </a:r>
            <a:b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</a:br>
            <a: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Through this work we have come to value:</a:t>
            </a:r>
            <a:b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</a:br>
            <a:endParaRPr lang="en-IE" sz="2400" i="1" dirty="0">
              <a:solidFill>
                <a:schemeClr val="bg1"/>
              </a:solidFill>
              <a:latin typeface="Arial Narrow" panose="020B0606020202030204" pitchFamily="34" charset="0"/>
              <a:cs typeface="Adobe Devanagari" panose="02040503050201020203" pitchFamily="18" charset="0"/>
            </a:endParaRPr>
          </a:p>
          <a:p>
            <a:pPr algn="ctr">
              <a:buNone/>
            </a:pPr>
            <a:r>
              <a:rPr lang="en-IE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Individuals and interactions </a:t>
            </a:r>
            <a: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over processes and tools</a:t>
            </a:r>
            <a:b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</a:br>
            <a:r>
              <a:rPr lang="en-IE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Working software</a:t>
            </a:r>
            <a: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 over comprehensive documentation</a:t>
            </a:r>
            <a:b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</a:br>
            <a:r>
              <a:rPr lang="en-IE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Customer collaboration</a:t>
            </a:r>
            <a: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 over contract negotiation</a:t>
            </a:r>
            <a:r>
              <a:rPr lang="en-IE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/>
            </a:r>
            <a:br>
              <a:rPr lang="en-IE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</a:br>
            <a:r>
              <a:rPr lang="en-IE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Responding to change</a:t>
            </a:r>
            <a: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 over following a plan</a:t>
            </a:r>
            <a:b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</a:br>
            <a:endParaRPr lang="en-IE" sz="2400" i="1" dirty="0">
              <a:solidFill>
                <a:schemeClr val="bg1"/>
              </a:solidFill>
              <a:latin typeface="Arial Narrow" panose="020B0606020202030204" pitchFamily="34" charset="0"/>
              <a:cs typeface="Adobe Devanagari" panose="02040503050201020203" pitchFamily="18" charset="0"/>
            </a:endParaRPr>
          </a:p>
          <a:p>
            <a:pPr algn="ctr">
              <a:buNone/>
            </a:pPr>
            <a: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That is, while there is value in the items on</a:t>
            </a:r>
            <a:b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</a:br>
            <a:r>
              <a:rPr lang="en-IE" sz="2400" i="1" dirty="0">
                <a:solidFill>
                  <a:schemeClr val="bg1"/>
                </a:solidFill>
                <a:latin typeface="Arial Narrow" panose="020B0606020202030204" pitchFamily="34" charset="0"/>
                <a:cs typeface="Adobe Devanagari" panose="02040503050201020203" pitchFamily="18" charset="0"/>
              </a:rPr>
              <a:t>the right, we value the items on the left more.</a:t>
            </a:r>
          </a:p>
        </p:txBody>
      </p:sp>
    </p:spTree>
    <p:extLst>
      <p:ext uri="{BB962C8B-B14F-4D97-AF65-F5344CB8AC3E}">
        <p14:creationId xmlns:p14="http://schemas.microsoft.com/office/powerpoint/2010/main" val="427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Reference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Kent Beck, James </a:t>
            </a:r>
            <a:r>
              <a:rPr lang="en-IE" dirty="0" err="1"/>
              <a:t>Grenning</a:t>
            </a:r>
            <a:r>
              <a:rPr lang="en-IE" dirty="0"/>
              <a:t>, Robert C. Martin, Mike </a:t>
            </a:r>
            <a:r>
              <a:rPr lang="en-IE" dirty="0" err="1"/>
              <a:t>Beedle</a:t>
            </a:r>
            <a:r>
              <a:rPr lang="en-IE" dirty="0"/>
              <a:t>, Jim Highsmith, Steve Mellor, </a:t>
            </a:r>
            <a:r>
              <a:rPr lang="en-IE" dirty="0" err="1"/>
              <a:t>Arie</a:t>
            </a:r>
            <a:r>
              <a:rPr lang="en-IE" dirty="0"/>
              <a:t> van </a:t>
            </a:r>
            <a:r>
              <a:rPr lang="en-IE" dirty="0" err="1"/>
              <a:t>Bennekum</a:t>
            </a:r>
            <a:r>
              <a:rPr lang="en-IE" dirty="0"/>
              <a:t>, Andrew Hunt, Ken </a:t>
            </a:r>
            <a:r>
              <a:rPr lang="en-IE" dirty="0" err="1"/>
              <a:t>Schwaber</a:t>
            </a:r>
            <a:r>
              <a:rPr lang="en-IE" dirty="0"/>
              <a:t>, Alistair Cockburn, Ron Jeffries, Jeff Sutherland, Ward Cunningham, Jon Kern, Dave Thomas, Martin Fowler, Brian </a:t>
            </a:r>
            <a:r>
              <a:rPr lang="en-IE" dirty="0" err="1"/>
              <a:t>Marick</a:t>
            </a:r>
            <a:r>
              <a:rPr lang="en-IE" dirty="0"/>
              <a:t> (2001). “</a:t>
            </a:r>
            <a:r>
              <a:rPr lang="en-IE" i="1" dirty="0"/>
              <a:t>Manifesto for Agile Software Development</a:t>
            </a:r>
            <a:r>
              <a:rPr lang="en-IE" dirty="0"/>
              <a:t>”. Agile </a:t>
            </a:r>
            <a:r>
              <a:rPr lang="en-IE" dirty="0" smtClean="0"/>
              <a:t>Alliance, </a:t>
            </a:r>
            <a:r>
              <a:rPr lang="en-IE" dirty="0" smtClean="0">
                <a:hlinkClick r:id="rId2"/>
              </a:rPr>
              <a:t>http</a:t>
            </a:r>
            <a:r>
              <a:rPr lang="en-IE" dirty="0">
                <a:hlinkClick r:id="rId2"/>
              </a:rPr>
              <a:t>://</a:t>
            </a:r>
            <a:r>
              <a:rPr lang="en-IE" dirty="0" smtClean="0">
                <a:hlinkClick r:id="rId2"/>
              </a:rPr>
              <a:t>agilemanifesto.org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Beck, K. </a:t>
            </a:r>
            <a:r>
              <a:rPr lang="en-IE" i="1" dirty="0" smtClean="0"/>
              <a:t>et al.</a:t>
            </a:r>
            <a:r>
              <a:rPr lang="en-IE" dirty="0"/>
              <a:t> </a:t>
            </a:r>
            <a:r>
              <a:rPr lang="en-IE" dirty="0" smtClean="0"/>
              <a:t>(2001</a:t>
            </a:r>
            <a:r>
              <a:rPr lang="en-IE" dirty="0"/>
              <a:t>)</a:t>
            </a:r>
            <a:r>
              <a:rPr lang="en-IE" dirty="0" smtClean="0"/>
              <a:t> “</a:t>
            </a:r>
            <a:r>
              <a:rPr lang="en-IE" i="1" dirty="0" smtClean="0"/>
              <a:t>Manifesto for Agile Software Development</a:t>
            </a:r>
            <a:r>
              <a:rPr lang="en-IE" dirty="0" smtClean="0"/>
              <a:t>”, Agile Alliance, </a:t>
            </a:r>
            <a:r>
              <a:rPr lang="en-IE" dirty="0" smtClean="0">
                <a:hlinkClick r:id="rId2"/>
              </a:rPr>
              <a:t>http</a:t>
            </a:r>
            <a:r>
              <a:rPr lang="en-IE" dirty="0">
                <a:hlinkClick r:id="rId2"/>
              </a:rPr>
              <a:t>://</a:t>
            </a:r>
            <a:r>
              <a:rPr lang="en-IE" dirty="0" smtClean="0">
                <a:hlinkClick r:id="rId2"/>
              </a:rPr>
              <a:t>agilemanifesto.org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84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4" y="-13648"/>
            <a:ext cx="9216000" cy="6947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056" y="3461296"/>
            <a:ext cx="5513248" cy="17542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b="1" i="1" dirty="0">
                <a:solidFill>
                  <a:schemeClr val="tx1"/>
                </a:solidFill>
                <a:latin typeface="Algerian" panose="04020705040A02060702" pitchFamily="82" charset="0"/>
              </a:rPr>
              <a:t>Manifesto for Agile 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7324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Agile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Some of the manifesto's authors formed the Agile Alliance, a non-profit organization that promotes software development according to the manifesto's principles.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51" y="4005064"/>
            <a:ext cx="3613697" cy="24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Agile Methods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Well-known Agile Software Development Methods include:</a:t>
            </a:r>
          </a:p>
          <a:p>
            <a:pPr lvl="1"/>
            <a:r>
              <a:rPr lang="en-IE" dirty="0" smtClean="0"/>
              <a:t>    Agile Modelling (AM)</a:t>
            </a:r>
          </a:p>
          <a:p>
            <a:pPr lvl="1"/>
            <a:r>
              <a:rPr lang="en-IE" dirty="0" smtClean="0"/>
              <a:t>    Agile Unified Process (AUP)</a:t>
            </a:r>
          </a:p>
          <a:p>
            <a:pPr lvl="1"/>
            <a:r>
              <a:rPr lang="en-IE" dirty="0" smtClean="0"/>
              <a:t>    Dynamic Systems Development Method (DSDM)</a:t>
            </a:r>
          </a:p>
          <a:p>
            <a:pPr lvl="1"/>
            <a:r>
              <a:rPr lang="en-IE" dirty="0" smtClean="0"/>
              <a:t>    Essential Unified Process (</a:t>
            </a:r>
            <a:r>
              <a:rPr lang="en-IE" dirty="0" err="1" smtClean="0"/>
              <a:t>EssUP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    Extreme Programming (XP)</a:t>
            </a:r>
          </a:p>
          <a:p>
            <a:pPr lvl="1"/>
            <a:r>
              <a:rPr lang="en-IE" dirty="0" smtClean="0"/>
              <a:t>    Feature Driven Development (FDD)</a:t>
            </a:r>
          </a:p>
          <a:p>
            <a:pPr lvl="1"/>
            <a:r>
              <a:rPr lang="en-IE" dirty="0" smtClean="0"/>
              <a:t>    Open Unified Process (</a:t>
            </a:r>
            <a:r>
              <a:rPr lang="en-IE" dirty="0" err="1" smtClean="0"/>
              <a:t>OpenUP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    Scrum</a:t>
            </a:r>
          </a:p>
          <a:p>
            <a:pPr lvl="1"/>
            <a:r>
              <a:rPr lang="en-IE" dirty="0" smtClean="0"/>
              <a:t>    Velocity tracking</a:t>
            </a:r>
          </a:p>
        </p:txBody>
      </p:sp>
    </p:spTree>
    <p:extLst>
      <p:ext uri="{BB962C8B-B14F-4D97-AF65-F5344CB8AC3E}">
        <p14:creationId xmlns:p14="http://schemas.microsoft.com/office/powerpoint/2010/main" val="36707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247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Devanagari</vt:lpstr>
      <vt:lpstr>Algerian</vt:lpstr>
      <vt:lpstr>Arial</vt:lpstr>
      <vt:lpstr>Arial Narrow</vt:lpstr>
      <vt:lpstr>Calibri</vt:lpstr>
      <vt:lpstr>Office Theme</vt:lpstr>
      <vt:lpstr>PowerPoint Presentation</vt:lpstr>
      <vt:lpstr>Background</vt:lpstr>
      <vt:lpstr>PowerPoint Presentation</vt:lpstr>
      <vt:lpstr>Background</vt:lpstr>
      <vt:lpstr>Manifesto for Agile Software Development</vt:lpstr>
      <vt:lpstr>Reference</vt:lpstr>
      <vt:lpstr>PowerPoint Presentation</vt:lpstr>
      <vt:lpstr>Agile Alliance</vt:lpstr>
      <vt:lpstr>Agile Methods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Little-Man Computer</dc:title>
  <dc:creator>dgordon</dc:creator>
  <cp:lastModifiedBy>Damian Gordon</cp:lastModifiedBy>
  <cp:revision>148</cp:revision>
  <dcterms:created xsi:type="dcterms:W3CDTF">2011-09-15T13:34:26Z</dcterms:created>
  <dcterms:modified xsi:type="dcterms:W3CDTF">2017-10-11T10:59:43Z</dcterms:modified>
</cp:coreProperties>
</file>