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75" r:id="rId3"/>
    <p:sldId id="476" r:id="rId4"/>
    <p:sldId id="271" r:id="rId5"/>
    <p:sldId id="373" r:id="rId6"/>
    <p:sldId id="270" r:id="rId7"/>
    <p:sldId id="425" r:id="rId8"/>
    <p:sldId id="427" r:id="rId9"/>
    <p:sldId id="272" r:id="rId10"/>
    <p:sldId id="444" r:id="rId11"/>
    <p:sldId id="376" r:id="rId12"/>
    <p:sldId id="414" r:id="rId13"/>
    <p:sldId id="446" r:id="rId14"/>
    <p:sldId id="447" r:id="rId15"/>
    <p:sldId id="448" r:id="rId16"/>
    <p:sldId id="449" r:id="rId17"/>
    <p:sldId id="450" r:id="rId18"/>
    <p:sldId id="451" r:id="rId19"/>
    <p:sldId id="452" r:id="rId20"/>
    <p:sldId id="453" r:id="rId21"/>
    <p:sldId id="454" r:id="rId22"/>
    <p:sldId id="482"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8" r:id="rId40"/>
    <p:sldId id="479" r:id="rId41"/>
    <p:sldId id="477" r:id="rId42"/>
    <p:sldId id="471" r:id="rId43"/>
    <p:sldId id="472" r:id="rId44"/>
    <p:sldId id="381" r:id="rId45"/>
    <p:sldId id="377" r:id="rId46"/>
    <p:sldId id="389" r:id="rId47"/>
    <p:sldId id="390" r:id="rId48"/>
    <p:sldId id="392" r:id="rId49"/>
    <p:sldId id="391" r:id="rId50"/>
    <p:sldId id="382" r:id="rId51"/>
    <p:sldId id="378" r:id="rId52"/>
    <p:sldId id="473" r:id="rId53"/>
    <p:sldId id="474" r:id="rId54"/>
    <p:sldId id="475" r:id="rId55"/>
    <p:sldId id="383" r:id="rId56"/>
    <p:sldId id="379" r:id="rId57"/>
    <p:sldId id="480" r:id="rId58"/>
    <p:sldId id="406" r:id="rId59"/>
    <p:sldId id="384" r:id="rId60"/>
    <p:sldId id="380" r:id="rId61"/>
    <p:sldId id="481" r:id="rId62"/>
    <p:sldId id="407" r:id="rId63"/>
    <p:sldId id="385" r:id="rId64"/>
    <p:sldId id="387" r:id="rId65"/>
    <p:sldId id="386" r:id="rId66"/>
    <p:sldId id="290" r:id="rId67"/>
    <p:sldId id="44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99"/>
    <a:srgbClr val="FFFFCC"/>
    <a:srgbClr val="FFFF99"/>
    <a:srgbClr val="CCCC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61C87-6C37-4DBE-92D0-214839FD9E88}" type="datetimeFigureOut">
              <a:rPr lang="en-IE" smtClean="0"/>
              <a:pPr/>
              <a:t>27/09/2017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AE55-EFD0-4A44-B884-DAA1A9C681E5}" type="slidenum">
              <a:rPr lang="en-IE" smtClean="0"/>
              <a:pPr/>
              <a:t>‹#›</a:t>
            </a:fld>
            <a:endParaRPr lang="en-IE"/>
          </a:p>
        </p:txBody>
      </p:sp>
    </p:spTree>
    <p:extLst>
      <p:ext uri="{BB962C8B-B14F-4D97-AF65-F5344CB8AC3E}">
        <p14:creationId xmlns:p14="http://schemas.microsoft.com/office/powerpoint/2010/main" val="289925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19841-4D10-4C13-9509-5C47FBAEF42F}" type="datetimeFigureOut">
              <a:rPr lang="en-IE" smtClean="0"/>
              <a:pPr/>
              <a:t>27/09/2017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3D19841-4D10-4C13-9509-5C47FBAEF42F}" type="datetimeFigureOut">
              <a:rPr lang="en-IE" smtClean="0"/>
              <a:pPr/>
              <a:t>27/09/2017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3D19841-4D10-4C13-9509-5C47FBAEF42F}" type="datetimeFigureOut">
              <a:rPr lang="en-IE" smtClean="0"/>
              <a:pPr/>
              <a:t>27/09/2017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3D19841-4D10-4C13-9509-5C47FBAEF42F}" type="datetimeFigureOut">
              <a:rPr lang="en-IE" smtClean="0"/>
              <a:pPr/>
              <a:t>27/09/2017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9841-4D10-4C13-9509-5C47FBAEF42F}" type="datetimeFigureOut">
              <a:rPr lang="en-IE" smtClean="0"/>
              <a:pPr/>
              <a:t>27/09/2017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27/09/2017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27/09/2017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19841-4D10-4C13-9509-5C47FBAEF42F}" type="datetimeFigureOut">
              <a:rPr lang="en-IE" smtClean="0"/>
              <a:pPr/>
              <a:t>27/09/2017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561E-E0C1-4F0A-93C2-9FC1439D4E1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9968"/>
          </a:xfrm>
          <a:prstGeom prst="rect">
            <a:avLst/>
          </a:prstGeom>
        </p:spPr>
      </p:pic>
      <p:sp>
        <p:nvSpPr>
          <p:cNvPr id="2" name="Title 1"/>
          <p:cNvSpPr>
            <a:spLocks noGrp="1"/>
          </p:cNvSpPr>
          <p:nvPr>
            <p:ph type="ctrTitle"/>
          </p:nvPr>
        </p:nvSpPr>
        <p:spPr>
          <a:xfrm>
            <a:off x="3168684" y="4131663"/>
            <a:ext cx="3672408" cy="1470025"/>
          </a:xfrm>
        </p:spPr>
        <p:txBody>
          <a:bodyPr>
            <a:noAutofit/>
          </a:bodyPr>
          <a:lstStyle/>
          <a:p>
            <a:r>
              <a:rPr lang="en-IE" sz="5400" dirty="0" smtClean="0"/>
              <a:t>The</a:t>
            </a:r>
            <a:br>
              <a:rPr lang="en-IE" sz="5400" dirty="0" smtClean="0"/>
            </a:br>
            <a:r>
              <a:rPr lang="en-IE" sz="5400" dirty="0" smtClean="0"/>
              <a:t>Spiral</a:t>
            </a:r>
            <a:br>
              <a:rPr lang="en-IE" sz="5400" dirty="0" smtClean="0"/>
            </a:br>
            <a:r>
              <a:rPr lang="en-IE" sz="5400" dirty="0" smtClean="0"/>
              <a:t>Model</a:t>
            </a:r>
            <a:endParaRPr lang="en-IE" sz="5400" dirty="0"/>
          </a:p>
        </p:txBody>
      </p:sp>
      <p:sp>
        <p:nvSpPr>
          <p:cNvPr id="3" name="Subtitle 2"/>
          <p:cNvSpPr>
            <a:spLocks noGrp="1"/>
          </p:cNvSpPr>
          <p:nvPr>
            <p:ph type="subTitle" idx="1"/>
          </p:nvPr>
        </p:nvSpPr>
        <p:spPr>
          <a:xfrm>
            <a:off x="6040952" y="5949280"/>
            <a:ext cx="3024336" cy="790599"/>
          </a:xfrm>
        </p:spPr>
        <p:txBody>
          <a:bodyPr/>
          <a:lstStyle/>
          <a:p>
            <a:r>
              <a:rPr lang="en-IE" dirty="0" smtClean="0">
                <a:solidFill>
                  <a:schemeClr val="tx1"/>
                </a:solidFill>
              </a:rPr>
              <a:t>Damian Gordon</a:t>
            </a:r>
            <a:endParaRPr lang="en-IE" dirty="0">
              <a:solidFill>
                <a:schemeClr val="tx1"/>
              </a:solidFill>
            </a:endParaRPr>
          </a:p>
        </p:txBody>
      </p:sp>
      <p:sp>
        <p:nvSpPr>
          <p:cNvPr id="7" name="Title 1"/>
          <p:cNvSpPr txBox="1">
            <a:spLocks/>
          </p:cNvSpPr>
          <p:nvPr/>
        </p:nvSpPr>
        <p:spPr>
          <a:xfrm>
            <a:off x="3203848" y="4149080"/>
            <a:ext cx="367240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5400" dirty="0" smtClean="0">
                <a:solidFill>
                  <a:schemeClr val="bg1"/>
                </a:solidFill>
              </a:rPr>
              <a:t>The</a:t>
            </a:r>
            <a:br>
              <a:rPr lang="en-IE" sz="5400" dirty="0" smtClean="0">
                <a:solidFill>
                  <a:schemeClr val="bg1"/>
                </a:solidFill>
              </a:rPr>
            </a:br>
            <a:r>
              <a:rPr lang="en-IE" sz="5400" dirty="0" smtClean="0">
                <a:solidFill>
                  <a:schemeClr val="bg1"/>
                </a:solidFill>
              </a:rPr>
              <a:t>Spiral</a:t>
            </a:r>
            <a:br>
              <a:rPr lang="en-IE" sz="5400" dirty="0" smtClean="0">
                <a:solidFill>
                  <a:schemeClr val="bg1"/>
                </a:solidFill>
              </a:rPr>
            </a:br>
            <a:r>
              <a:rPr lang="en-IE" sz="5400" dirty="0" smtClean="0">
                <a:solidFill>
                  <a:schemeClr val="bg1"/>
                </a:solidFill>
              </a:rPr>
              <a:t>Model</a:t>
            </a:r>
            <a:endParaRPr lang="en-IE" sz="5400" dirty="0">
              <a:solidFill>
                <a:schemeClr val="bg1"/>
              </a:solidFill>
            </a:endParaRPr>
          </a:p>
        </p:txBody>
      </p:sp>
      <p:sp>
        <p:nvSpPr>
          <p:cNvPr id="8" name="Subtitle 2"/>
          <p:cNvSpPr txBox="1">
            <a:spLocks/>
          </p:cNvSpPr>
          <p:nvPr/>
        </p:nvSpPr>
        <p:spPr>
          <a:xfrm>
            <a:off x="6084168" y="5966697"/>
            <a:ext cx="3024336" cy="790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dirty="0" smtClean="0">
                <a:solidFill>
                  <a:schemeClr val="bg1"/>
                </a:solidFill>
              </a:rPr>
              <a:t>Damian Gordon</a:t>
            </a:r>
            <a:endParaRPr lang="en-IE"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Barry Boehm</a:t>
            </a:r>
            <a:endParaRPr lang="en-IE" dirty="0"/>
          </a:p>
        </p:txBody>
      </p:sp>
      <p:sp>
        <p:nvSpPr>
          <p:cNvPr id="5" name="Content Placeholder 4"/>
          <p:cNvSpPr>
            <a:spLocks noGrp="1"/>
          </p:cNvSpPr>
          <p:nvPr>
            <p:ph sz="half" idx="1"/>
          </p:nvPr>
        </p:nvSpPr>
        <p:spPr/>
        <p:txBody>
          <a:bodyPr>
            <a:normAutofit fontScale="92500" lnSpcReduction="20000"/>
          </a:bodyPr>
          <a:lstStyle/>
          <a:p>
            <a:r>
              <a:rPr lang="en-IE" dirty="0" smtClean="0"/>
              <a:t>Born in 1935.</a:t>
            </a:r>
          </a:p>
          <a:p>
            <a:r>
              <a:rPr lang="en-IE" dirty="0" smtClean="0"/>
              <a:t>An American software engineer, TRW Emeritus Professor of Software Engineering at the Computer Science Department of the University of Southern California.</a:t>
            </a:r>
          </a:p>
          <a:p>
            <a:r>
              <a:rPr lang="en-IE" dirty="0" smtClean="0"/>
              <a:t>Known for his many contributions to software engineering.</a:t>
            </a:r>
            <a:endParaRPr lang="en-IE" dirty="0"/>
          </a:p>
        </p:txBody>
      </p:sp>
      <p:pic>
        <p:nvPicPr>
          <p:cNvPr id="8" name="Content Placeholder 7" descr="barry-4.jpg"/>
          <p:cNvPicPr>
            <a:picLocks noGrp="1" noChangeAspect="1"/>
          </p:cNvPicPr>
          <p:nvPr>
            <p:ph sz="half" idx="2"/>
          </p:nvPr>
        </p:nvPicPr>
        <p:blipFill>
          <a:blip r:embed="rId2" cstate="print"/>
          <a:stretch>
            <a:fillRect/>
          </a:stretch>
        </p:blipFill>
        <p:spPr>
          <a:xfrm>
            <a:off x="4810147" y="1600200"/>
            <a:ext cx="3714705" cy="4525963"/>
          </a:xfrm>
        </p:spPr>
      </p:pic>
    </p:spTree>
    <p:extLst>
      <p:ext uri="{BB962C8B-B14F-4D97-AF65-F5344CB8AC3E}">
        <p14:creationId xmlns:p14="http://schemas.microsoft.com/office/powerpoint/2010/main" val="4260321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2. Details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16907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Abstract</a:t>
            </a:r>
            <a:endParaRPr lang="en-IE" dirty="0"/>
          </a:p>
        </p:txBody>
      </p:sp>
      <p:sp>
        <p:nvSpPr>
          <p:cNvPr id="3" name="Content Placeholder 2"/>
          <p:cNvSpPr>
            <a:spLocks noGrp="1"/>
          </p:cNvSpPr>
          <p:nvPr>
            <p:ph idx="1"/>
          </p:nvPr>
        </p:nvSpPr>
        <p:spPr>
          <a:xfrm>
            <a:off x="457200" y="1268760"/>
            <a:ext cx="8229600" cy="4680520"/>
          </a:xfrm>
        </p:spPr>
        <p:txBody>
          <a:bodyPr>
            <a:noAutofit/>
          </a:bodyPr>
          <a:lstStyle/>
          <a:p>
            <a:r>
              <a:rPr lang="en-IE" sz="2800" i="1" dirty="0"/>
              <a:t>“Stop the life cycle—I want to get off!”</a:t>
            </a:r>
          </a:p>
          <a:p>
            <a:r>
              <a:rPr lang="en-IE" sz="2800" i="1" dirty="0"/>
              <a:t>“Life-cycle Concept Considered Harmful.”</a:t>
            </a:r>
          </a:p>
          <a:p>
            <a:r>
              <a:rPr lang="en-IE" sz="2800" i="1" dirty="0"/>
              <a:t>“ The waterfall model is dead.”</a:t>
            </a:r>
          </a:p>
          <a:p>
            <a:r>
              <a:rPr lang="en-IE" sz="2800" i="1" dirty="0"/>
              <a:t>“No, it isn’t, but it should be</a:t>
            </a:r>
            <a:r>
              <a:rPr lang="en-IE" sz="2800" i="1" dirty="0" smtClean="0"/>
              <a:t>.”</a:t>
            </a:r>
          </a:p>
          <a:p>
            <a:endParaRPr lang="en-IE" sz="2800" i="1" dirty="0" smtClean="0"/>
          </a:p>
          <a:p>
            <a:endParaRPr lang="en-IE" sz="2800" i="1" dirty="0"/>
          </a:p>
          <a:p>
            <a:r>
              <a:rPr lang="en-IE" sz="2800" dirty="0"/>
              <a:t>“These statements exemplify the current debate about software life-cycle process models. The topic has recently received a great deal of attention.”</a:t>
            </a:r>
          </a:p>
          <a:p>
            <a:endParaRPr lang="en-IE" sz="2800" i="1" dirty="0"/>
          </a:p>
        </p:txBody>
      </p:sp>
    </p:spTree>
    <p:extLst>
      <p:ext uri="{BB962C8B-B14F-4D97-AF65-F5344CB8AC3E}">
        <p14:creationId xmlns:p14="http://schemas.microsoft.com/office/powerpoint/2010/main" val="506331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Abstract</a:t>
            </a:r>
            <a:endParaRPr lang="en-IE" dirty="0"/>
          </a:p>
        </p:txBody>
      </p:sp>
      <p:sp>
        <p:nvSpPr>
          <p:cNvPr id="3" name="Content Placeholder 2"/>
          <p:cNvSpPr>
            <a:spLocks noGrp="1"/>
          </p:cNvSpPr>
          <p:nvPr>
            <p:ph idx="1"/>
          </p:nvPr>
        </p:nvSpPr>
        <p:spPr>
          <a:xfrm>
            <a:off x="457200" y="1268760"/>
            <a:ext cx="8229600" cy="4680520"/>
          </a:xfrm>
        </p:spPr>
        <p:txBody>
          <a:bodyPr>
            <a:noAutofit/>
          </a:bodyPr>
          <a:lstStyle/>
          <a:p>
            <a:r>
              <a:rPr lang="en-IE" sz="2800" dirty="0" smtClean="0"/>
              <a:t>“</a:t>
            </a:r>
            <a:r>
              <a:rPr lang="en-IE" sz="2800" i="1" dirty="0" smtClean="0"/>
              <a:t>The </a:t>
            </a:r>
            <a:r>
              <a:rPr lang="en-IE" sz="2800" i="1" dirty="0" err="1"/>
              <a:t>Defense</a:t>
            </a:r>
            <a:r>
              <a:rPr lang="en-IE" sz="2800" i="1" dirty="0"/>
              <a:t> Science Board Task Force Report on Military Software</a:t>
            </a:r>
            <a:r>
              <a:rPr lang="en-IE" sz="2800" dirty="0"/>
              <a:t> issued in 1987 highlighted the concern that traditional software process models were discouraging more effective approaches to software development such as prototyping and software reuse. The Computer Society has sponsored tutorials and workshops on software process models that have helped clarify many of the issues and stimulated advances in the </a:t>
            </a:r>
            <a:r>
              <a:rPr lang="en-IE" sz="2800" dirty="0" smtClean="0"/>
              <a:t>field”.</a:t>
            </a:r>
            <a:endParaRPr lang="en-IE" sz="2800" dirty="0"/>
          </a:p>
        </p:txBody>
      </p:sp>
    </p:spTree>
    <p:extLst>
      <p:ext uri="{BB962C8B-B14F-4D97-AF65-F5344CB8AC3E}">
        <p14:creationId xmlns:p14="http://schemas.microsoft.com/office/powerpoint/2010/main" val="2499942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Abstract</a:t>
            </a:r>
            <a:endParaRPr lang="en-IE" dirty="0"/>
          </a:p>
        </p:txBody>
      </p:sp>
      <p:sp>
        <p:nvSpPr>
          <p:cNvPr id="3" name="Content Placeholder 2"/>
          <p:cNvSpPr>
            <a:spLocks noGrp="1"/>
          </p:cNvSpPr>
          <p:nvPr>
            <p:ph idx="1"/>
          </p:nvPr>
        </p:nvSpPr>
        <p:spPr>
          <a:xfrm>
            <a:off x="457200" y="1268760"/>
            <a:ext cx="8229600" cy="4680520"/>
          </a:xfrm>
        </p:spPr>
        <p:txBody>
          <a:bodyPr>
            <a:noAutofit/>
          </a:bodyPr>
          <a:lstStyle/>
          <a:p>
            <a:r>
              <a:rPr lang="en-IE" sz="2800" dirty="0" smtClean="0"/>
              <a:t>“The </a:t>
            </a:r>
            <a:r>
              <a:rPr lang="en-IE" sz="2800" dirty="0"/>
              <a:t>spiral model presented in this article is one candidate for improving the software process model situation. The major distinguishing feature of the spiral model is that it creates a </a:t>
            </a:r>
            <a:r>
              <a:rPr lang="en-IE" sz="2800" i="1" dirty="0"/>
              <a:t>risk-driven</a:t>
            </a:r>
            <a:r>
              <a:rPr lang="en-IE" sz="2800" dirty="0"/>
              <a:t> approach to the software process rather than a primarily </a:t>
            </a:r>
            <a:r>
              <a:rPr lang="en-IE" sz="2800" i="1" dirty="0"/>
              <a:t>document-driven </a:t>
            </a:r>
            <a:r>
              <a:rPr lang="en-IE" sz="2800" dirty="0"/>
              <a:t>or </a:t>
            </a:r>
            <a:r>
              <a:rPr lang="en-IE" sz="2800" i="1" dirty="0"/>
              <a:t>code-driven </a:t>
            </a:r>
            <a:r>
              <a:rPr lang="en-IE" sz="2800" dirty="0"/>
              <a:t>process. It incorporates many of the strengths of other models and resolves many of their difficulties</a:t>
            </a:r>
            <a:r>
              <a:rPr lang="en-IE" sz="2800" dirty="0" smtClean="0"/>
              <a:t>.”</a:t>
            </a:r>
            <a:endParaRPr lang="en-IE" sz="2800" dirty="0"/>
          </a:p>
        </p:txBody>
      </p:sp>
    </p:spTree>
    <p:extLst>
      <p:ext uri="{BB962C8B-B14F-4D97-AF65-F5344CB8AC3E}">
        <p14:creationId xmlns:p14="http://schemas.microsoft.com/office/powerpoint/2010/main" val="445895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Abstract</a:t>
            </a:r>
            <a:endParaRPr lang="en-IE" dirty="0"/>
          </a:p>
        </p:txBody>
      </p:sp>
      <p:sp>
        <p:nvSpPr>
          <p:cNvPr id="3" name="Content Placeholder 2"/>
          <p:cNvSpPr>
            <a:spLocks noGrp="1"/>
          </p:cNvSpPr>
          <p:nvPr>
            <p:ph idx="1"/>
          </p:nvPr>
        </p:nvSpPr>
        <p:spPr>
          <a:xfrm>
            <a:off x="457200" y="1268760"/>
            <a:ext cx="8229600" cy="4680520"/>
          </a:xfrm>
        </p:spPr>
        <p:txBody>
          <a:bodyPr>
            <a:noAutofit/>
          </a:bodyPr>
          <a:lstStyle/>
          <a:p>
            <a:r>
              <a:rPr lang="en-IE" sz="2800" dirty="0" smtClean="0"/>
              <a:t>“This </a:t>
            </a:r>
            <a:r>
              <a:rPr lang="en-IE" sz="2800" dirty="0"/>
              <a:t>article opens with a short description of software process models and the issues they address. Subsequent sections outline the process steps involved in the spiral model; illustrate the application of the spiral model to a software project, using the TRW Software Productivity Project as an example; summarize the primary advantages and implications involved in using the spiral model and the primary difficulties in using it at its current incomplete level of elaboration; and present resulting conclusions.”</a:t>
            </a:r>
          </a:p>
        </p:txBody>
      </p:sp>
    </p:spTree>
    <p:extLst>
      <p:ext uri="{BB962C8B-B14F-4D97-AF65-F5344CB8AC3E}">
        <p14:creationId xmlns:p14="http://schemas.microsoft.com/office/powerpoint/2010/main" val="227810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p:txBody>
          <a:bodyPr/>
          <a:lstStyle/>
          <a:p>
            <a:r>
              <a:rPr lang="en-IE" dirty="0" smtClean="0"/>
              <a:t>The primary functions of a software process model are to determine the order of the stages involved in software development and evolution and to establish the transition criteria for progressing from one stage to the next.</a:t>
            </a:r>
          </a:p>
          <a:p>
            <a:endParaRPr lang="en-IE" dirty="0"/>
          </a:p>
        </p:txBody>
      </p:sp>
    </p:spTree>
    <p:extLst>
      <p:ext uri="{BB962C8B-B14F-4D97-AF65-F5344CB8AC3E}">
        <p14:creationId xmlns:p14="http://schemas.microsoft.com/office/powerpoint/2010/main" val="408908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p:txBody>
          <a:bodyPr/>
          <a:lstStyle/>
          <a:p>
            <a:r>
              <a:rPr lang="en-IE" dirty="0" smtClean="0"/>
              <a:t>Thus the key questions that a process model must consider are:</a:t>
            </a:r>
          </a:p>
          <a:p>
            <a:pPr>
              <a:buNone/>
            </a:pPr>
            <a:endParaRPr lang="en-IE" dirty="0" smtClean="0"/>
          </a:p>
          <a:p>
            <a:pPr marL="971550" lvl="1" indent="-514350">
              <a:buFont typeface="+mj-lt"/>
              <a:buAutoNum type="arabicParenR"/>
            </a:pPr>
            <a:r>
              <a:rPr lang="en-IE" dirty="0" smtClean="0"/>
              <a:t>What shall we do next?</a:t>
            </a:r>
          </a:p>
          <a:p>
            <a:pPr marL="971550" lvl="1" indent="-514350">
              <a:buFont typeface="+mj-lt"/>
              <a:buAutoNum type="arabicParenR"/>
            </a:pPr>
            <a:r>
              <a:rPr lang="en-IE" dirty="0" smtClean="0"/>
              <a:t>How long shall we continue to do it?</a:t>
            </a:r>
            <a:endParaRPr lang="en-IE" dirty="0"/>
          </a:p>
        </p:txBody>
      </p:sp>
    </p:spTree>
    <p:extLst>
      <p:ext uri="{BB962C8B-B14F-4D97-AF65-F5344CB8AC3E}">
        <p14:creationId xmlns:p14="http://schemas.microsoft.com/office/powerpoint/2010/main" val="2306204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p:txBody>
          <a:bodyPr/>
          <a:lstStyle/>
          <a:p>
            <a:r>
              <a:rPr lang="en-IE" dirty="0" smtClean="0"/>
              <a:t>Problem </a:t>
            </a:r>
            <a:r>
              <a:rPr lang="en-IE" dirty="0" smtClean="0"/>
              <a:t>with the </a:t>
            </a:r>
            <a:r>
              <a:rPr lang="en-IE" i="1" dirty="0" smtClean="0"/>
              <a:t>Waterfall </a:t>
            </a:r>
            <a:r>
              <a:rPr lang="en-IE" i="1" dirty="0" smtClean="0"/>
              <a:t>Model:</a:t>
            </a:r>
            <a:endParaRPr lang="en-IE" i="1" dirty="0" smtClean="0"/>
          </a:p>
          <a:p>
            <a:pPr lvl="1"/>
            <a:r>
              <a:rPr lang="en-IE" dirty="0" smtClean="0"/>
              <a:t>It emphasises fully elaborated documents as a completion criteria for the stages. This may not be always desirable, for example, for end-user applications a large amount of documentation is not necessarily desirable or needed.</a:t>
            </a:r>
          </a:p>
        </p:txBody>
      </p:sp>
    </p:spTree>
    <p:extLst>
      <p:ext uri="{BB962C8B-B14F-4D97-AF65-F5344CB8AC3E}">
        <p14:creationId xmlns:p14="http://schemas.microsoft.com/office/powerpoint/2010/main" val="3049917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a:bodyPr>
          <a:lstStyle/>
          <a:p>
            <a:r>
              <a:rPr lang="en-IE" dirty="0" smtClean="0"/>
              <a:t>The spiral model of the software process has been evolving for several years, based on experience with various refinements of the waterfall model as applied to large government software projects.</a:t>
            </a:r>
          </a:p>
        </p:txBody>
      </p:sp>
    </p:spTree>
    <p:extLst>
      <p:ext uri="{BB962C8B-B14F-4D97-AF65-F5344CB8AC3E}">
        <p14:creationId xmlns:p14="http://schemas.microsoft.com/office/powerpoint/2010/main" val="346665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Contents</a:t>
            </a:r>
            <a:endParaRPr lang="en-IE"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IE" dirty="0" smtClean="0">
                <a:solidFill>
                  <a:schemeClr val="accent1"/>
                </a:solidFill>
              </a:rPr>
              <a:t>Overview</a:t>
            </a:r>
          </a:p>
          <a:p>
            <a:pPr marL="514350" indent="-514350">
              <a:buFont typeface="+mj-lt"/>
              <a:buAutoNum type="arabicPeriod"/>
            </a:pPr>
            <a:r>
              <a:rPr lang="en-IE" dirty="0" smtClean="0">
                <a:solidFill>
                  <a:schemeClr val="bg1">
                    <a:lumMod val="75000"/>
                  </a:schemeClr>
                </a:solidFill>
              </a:rPr>
              <a:t>Details</a:t>
            </a:r>
          </a:p>
          <a:p>
            <a:pPr marL="514350" indent="-514350">
              <a:buFont typeface="+mj-lt"/>
              <a:buAutoNum type="arabicPeriod"/>
            </a:pPr>
            <a:r>
              <a:rPr lang="en-IE" dirty="0" smtClean="0">
                <a:solidFill>
                  <a:srgbClr val="CCCC00"/>
                </a:solidFill>
              </a:rPr>
              <a:t>Advantages</a:t>
            </a:r>
          </a:p>
          <a:p>
            <a:pPr marL="514350" indent="-514350">
              <a:buFont typeface="+mj-lt"/>
              <a:buAutoNum type="arabicPeriod"/>
            </a:pPr>
            <a:r>
              <a:rPr lang="en-IE" dirty="0" smtClean="0"/>
              <a:t>Disadvantages</a:t>
            </a:r>
          </a:p>
          <a:p>
            <a:pPr marL="514350" indent="-514350">
              <a:buFont typeface="+mj-lt"/>
              <a:buAutoNum type="arabicPeriod"/>
            </a:pPr>
            <a:r>
              <a:rPr lang="en-IE" dirty="0" smtClean="0">
                <a:solidFill>
                  <a:srgbClr val="00B050"/>
                </a:solidFill>
              </a:rPr>
              <a:t>Interesting</a:t>
            </a:r>
            <a:r>
              <a:rPr lang="en-IE" dirty="0" smtClean="0"/>
              <a:t> </a:t>
            </a:r>
          </a:p>
          <a:p>
            <a:pPr marL="514350" indent="-514350">
              <a:buFont typeface="+mj-lt"/>
              <a:buAutoNum type="arabicPeriod"/>
            </a:pPr>
            <a:r>
              <a:rPr lang="en-IE" dirty="0" smtClean="0">
                <a:solidFill>
                  <a:srgbClr val="FF0000"/>
                </a:solidFill>
              </a:rPr>
              <a:t>Reflection</a:t>
            </a:r>
          </a:p>
          <a:p>
            <a:pPr marL="514350" indent="-514350">
              <a:buFont typeface="+mj-lt"/>
              <a:buAutoNum type="arabicPeriod"/>
            </a:pPr>
            <a:r>
              <a:rPr lang="en-IE" dirty="0" smtClean="0">
                <a:solidFill>
                  <a:schemeClr val="bg1">
                    <a:lumMod val="75000"/>
                  </a:schemeClr>
                </a:solidFill>
              </a:rPr>
              <a:t>Review</a:t>
            </a:r>
          </a:p>
          <a:p>
            <a:pPr marL="514350" indent="-514350">
              <a:buFont typeface="+mj-lt"/>
              <a:buAutoNum type="arabicPeriod"/>
            </a:pPr>
            <a:r>
              <a:rPr lang="en-IE" dirty="0" smtClean="0">
                <a:solidFill>
                  <a:schemeClr val="accent1"/>
                </a:solidFill>
              </a:rPr>
              <a:t>Summary</a:t>
            </a:r>
          </a:p>
          <a:p>
            <a:pPr marL="514350" indent="-514350">
              <a:buFont typeface="+mj-lt"/>
              <a:buAutoNum type="arabicPeriod"/>
            </a:pPr>
            <a:endParaRPr lang="en-IE" dirty="0"/>
          </a:p>
        </p:txBody>
      </p:sp>
    </p:spTree>
    <p:extLst>
      <p:ext uri="{BB962C8B-B14F-4D97-AF65-F5344CB8AC3E}">
        <p14:creationId xmlns:p14="http://schemas.microsoft.com/office/powerpoint/2010/main" val="1137145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Tree>
    <p:extLst>
      <p:ext uri="{BB962C8B-B14F-4D97-AF65-F5344CB8AC3E}">
        <p14:creationId xmlns:p14="http://schemas.microsoft.com/office/powerpoint/2010/main" val="599552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a:bodyPr>
          <a:lstStyle/>
          <a:p>
            <a:r>
              <a:rPr lang="en-IE" dirty="0" smtClean="0"/>
              <a:t>The radial dimension represents the cumulative cost incurred in accomplishing the steps to date; the angular dimension represents the progress made in completing each cycle of the spiral</a:t>
            </a:r>
            <a:r>
              <a:rPr lang="en-IE" dirty="0" smtClean="0"/>
              <a:t>.</a:t>
            </a:r>
            <a:endParaRPr lang="en-IE" dirty="0" smtClean="0"/>
          </a:p>
        </p:txBody>
      </p:sp>
    </p:spTree>
    <p:extLst>
      <p:ext uri="{BB962C8B-B14F-4D97-AF65-F5344CB8AC3E}">
        <p14:creationId xmlns:p14="http://schemas.microsoft.com/office/powerpoint/2010/main" val="3839631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a:bodyPr>
          <a:lstStyle/>
          <a:p>
            <a:r>
              <a:rPr lang="en-IE" dirty="0" smtClean="0"/>
              <a:t>The </a:t>
            </a:r>
            <a:r>
              <a:rPr lang="en-IE" dirty="0" smtClean="0"/>
              <a:t>model reflects the underlying concept that each cycle involves a progression that addresses the same sequence of steps, for each portion of the product and for each of its levels of elaboration, from an overall concept of operation document down to the coding of each individual program.</a:t>
            </a:r>
          </a:p>
        </p:txBody>
      </p:sp>
    </p:spTree>
    <p:extLst>
      <p:ext uri="{BB962C8B-B14F-4D97-AF65-F5344CB8AC3E}">
        <p14:creationId xmlns:p14="http://schemas.microsoft.com/office/powerpoint/2010/main" val="1967533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Tree>
    <p:extLst>
      <p:ext uri="{BB962C8B-B14F-4D97-AF65-F5344CB8AC3E}">
        <p14:creationId xmlns:p14="http://schemas.microsoft.com/office/powerpoint/2010/main" val="2954184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
        <p:nvSpPr>
          <p:cNvPr id="3" name="Rectangle 2"/>
          <p:cNvSpPr/>
          <p:nvPr/>
        </p:nvSpPr>
        <p:spPr>
          <a:xfrm>
            <a:off x="4302074" y="620272"/>
            <a:ext cx="3672408"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187624" y="3645024"/>
            <a:ext cx="6768752"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71309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
        <p:nvSpPr>
          <p:cNvPr id="3" name="Rectangle 2"/>
          <p:cNvSpPr/>
          <p:nvPr/>
        </p:nvSpPr>
        <p:spPr>
          <a:xfrm>
            <a:off x="4302074" y="620272"/>
            <a:ext cx="3672408"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187624" y="3645024"/>
            <a:ext cx="6768752"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1403648" y="764704"/>
            <a:ext cx="708848" cy="1323439"/>
          </a:xfrm>
          <a:prstGeom prst="rect">
            <a:avLst/>
          </a:prstGeom>
          <a:noFill/>
        </p:spPr>
        <p:txBody>
          <a:bodyPr wrap="none" rtlCol="0">
            <a:spAutoFit/>
          </a:bodyPr>
          <a:lstStyle/>
          <a:p>
            <a:r>
              <a:rPr lang="en-IE" sz="8000" dirty="0" smtClean="0">
                <a:latin typeface="Franklin Gothic Medium Cond" pitchFamily="34" charset="0"/>
              </a:rPr>
              <a:t>1</a:t>
            </a:r>
            <a:endParaRPr lang="en-IE" dirty="0">
              <a:latin typeface="Franklin Gothic Medium Cond" pitchFamily="34" charset="0"/>
            </a:endParaRPr>
          </a:p>
        </p:txBody>
      </p:sp>
    </p:spTree>
    <p:extLst>
      <p:ext uri="{BB962C8B-B14F-4D97-AF65-F5344CB8AC3E}">
        <p14:creationId xmlns:p14="http://schemas.microsoft.com/office/powerpoint/2010/main" val="1435825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t>1. </a:t>
            </a:r>
          </a:p>
          <a:p>
            <a:r>
              <a:rPr lang="en-IE" dirty="0" smtClean="0"/>
              <a:t>A typical cycle of the spiral. Each cycle of the spiral begins with the identification of</a:t>
            </a:r>
          </a:p>
          <a:p>
            <a:pPr lvl="1"/>
            <a:r>
              <a:rPr lang="en-IE" dirty="0" smtClean="0"/>
              <a:t>the objectives of the portion of the product being elaborated (performance, functionality, ability to accommodate change, etc.);</a:t>
            </a:r>
          </a:p>
          <a:p>
            <a:pPr lvl="1"/>
            <a:r>
              <a:rPr lang="en-IE" dirty="0" smtClean="0"/>
              <a:t>the alternative means of implementing this portion of the product (design A , design B, reuse, buy, etc.); and</a:t>
            </a:r>
          </a:p>
          <a:p>
            <a:pPr lvl="1"/>
            <a:r>
              <a:rPr lang="en-IE" dirty="0" smtClean="0"/>
              <a:t>the constraints imposed on the application of the alternatives (cost, schedule, inter-face, etc.).</a:t>
            </a:r>
          </a:p>
        </p:txBody>
      </p:sp>
    </p:spTree>
    <p:extLst>
      <p:ext uri="{BB962C8B-B14F-4D97-AF65-F5344CB8AC3E}">
        <p14:creationId xmlns:p14="http://schemas.microsoft.com/office/powerpoint/2010/main" val="2937137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Tree>
    <p:extLst>
      <p:ext uri="{BB962C8B-B14F-4D97-AF65-F5344CB8AC3E}">
        <p14:creationId xmlns:p14="http://schemas.microsoft.com/office/powerpoint/2010/main" val="3282869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
        <p:nvSpPr>
          <p:cNvPr id="3" name="Rectangle 2"/>
          <p:cNvSpPr/>
          <p:nvPr/>
        </p:nvSpPr>
        <p:spPr>
          <a:xfrm>
            <a:off x="611560" y="620272"/>
            <a:ext cx="3672408"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187624" y="3645024"/>
            <a:ext cx="6768752"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77378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
        <p:nvSpPr>
          <p:cNvPr id="4" name="Rectangle 3"/>
          <p:cNvSpPr/>
          <p:nvPr/>
        </p:nvSpPr>
        <p:spPr>
          <a:xfrm>
            <a:off x="1187624" y="3645024"/>
            <a:ext cx="6768752"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7463552" y="764704"/>
            <a:ext cx="708848" cy="1323439"/>
          </a:xfrm>
          <a:prstGeom prst="rect">
            <a:avLst/>
          </a:prstGeom>
          <a:noFill/>
        </p:spPr>
        <p:txBody>
          <a:bodyPr wrap="none" rtlCol="0">
            <a:spAutoFit/>
          </a:bodyPr>
          <a:lstStyle/>
          <a:p>
            <a:r>
              <a:rPr lang="en-IE" sz="8000" dirty="0" smtClean="0">
                <a:latin typeface="Franklin Gothic Medium Cond" pitchFamily="34" charset="0"/>
              </a:rPr>
              <a:t>2</a:t>
            </a:r>
            <a:endParaRPr lang="en-IE" dirty="0">
              <a:latin typeface="Franklin Gothic Medium Cond" pitchFamily="34" charset="0"/>
            </a:endParaRPr>
          </a:p>
        </p:txBody>
      </p:sp>
      <p:sp>
        <p:nvSpPr>
          <p:cNvPr id="8" name="Rectangle 7"/>
          <p:cNvSpPr/>
          <p:nvPr/>
        </p:nvSpPr>
        <p:spPr>
          <a:xfrm>
            <a:off x="611560" y="620272"/>
            <a:ext cx="3672408"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03986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105650"/>
          </a:xfrm>
          <a:prstGeom prst="rect">
            <a:avLst/>
          </a:prstGeom>
        </p:spPr>
      </p:pic>
    </p:spTree>
    <p:extLst>
      <p:ext uri="{BB962C8B-B14F-4D97-AF65-F5344CB8AC3E}">
        <p14:creationId xmlns:p14="http://schemas.microsoft.com/office/powerpoint/2010/main" val="1191384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fontScale="85000" lnSpcReduction="10000"/>
          </a:bodyPr>
          <a:lstStyle/>
          <a:p>
            <a:r>
              <a:rPr lang="en-IE" dirty="0" smtClean="0"/>
              <a:t>2. </a:t>
            </a:r>
          </a:p>
          <a:p>
            <a:r>
              <a:rPr lang="en-IE" dirty="0" smtClean="0"/>
              <a:t>The next step is to evaluate the alternatives relative to the objectives and constraints. </a:t>
            </a:r>
          </a:p>
          <a:p>
            <a:r>
              <a:rPr lang="en-IE" dirty="0" smtClean="0"/>
              <a:t>Frequently, this process will identify areas of uncertainty that are significant sources of project risk. </a:t>
            </a:r>
          </a:p>
          <a:p>
            <a:r>
              <a:rPr lang="en-IE" dirty="0" smtClean="0"/>
              <a:t>If so, the next step should involve the formulation of a cost-effective strategy for resolving the sources of risk. </a:t>
            </a:r>
          </a:p>
          <a:p>
            <a:r>
              <a:rPr lang="en-IE" dirty="0" smtClean="0"/>
              <a:t>This may involve prototyping, simulation, benchmarking, reference checking, administering user questionnaires, analytic modelling, or combinations of these and other risk resolution techniques.</a:t>
            </a:r>
          </a:p>
        </p:txBody>
      </p:sp>
    </p:spTree>
    <p:extLst>
      <p:ext uri="{BB962C8B-B14F-4D97-AF65-F5344CB8AC3E}">
        <p14:creationId xmlns:p14="http://schemas.microsoft.com/office/powerpoint/2010/main" val="2292717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Tree>
    <p:extLst>
      <p:ext uri="{BB962C8B-B14F-4D97-AF65-F5344CB8AC3E}">
        <p14:creationId xmlns:p14="http://schemas.microsoft.com/office/powerpoint/2010/main" val="900906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
        <p:nvSpPr>
          <p:cNvPr id="3" name="Rectangle 2"/>
          <p:cNvSpPr/>
          <p:nvPr/>
        </p:nvSpPr>
        <p:spPr>
          <a:xfrm>
            <a:off x="611560" y="620272"/>
            <a:ext cx="3672408"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187624" y="332656"/>
            <a:ext cx="6768752"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42106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
        <p:nvSpPr>
          <p:cNvPr id="3" name="Rectangle 2"/>
          <p:cNvSpPr/>
          <p:nvPr/>
        </p:nvSpPr>
        <p:spPr>
          <a:xfrm>
            <a:off x="611560" y="620272"/>
            <a:ext cx="3672408"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187624" y="332656"/>
            <a:ext cx="6768752"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7463552" y="4869160"/>
            <a:ext cx="708848" cy="1323439"/>
          </a:xfrm>
          <a:prstGeom prst="rect">
            <a:avLst/>
          </a:prstGeom>
          <a:noFill/>
        </p:spPr>
        <p:txBody>
          <a:bodyPr wrap="none" rtlCol="0">
            <a:spAutoFit/>
          </a:bodyPr>
          <a:lstStyle/>
          <a:p>
            <a:r>
              <a:rPr lang="en-IE" sz="8000" dirty="0" smtClean="0">
                <a:latin typeface="Franklin Gothic Medium Cond" pitchFamily="34" charset="0"/>
              </a:rPr>
              <a:t>3</a:t>
            </a:r>
            <a:endParaRPr lang="en-IE" dirty="0">
              <a:latin typeface="Franklin Gothic Medium Cond" pitchFamily="34" charset="0"/>
            </a:endParaRPr>
          </a:p>
        </p:txBody>
      </p:sp>
    </p:spTree>
    <p:extLst>
      <p:ext uri="{BB962C8B-B14F-4D97-AF65-F5344CB8AC3E}">
        <p14:creationId xmlns:p14="http://schemas.microsoft.com/office/powerpoint/2010/main" val="798619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fontScale="92500" lnSpcReduction="20000"/>
          </a:bodyPr>
          <a:lstStyle/>
          <a:p>
            <a:r>
              <a:rPr lang="en-IE" dirty="0" smtClean="0"/>
              <a:t>3.</a:t>
            </a:r>
          </a:p>
          <a:p>
            <a:r>
              <a:rPr lang="en-IE" dirty="0" smtClean="0"/>
              <a:t>Once the risks are evaluated, the next step is determined by the relative remaining risks. </a:t>
            </a:r>
          </a:p>
          <a:p>
            <a:r>
              <a:rPr lang="en-IE" dirty="0" smtClean="0"/>
              <a:t>If performance or user-interface risks strongly dominate program development or internal interface-control risks, the next step may be an evolutionary development one: a minimal effort to specify the overall nature of the product, a plan for the next level of prototyping, and the development of a more detailed prototype to continue to resolve the major risk issues.</a:t>
            </a:r>
          </a:p>
        </p:txBody>
      </p:sp>
    </p:spTree>
    <p:extLst>
      <p:ext uri="{BB962C8B-B14F-4D97-AF65-F5344CB8AC3E}">
        <p14:creationId xmlns:p14="http://schemas.microsoft.com/office/powerpoint/2010/main" val="3903939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Tree>
    <p:extLst>
      <p:ext uri="{BB962C8B-B14F-4D97-AF65-F5344CB8AC3E}">
        <p14:creationId xmlns:p14="http://schemas.microsoft.com/office/powerpoint/2010/main" val="1281303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
        <p:nvSpPr>
          <p:cNvPr id="3" name="Rectangle 2"/>
          <p:cNvSpPr/>
          <p:nvPr/>
        </p:nvSpPr>
        <p:spPr>
          <a:xfrm>
            <a:off x="4301658" y="620272"/>
            <a:ext cx="3672408"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187624" y="332656"/>
            <a:ext cx="6768752"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51897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135380" y="312420"/>
            <a:ext cx="6873240" cy="6233160"/>
          </a:xfrm>
          <a:prstGeom prst="rect">
            <a:avLst/>
          </a:prstGeom>
        </p:spPr>
      </p:pic>
      <p:sp>
        <p:nvSpPr>
          <p:cNvPr id="3" name="Rectangle 2"/>
          <p:cNvSpPr/>
          <p:nvPr/>
        </p:nvSpPr>
        <p:spPr>
          <a:xfrm>
            <a:off x="4301658" y="620272"/>
            <a:ext cx="3672408"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187624" y="332656"/>
            <a:ext cx="6768752"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1475656" y="4869160"/>
            <a:ext cx="708848" cy="1323439"/>
          </a:xfrm>
          <a:prstGeom prst="rect">
            <a:avLst/>
          </a:prstGeom>
          <a:noFill/>
        </p:spPr>
        <p:txBody>
          <a:bodyPr wrap="none" rtlCol="0">
            <a:spAutoFit/>
          </a:bodyPr>
          <a:lstStyle/>
          <a:p>
            <a:r>
              <a:rPr lang="en-IE" sz="8000" dirty="0" smtClean="0">
                <a:latin typeface="Franklin Gothic Medium Cond" pitchFamily="34" charset="0"/>
              </a:rPr>
              <a:t>4</a:t>
            </a:r>
            <a:endParaRPr lang="en-IE" dirty="0">
              <a:latin typeface="Franklin Gothic Medium Cond" pitchFamily="34" charset="0"/>
            </a:endParaRPr>
          </a:p>
        </p:txBody>
      </p:sp>
    </p:spTree>
    <p:extLst>
      <p:ext uri="{BB962C8B-B14F-4D97-AF65-F5344CB8AC3E}">
        <p14:creationId xmlns:p14="http://schemas.microsoft.com/office/powerpoint/2010/main" val="2524118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a:xfrm>
            <a:off x="457200" y="1600200"/>
            <a:ext cx="8229600" cy="4997152"/>
          </a:xfrm>
        </p:spPr>
        <p:txBody>
          <a:bodyPr>
            <a:noAutofit/>
          </a:bodyPr>
          <a:lstStyle/>
          <a:p>
            <a:r>
              <a:rPr lang="en-IE" dirty="0" smtClean="0"/>
              <a:t>4.</a:t>
            </a:r>
          </a:p>
          <a:p>
            <a:r>
              <a:rPr lang="en-IE" dirty="0" smtClean="0"/>
              <a:t>If this prototype is operationally useful and robust enough to serve as a low-risk base for future product evolution, the subsequent risk-driven steps would be the evolving series of evolutionary prototypes going toward the right of the figure</a:t>
            </a:r>
            <a:r>
              <a:rPr lang="en-IE" sz="2400" dirty="0" smtClean="0"/>
              <a:t>. </a:t>
            </a:r>
          </a:p>
        </p:txBody>
      </p:sp>
    </p:spTree>
    <p:extLst>
      <p:ext uri="{BB962C8B-B14F-4D97-AF65-F5344CB8AC3E}">
        <p14:creationId xmlns:p14="http://schemas.microsoft.com/office/powerpoint/2010/main" val="3835136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a:xfrm>
            <a:off x="457200" y="1600200"/>
            <a:ext cx="8229600" cy="4997152"/>
          </a:xfrm>
        </p:spPr>
        <p:txBody>
          <a:bodyPr>
            <a:noAutofit/>
          </a:bodyPr>
          <a:lstStyle/>
          <a:p>
            <a:r>
              <a:rPr lang="en-IE" dirty="0" smtClean="0"/>
              <a:t>4.</a:t>
            </a:r>
          </a:p>
          <a:p>
            <a:r>
              <a:rPr lang="en-IE" dirty="0" smtClean="0"/>
              <a:t>In this case, the option of writing specifications would be addressed but not exercised. Thus, risk considerations can lead to a project implementing only a subset of all the potential steps in the model. </a:t>
            </a:r>
          </a:p>
        </p:txBody>
      </p:sp>
    </p:spTree>
    <p:extLst>
      <p:ext uri="{BB962C8B-B14F-4D97-AF65-F5344CB8AC3E}">
        <p14:creationId xmlns:p14="http://schemas.microsoft.com/office/powerpoint/2010/main" val="4058889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1. Overview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a:xfrm>
            <a:off x="457200" y="1600200"/>
            <a:ext cx="8229600" cy="4997152"/>
          </a:xfrm>
        </p:spPr>
        <p:txBody>
          <a:bodyPr>
            <a:noAutofit/>
          </a:bodyPr>
          <a:lstStyle/>
          <a:p>
            <a:r>
              <a:rPr lang="en-IE" dirty="0" smtClean="0"/>
              <a:t>4.</a:t>
            </a:r>
          </a:p>
          <a:p>
            <a:r>
              <a:rPr lang="en-IE" dirty="0" smtClean="0"/>
              <a:t>On the other hand, if previous prototyping efforts have already resolved all of the performance or user-interface risks, and program development or interface-control risks dominate, the next step follows the basic waterfall approach (concept of operation, soft-ware requirements, preliminary design, etc.), modified as appropriate to incorporate incremental development. </a:t>
            </a:r>
          </a:p>
        </p:txBody>
      </p:sp>
    </p:spTree>
    <p:extLst>
      <p:ext uri="{BB962C8B-B14F-4D97-AF65-F5344CB8AC3E}">
        <p14:creationId xmlns:p14="http://schemas.microsoft.com/office/powerpoint/2010/main" val="3335128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a:xfrm>
            <a:off x="457200" y="1600200"/>
            <a:ext cx="8229600" cy="4997152"/>
          </a:xfrm>
        </p:spPr>
        <p:txBody>
          <a:bodyPr>
            <a:normAutofit/>
          </a:bodyPr>
          <a:lstStyle/>
          <a:p>
            <a:r>
              <a:rPr lang="en-IE" dirty="0" smtClean="0"/>
              <a:t>4.</a:t>
            </a:r>
          </a:p>
          <a:p>
            <a:r>
              <a:rPr lang="en-IE" dirty="0" smtClean="0"/>
              <a:t>Each level of software specification in the figure is then followed by a validation step and the preparation of plans for the succeeding cycle.</a:t>
            </a:r>
          </a:p>
        </p:txBody>
      </p:sp>
    </p:spTree>
    <p:extLst>
      <p:ext uri="{BB962C8B-B14F-4D97-AF65-F5344CB8AC3E}">
        <p14:creationId xmlns:p14="http://schemas.microsoft.com/office/powerpoint/2010/main" val="1007478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normAutofit fontScale="90000"/>
          </a:bodyPr>
          <a:lstStyle/>
          <a:p>
            <a:r>
              <a:rPr lang="en-IE" dirty="0" smtClean="0"/>
              <a:t>A prioritized top-ten list </a:t>
            </a:r>
            <a:br>
              <a:rPr lang="en-IE" dirty="0" smtClean="0"/>
            </a:br>
            <a:r>
              <a:rPr lang="en-IE" dirty="0" smtClean="0"/>
              <a:t>of software risk items</a:t>
            </a:r>
            <a:endParaRPr lang="en-IE" dirty="0"/>
          </a:p>
        </p:txBody>
      </p:sp>
    </p:spTree>
    <p:extLst>
      <p:ext uri="{BB962C8B-B14F-4D97-AF65-F5344CB8AC3E}">
        <p14:creationId xmlns:p14="http://schemas.microsoft.com/office/powerpoint/2010/main" val="3784703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67544" y="188640"/>
          <a:ext cx="8280920" cy="6405880"/>
        </p:xfrm>
        <a:graphic>
          <a:graphicData uri="http://schemas.openxmlformats.org/drawingml/2006/table">
            <a:tbl>
              <a:tblPr firstRow="1" bandRow="1">
                <a:tableStyleId>{5C22544A-7EE6-4342-B048-85BDC9FD1C3A}</a:tableStyleId>
              </a:tblPr>
              <a:tblGrid>
                <a:gridCol w="504056"/>
                <a:gridCol w="2592288"/>
                <a:gridCol w="5184576"/>
              </a:tblGrid>
              <a:tr h="370840">
                <a:tc>
                  <a:txBody>
                    <a:bodyPr/>
                    <a:lstStyle/>
                    <a:p>
                      <a:endParaRPr lang="en-IE" dirty="0"/>
                    </a:p>
                  </a:txBody>
                  <a:tcPr/>
                </a:tc>
                <a:tc>
                  <a:txBody>
                    <a:bodyPr/>
                    <a:lstStyle/>
                    <a:p>
                      <a:r>
                        <a:rPr lang="en-IE" dirty="0" smtClean="0"/>
                        <a:t>Risk Item</a:t>
                      </a:r>
                      <a:endParaRPr lang="en-IE" dirty="0"/>
                    </a:p>
                  </a:txBody>
                  <a:tcPr/>
                </a:tc>
                <a:tc>
                  <a:txBody>
                    <a:bodyPr/>
                    <a:lstStyle/>
                    <a:p>
                      <a:r>
                        <a:rPr lang="en-IE" dirty="0" smtClean="0"/>
                        <a:t>Risk Management Techniques</a:t>
                      </a:r>
                      <a:endParaRPr lang="en-IE" dirty="0"/>
                    </a:p>
                  </a:txBody>
                  <a:tcPr/>
                </a:tc>
              </a:tr>
              <a:tr h="370840">
                <a:tc>
                  <a:txBody>
                    <a:bodyPr/>
                    <a:lstStyle/>
                    <a:p>
                      <a:r>
                        <a:rPr lang="en-IE" sz="1600" dirty="0" smtClean="0"/>
                        <a:t>1.</a:t>
                      </a:r>
                      <a:endParaRPr lang="en-IE" sz="1600" dirty="0"/>
                    </a:p>
                  </a:txBody>
                  <a:tcPr/>
                </a:tc>
                <a:tc>
                  <a:txBody>
                    <a:bodyPr/>
                    <a:lstStyle/>
                    <a:p>
                      <a:r>
                        <a:rPr lang="en-IE" sz="1600" dirty="0" smtClean="0"/>
                        <a:t>Personnel shortfalls</a:t>
                      </a:r>
                      <a:endParaRPr lang="en-IE" sz="1600" dirty="0"/>
                    </a:p>
                  </a:txBody>
                  <a:tcPr/>
                </a:tc>
                <a:tc>
                  <a:txBody>
                    <a:bodyPr/>
                    <a:lstStyle/>
                    <a:p>
                      <a:r>
                        <a:rPr lang="en-IE" sz="1600" dirty="0" smtClean="0"/>
                        <a:t>Staffing with top talent, job matching; teambuilding; morale building; cross-training; pre-scheduling key people</a:t>
                      </a:r>
                      <a:endParaRPr lang="en-IE" sz="1600" dirty="0"/>
                    </a:p>
                  </a:txBody>
                  <a:tcPr/>
                </a:tc>
              </a:tr>
              <a:tr h="370840">
                <a:tc>
                  <a:txBody>
                    <a:bodyPr/>
                    <a:lstStyle/>
                    <a:p>
                      <a:r>
                        <a:rPr lang="en-IE" sz="1600" dirty="0" smtClean="0"/>
                        <a:t>2.</a:t>
                      </a:r>
                      <a:endParaRPr lang="en-IE" sz="1600" dirty="0"/>
                    </a:p>
                  </a:txBody>
                  <a:tcPr/>
                </a:tc>
                <a:tc>
                  <a:txBody>
                    <a:bodyPr/>
                    <a:lstStyle/>
                    <a:p>
                      <a:r>
                        <a:rPr lang="en-IE" sz="1600" dirty="0" smtClean="0"/>
                        <a:t>Unrealistic schedules and budgets</a:t>
                      </a:r>
                      <a:endParaRPr lang="en-IE" sz="1600" dirty="0"/>
                    </a:p>
                  </a:txBody>
                  <a:tcPr/>
                </a:tc>
                <a:tc>
                  <a:txBody>
                    <a:bodyPr/>
                    <a:lstStyle/>
                    <a:p>
                      <a:r>
                        <a:rPr lang="en-IE" sz="1600" dirty="0" smtClean="0"/>
                        <a:t>Detailed, multisource cost and schedule estimation; design to cost; incremental development; software reuse; requirements scrubbing</a:t>
                      </a:r>
                      <a:endParaRPr lang="en-IE" sz="1600" dirty="0"/>
                    </a:p>
                  </a:txBody>
                  <a:tcPr/>
                </a:tc>
              </a:tr>
              <a:tr h="370840">
                <a:tc>
                  <a:txBody>
                    <a:bodyPr/>
                    <a:lstStyle/>
                    <a:p>
                      <a:r>
                        <a:rPr lang="en-IE" sz="1600" dirty="0" smtClean="0"/>
                        <a:t>3.</a:t>
                      </a:r>
                    </a:p>
                  </a:txBody>
                  <a:tcPr/>
                </a:tc>
                <a:tc>
                  <a:txBody>
                    <a:bodyPr/>
                    <a:lstStyle/>
                    <a:p>
                      <a:r>
                        <a:rPr lang="en-IE" sz="1600" dirty="0" smtClean="0"/>
                        <a:t>Developing the wrong software functions</a:t>
                      </a:r>
                    </a:p>
                  </a:txBody>
                  <a:tcPr/>
                </a:tc>
                <a:tc>
                  <a:txBody>
                    <a:bodyPr/>
                    <a:lstStyle/>
                    <a:p>
                      <a:r>
                        <a:rPr lang="en-IE" sz="1600" dirty="0" smtClean="0"/>
                        <a:t>Organization analysis; mission analysis; ops-concept formulation; user surveys; prototyping; early users’ manuals</a:t>
                      </a:r>
                      <a:endParaRPr lang="en-IE" sz="1600" dirty="0"/>
                    </a:p>
                  </a:txBody>
                  <a:tcPr/>
                </a:tc>
              </a:tr>
              <a:tr h="370840">
                <a:tc>
                  <a:txBody>
                    <a:bodyPr/>
                    <a:lstStyle/>
                    <a:p>
                      <a:r>
                        <a:rPr lang="en-IE" sz="1600" dirty="0" smtClean="0"/>
                        <a:t>4.</a:t>
                      </a:r>
                      <a:endParaRPr lang="en-IE" sz="1600" dirty="0"/>
                    </a:p>
                  </a:txBody>
                  <a:tcPr/>
                </a:tc>
                <a:tc>
                  <a:txBody>
                    <a:bodyPr/>
                    <a:lstStyle/>
                    <a:p>
                      <a:r>
                        <a:rPr lang="en-IE" sz="1600" dirty="0" smtClean="0"/>
                        <a:t>Developing the wrong user interface</a:t>
                      </a:r>
                    </a:p>
                  </a:txBody>
                  <a:tcPr/>
                </a:tc>
                <a:tc>
                  <a:txBody>
                    <a:bodyPr/>
                    <a:lstStyle/>
                    <a:p>
                      <a:r>
                        <a:rPr lang="en-IE" sz="1600" dirty="0" smtClean="0"/>
                        <a:t>Task analysis; prototyping; scenarios; user characterization (functionality, style, workload)</a:t>
                      </a:r>
                    </a:p>
                  </a:txBody>
                  <a:tcPr/>
                </a:tc>
              </a:tr>
              <a:tr h="370840">
                <a:tc>
                  <a:txBody>
                    <a:bodyPr/>
                    <a:lstStyle/>
                    <a:p>
                      <a:r>
                        <a:rPr lang="en-IE" sz="1600" dirty="0" smtClean="0"/>
                        <a:t>5.</a:t>
                      </a:r>
                      <a:endParaRPr lang="en-IE" sz="1600" dirty="0"/>
                    </a:p>
                  </a:txBody>
                  <a:tcPr/>
                </a:tc>
                <a:tc>
                  <a:txBody>
                    <a:bodyPr/>
                    <a:lstStyle/>
                    <a:p>
                      <a:r>
                        <a:rPr lang="en-IE" sz="1600" dirty="0" smtClean="0"/>
                        <a:t>Gold plating</a:t>
                      </a:r>
                      <a:endParaRPr lang="en-IE" sz="1600" dirty="0"/>
                    </a:p>
                  </a:txBody>
                  <a:tcPr/>
                </a:tc>
                <a:tc>
                  <a:txBody>
                    <a:bodyPr/>
                    <a:lstStyle/>
                    <a:p>
                      <a:r>
                        <a:rPr lang="en-IE" sz="1600" dirty="0" smtClean="0"/>
                        <a:t>Requirements scrubbing; prototyping; cost-benefit analysis; design to cost</a:t>
                      </a:r>
                    </a:p>
                  </a:txBody>
                  <a:tcPr/>
                </a:tc>
              </a:tr>
              <a:tr h="370840">
                <a:tc>
                  <a:txBody>
                    <a:bodyPr/>
                    <a:lstStyle/>
                    <a:p>
                      <a:r>
                        <a:rPr lang="en-IE" sz="1600" dirty="0" smtClean="0"/>
                        <a:t>6.</a:t>
                      </a:r>
                      <a:endParaRPr lang="en-IE" sz="1600" dirty="0"/>
                    </a:p>
                  </a:txBody>
                  <a:tcPr/>
                </a:tc>
                <a:tc>
                  <a:txBody>
                    <a:bodyPr/>
                    <a:lstStyle/>
                    <a:p>
                      <a:r>
                        <a:rPr lang="en-IE" sz="1600" dirty="0" smtClean="0"/>
                        <a:t>Continuing stream of requirement changes</a:t>
                      </a:r>
                      <a:endParaRPr lang="en-IE" sz="1600" dirty="0"/>
                    </a:p>
                  </a:txBody>
                  <a:tcPr/>
                </a:tc>
                <a:tc>
                  <a:txBody>
                    <a:bodyPr/>
                    <a:lstStyle/>
                    <a:p>
                      <a:r>
                        <a:rPr lang="en-IE" sz="1600" dirty="0" smtClean="0"/>
                        <a:t>High change threshold; information hiding; incremental development (defer changes to later increments)</a:t>
                      </a:r>
                    </a:p>
                  </a:txBody>
                  <a:tcPr/>
                </a:tc>
              </a:tr>
              <a:tr h="370840">
                <a:tc>
                  <a:txBody>
                    <a:bodyPr/>
                    <a:lstStyle/>
                    <a:p>
                      <a:r>
                        <a:rPr lang="en-IE" sz="1600" dirty="0" smtClean="0"/>
                        <a:t>7.</a:t>
                      </a:r>
                      <a:endParaRPr lang="en-IE" sz="1600" dirty="0"/>
                    </a:p>
                  </a:txBody>
                  <a:tcPr/>
                </a:tc>
                <a:tc>
                  <a:txBody>
                    <a:bodyPr/>
                    <a:lstStyle/>
                    <a:p>
                      <a:r>
                        <a:rPr lang="en-IE" sz="1600" dirty="0" smtClean="0"/>
                        <a:t>Shortfalls in externally furnished components</a:t>
                      </a:r>
                    </a:p>
                  </a:txBody>
                  <a:tcPr/>
                </a:tc>
                <a:tc>
                  <a:txBody>
                    <a:bodyPr/>
                    <a:lstStyle/>
                    <a:p>
                      <a:r>
                        <a:rPr lang="en-IE" sz="1600" dirty="0" smtClean="0"/>
                        <a:t>Benchmarking; inspections; reference checking; compatibility analysis</a:t>
                      </a:r>
                      <a:endParaRPr lang="en-IE" sz="1600" dirty="0"/>
                    </a:p>
                  </a:txBody>
                  <a:tcPr/>
                </a:tc>
              </a:tr>
              <a:tr h="370840">
                <a:tc>
                  <a:txBody>
                    <a:bodyPr/>
                    <a:lstStyle/>
                    <a:p>
                      <a:r>
                        <a:rPr lang="en-IE" sz="1600" dirty="0" smtClean="0"/>
                        <a:t>8.</a:t>
                      </a:r>
                      <a:endParaRPr lang="en-IE" sz="1600" dirty="0"/>
                    </a:p>
                  </a:txBody>
                  <a:tcPr/>
                </a:tc>
                <a:tc>
                  <a:txBody>
                    <a:bodyPr/>
                    <a:lstStyle/>
                    <a:p>
                      <a:r>
                        <a:rPr lang="en-IE" sz="1600" dirty="0" smtClean="0"/>
                        <a:t>Shortfalls in externally performed tasks</a:t>
                      </a:r>
                    </a:p>
                  </a:txBody>
                  <a:tcPr/>
                </a:tc>
                <a:tc>
                  <a:txBody>
                    <a:bodyPr/>
                    <a:lstStyle/>
                    <a:p>
                      <a:r>
                        <a:rPr lang="en-IE" sz="1600" dirty="0" smtClean="0"/>
                        <a:t>Reference checking; pre-award audits; award-fee contracts; competitive design or prototyping; teambuilding</a:t>
                      </a:r>
                    </a:p>
                  </a:txBody>
                  <a:tcPr/>
                </a:tc>
              </a:tr>
              <a:tr h="370840">
                <a:tc>
                  <a:txBody>
                    <a:bodyPr/>
                    <a:lstStyle/>
                    <a:p>
                      <a:r>
                        <a:rPr lang="en-IE" sz="1600" dirty="0" smtClean="0"/>
                        <a:t>9.</a:t>
                      </a:r>
                      <a:endParaRPr lang="en-IE" sz="1600" dirty="0"/>
                    </a:p>
                  </a:txBody>
                  <a:tcPr/>
                </a:tc>
                <a:tc>
                  <a:txBody>
                    <a:bodyPr/>
                    <a:lstStyle/>
                    <a:p>
                      <a:r>
                        <a:rPr lang="en-IE" sz="1600" dirty="0" smtClean="0"/>
                        <a:t>Real-time performance shortfalls</a:t>
                      </a:r>
                    </a:p>
                  </a:txBody>
                  <a:tcPr/>
                </a:tc>
                <a:tc>
                  <a:txBody>
                    <a:bodyPr/>
                    <a:lstStyle/>
                    <a:p>
                      <a:r>
                        <a:rPr lang="en-IE" sz="1600" dirty="0" smtClean="0"/>
                        <a:t>Simulation; benchmarking; modelling; prototyping; instrumentation; tuning</a:t>
                      </a:r>
                    </a:p>
                  </a:txBody>
                  <a:tcPr/>
                </a:tc>
              </a:tr>
              <a:tr h="370840">
                <a:tc>
                  <a:txBody>
                    <a:bodyPr/>
                    <a:lstStyle/>
                    <a:p>
                      <a:r>
                        <a:rPr lang="en-IE" sz="1600" dirty="0" smtClean="0"/>
                        <a:t>10.</a:t>
                      </a:r>
                      <a:endParaRPr lang="en-IE" sz="1600" dirty="0"/>
                    </a:p>
                  </a:txBody>
                  <a:tcPr/>
                </a:tc>
                <a:tc>
                  <a:txBody>
                    <a:bodyPr/>
                    <a:lstStyle/>
                    <a:p>
                      <a:r>
                        <a:rPr lang="en-IE" sz="1600" dirty="0" smtClean="0"/>
                        <a:t>Straining computer-science capabilities</a:t>
                      </a:r>
                    </a:p>
                  </a:txBody>
                  <a:tcPr/>
                </a:tc>
                <a:tc>
                  <a:txBody>
                    <a:bodyPr/>
                    <a:lstStyle/>
                    <a:p>
                      <a:r>
                        <a:rPr lang="en-IE" sz="1600" dirty="0" smtClean="0"/>
                        <a:t>Technical analysis; cost—benefit analysis; prototyping; reference checking</a:t>
                      </a:r>
                    </a:p>
                  </a:txBody>
                  <a:tcPr/>
                </a:tc>
              </a:tr>
            </a:tbl>
          </a:graphicData>
        </a:graphic>
      </p:graphicFrame>
    </p:spTree>
    <p:extLst>
      <p:ext uri="{BB962C8B-B14F-4D97-AF65-F5344CB8AC3E}">
        <p14:creationId xmlns:p14="http://schemas.microsoft.com/office/powerpoint/2010/main" val="4033198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3</a:t>
            </a:r>
            <a:r>
              <a:rPr lang="en-IE" dirty="0" smtClean="0"/>
              <a:t>. 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56827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High amount of risk analysis hence, avoidance of Risk is enhanced.</a:t>
            </a:r>
          </a:p>
        </p:txBody>
      </p:sp>
    </p:spTree>
    <p:extLst>
      <p:ext uri="{BB962C8B-B14F-4D97-AF65-F5344CB8AC3E}">
        <p14:creationId xmlns:p14="http://schemas.microsoft.com/office/powerpoint/2010/main" val="2981415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Good for large and mission-critical projects</a:t>
            </a:r>
            <a:r>
              <a:rPr lang="en-IE" dirty="0" smtClean="0"/>
              <a:t>.</a:t>
            </a:r>
            <a:endParaRPr lang="en-IE" dirty="0"/>
          </a:p>
        </p:txBody>
      </p:sp>
    </p:spTree>
    <p:extLst>
      <p:ext uri="{BB962C8B-B14F-4D97-AF65-F5344CB8AC3E}">
        <p14:creationId xmlns:p14="http://schemas.microsoft.com/office/powerpoint/2010/main" val="2093647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Strong approval and documentation control</a:t>
            </a:r>
            <a:r>
              <a:rPr lang="en-IE" dirty="0" smtClean="0"/>
              <a:t>.</a:t>
            </a:r>
            <a:endParaRPr lang="en-IE" dirty="0"/>
          </a:p>
        </p:txBody>
      </p:sp>
    </p:spTree>
    <p:extLst>
      <p:ext uri="{BB962C8B-B14F-4D97-AF65-F5344CB8AC3E}">
        <p14:creationId xmlns:p14="http://schemas.microsoft.com/office/powerpoint/2010/main" val="10981112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Additional Functionality can be added at a later date</a:t>
            </a:r>
            <a:r>
              <a:rPr lang="en-IE" dirty="0" smtClean="0"/>
              <a:t>.</a:t>
            </a:r>
            <a:endParaRPr lang="en-IE" dirty="0"/>
          </a:p>
        </p:txBody>
      </p:sp>
    </p:spTree>
    <p:extLst>
      <p:ext uri="{BB962C8B-B14F-4D97-AF65-F5344CB8AC3E}">
        <p14:creationId xmlns:p14="http://schemas.microsoft.com/office/powerpoint/2010/main" val="1226068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Software is produced early in the software life cycle.</a:t>
            </a:r>
            <a:endParaRPr lang="en-IE" dirty="0" smtClean="0"/>
          </a:p>
        </p:txBody>
      </p:sp>
    </p:spTree>
    <p:extLst>
      <p:ext uri="{BB962C8B-B14F-4D97-AF65-F5344CB8AC3E}">
        <p14:creationId xmlns:p14="http://schemas.microsoft.com/office/powerpoint/2010/main" val="1779898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IE" dirty="0"/>
          </a:p>
        </p:txBody>
      </p:sp>
      <p:sp>
        <p:nvSpPr>
          <p:cNvPr id="3" name="Content Placeholder 2"/>
          <p:cNvSpPr>
            <a:spLocks noGrp="1"/>
          </p:cNvSpPr>
          <p:nvPr>
            <p:ph idx="1"/>
          </p:nvPr>
        </p:nvSpPr>
        <p:spPr/>
        <p:txBody>
          <a:bodyPr/>
          <a:lstStyle/>
          <a:p>
            <a:r>
              <a:rPr lang="en-IE" dirty="0" smtClean="0"/>
              <a:t>The “Spiral Model” is a model that represents one method as to how software can be developed.</a:t>
            </a:r>
            <a:endParaRPr lang="en-IE" dirty="0"/>
          </a:p>
        </p:txBody>
      </p:sp>
    </p:spTree>
    <p:extLst>
      <p:ext uri="{BB962C8B-B14F-4D97-AF65-F5344CB8AC3E}">
        <p14:creationId xmlns:p14="http://schemas.microsoft.com/office/powerpoint/2010/main" val="19698643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4</a:t>
            </a:r>
            <a:r>
              <a:rPr lang="en-IE" dirty="0" smtClean="0"/>
              <a:t>. Disadvantages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455508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Can be a costly model to use.</a:t>
            </a:r>
          </a:p>
        </p:txBody>
      </p:sp>
    </p:spTree>
    <p:extLst>
      <p:ext uri="{BB962C8B-B14F-4D97-AF65-F5344CB8AC3E}">
        <p14:creationId xmlns:p14="http://schemas.microsoft.com/office/powerpoint/2010/main" val="517784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Risk analysis requires highly specific expertise.</a:t>
            </a:r>
          </a:p>
        </p:txBody>
      </p:sp>
    </p:spTree>
    <p:extLst>
      <p:ext uri="{BB962C8B-B14F-4D97-AF65-F5344CB8AC3E}">
        <p14:creationId xmlns:p14="http://schemas.microsoft.com/office/powerpoint/2010/main" val="6139381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Project’s success is highly dependent on the risk analysis phase</a:t>
            </a:r>
            <a:r>
              <a:rPr lang="en-IE" dirty="0" smtClean="0"/>
              <a:t>.</a:t>
            </a:r>
            <a:endParaRPr lang="en-IE" dirty="0"/>
          </a:p>
        </p:txBody>
      </p:sp>
    </p:spTree>
    <p:extLst>
      <p:ext uri="{BB962C8B-B14F-4D97-AF65-F5344CB8AC3E}">
        <p14:creationId xmlns:p14="http://schemas.microsoft.com/office/powerpoint/2010/main" val="28617803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Doesn’t work well for smaller projects</a:t>
            </a:r>
            <a:r>
              <a:rPr lang="en-IE" dirty="0" smtClean="0"/>
              <a:t>.</a:t>
            </a:r>
            <a:endParaRPr lang="en-IE" dirty="0"/>
          </a:p>
        </p:txBody>
      </p:sp>
    </p:spTree>
    <p:extLst>
      <p:ext uri="{BB962C8B-B14F-4D97-AF65-F5344CB8AC3E}">
        <p14:creationId xmlns:p14="http://schemas.microsoft.com/office/powerpoint/2010/main" val="4637808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5. Interesting</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27304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fontScale="92500" lnSpcReduction="10000"/>
          </a:bodyPr>
          <a:lstStyle/>
          <a:p>
            <a:pPr marL="0" indent="0">
              <a:buNone/>
            </a:pPr>
            <a:r>
              <a:rPr lang="en-IE" dirty="0" smtClean="0"/>
              <a:t>When to use the Spiral Model:</a:t>
            </a:r>
          </a:p>
          <a:p>
            <a:pPr marL="0" indent="0">
              <a:buNone/>
            </a:pPr>
            <a:endParaRPr lang="en-IE" dirty="0"/>
          </a:p>
          <a:p>
            <a:r>
              <a:rPr lang="en-IE" dirty="0"/>
              <a:t>When costs and risk evaluation is important</a:t>
            </a:r>
          </a:p>
          <a:p>
            <a:r>
              <a:rPr lang="en-IE" dirty="0"/>
              <a:t>For medium to high-risk projects</a:t>
            </a:r>
          </a:p>
          <a:p>
            <a:r>
              <a:rPr lang="en-IE" dirty="0"/>
              <a:t>Long-term project commitment unwise because of potential changes to economic priorities</a:t>
            </a:r>
          </a:p>
          <a:p>
            <a:r>
              <a:rPr lang="en-IE" dirty="0"/>
              <a:t>Users are unsure of their needs</a:t>
            </a:r>
          </a:p>
          <a:p>
            <a:r>
              <a:rPr lang="en-IE" dirty="0"/>
              <a:t>Requirements are complex</a:t>
            </a:r>
          </a:p>
          <a:p>
            <a:r>
              <a:rPr lang="en-IE" dirty="0" smtClean="0"/>
              <a:t>When </a:t>
            </a:r>
            <a:r>
              <a:rPr lang="en-IE" dirty="0"/>
              <a:t>s</a:t>
            </a:r>
            <a:r>
              <a:rPr lang="en-IE" dirty="0" smtClean="0"/>
              <a:t>ignificant </a:t>
            </a:r>
            <a:r>
              <a:rPr lang="en-IE" dirty="0"/>
              <a:t>changes are </a:t>
            </a:r>
            <a:r>
              <a:rPr lang="en-IE" dirty="0" smtClean="0"/>
              <a:t>expected</a:t>
            </a:r>
            <a:endParaRPr lang="en-IE" dirty="0"/>
          </a:p>
        </p:txBody>
      </p:sp>
    </p:spTree>
    <p:extLst>
      <p:ext uri="{BB962C8B-B14F-4D97-AF65-F5344CB8AC3E}">
        <p14:creationId xmlns:p14="http://schemas.microsoft.com/office/powerpoint/2010/main" val="32798918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smtClean="0"/>
              <a:t>As originally envisioned the iterations are typically 6 months to 2 years.</a:t>
            </a:r>
            <a:endParaRPr lang="en-IE" dirty="0"/>
          </a:p>
        </p:txBody>
      </p:sp>
    </p:spTree>
    <p:extLst>
      <p:ext uri="{BB962C8B-B14F-4D97-AF65-F5344CB8AC3E}">
        <p14:creationId xmlns:p14="http://schemas.microsoft.com/office/powerpoint/2010/main" val="10308297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a:xfrm>
            <a:off x="457200" y="1351309"/>
            <a:ext cx="8229600" cy="4525963"/>
          </a:xfrm>
        </p:spPr>
        <p:txBody>
          <a:bodyPr>
            <a:normAutofit/>
          </a:bodyPr>
          <a:lstStyle/>
          <a:p>
            <a:pPr marL="0" indent="0">
              <a:buNone/>
            </a:pPr>
            <a:r>
              <a:rPr lang="en-IE" dirty="0" smtClean="0"/>
              <a:t>There are other versions of the Model:</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23" y="2344955"/>
            <a:ext cx="3865909" cy="324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109" y="2344955"/>
            <a:ext cx="4479262" cy="3240000"/>
          </a:xfrm>
          <a:prstGeom prst="rect">
            <a:avLst/>
          </a:prstGeom>
        </p:spPr>
      </p:pic>
    </p:spTree>
    <p:extLst>
      <p:ext uri="{BB962C8B-B14F-4D97-AF65-F5344CB8AC3E}">
        <p14:creationId xmlns:p14="http://schemas.microsoft.com/office/powerpoint/2010/main" val="32292081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6. Reflections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20653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6</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 V Model</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3200" dirty="0"/>
          </a:p>
        </p:txBody>
      </p:sp>
      <p:sp>
        <p:nvSpPr>
          <p:cNvPr id="9" name="AutoShape 4"/>
          <p:cNvSpPr>
            <a:spLocks noChangeArrowheads="1"/>
          </p:cNvSpPr>
          <p:nvPr/>
        </p:nvSpPr>
        <p:spPr bwMode="auto">
          <a:xfrm>
            <a:off x="1691680"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757"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The Spiral model works well </a:t>
            </a:r>
            <a:r>
              <a:rPr lang="en-IE" dirty="0"/>
              <a:t>w</a:t>
            </a:r>
            <a:r>
              <a:rPr lang="en-IE" dirty="0" smtClean="0"/>
              <a:t>hen </a:t>
            </a:r>
            <a:r>
              <a:rPr lang="en-IE" dirty="0"/>
              <a:t>significant changes are </a:t>
            </a:r>
            <a:r>
              <a:rPr lang="en-IE" dirty="0" smtClean="0"/>
              <a:t>expected, e.g.</a:t>
            </a:r>
          </a:p>
          <a:p>
            <a:pPr lvl="1"/>
            <a:r>
              <a:rPr lang="en-IE" dirty="0" smtClean="0"/>
              <a:t>Research </a:t>
            </a:r>
            <a:r>
              <a:rPr lang="en-IE" dirty="0"/>
              <a:t>and </a:t>
            </a:r>
            <a:r>
              <a:rPr lang="en-IE" dirty="0" smtClean="0"/>
              <a:t>Exploration projects</a:t>
            </a:r>
          </a:p>
          <a:p>
            <a:pPr lvl="1"/>
            <a:r>
              <a:rPr lang="en-IE" dirty="0" smtClean="0"/>
              <a:t>New </a:t>
            </a:r>
            <a:r>
              <a:rPr lang="en-IE" dirty="0"/>
              <a:t>product </a:t>
            </a:r>
            <a:r>
              <a:rPr lang="en-IE" dirty="0" smtClean="0"/>
              <a:t>lines</a:t>
            </a:r>
          </a:p>
          <a:p>
            <a:pPr lvl="1"/>
            <a:r>
              <a:rPr lang="en-IE" dirty="0"/>
              <a:t>C</a:t>
            </a:r>
            <a:r>
              <a:rPr lang="en-IE" dirty="0" smtClean="0"/>
              <a:t>onsequential organisational change</a:t>
            </a:r>
          </a:p>
        </p:txBody>
      </p:sp>
    </p:spTree>
    <p:extLst>
      <p:ext uri="{BB962C8B-B14F-4D97-AF65-F5344CB8AC3E}">
        <p14:creationId xmlns:p14="http://schemas.microsoft.com/office/powerpoint/2010/main" val="4177427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The </a:t>
            </a:r>
            <a:r>
              <a:rPr lang="en-IE" dirty="0"/>
              <a:t>model is a combination of the Waterfall Model and Prototyping Models.</a:t>
            </a:r>
          </a:p>
          <a:p>
            <a:endParaRPr lang="en-IE" dirty="0"/>
          </a:p>
          <a:p>
            <a:endParaRPr lang="en-IE" dirty="0" smtClean="0"/>
          </a:p>
        </p:txBody>
      </p:sp>
      <p:pic>
        <p:nvPicPr>
          <p:cNvPr id="4" name="Content Placeholder 3" descr="w1.jpg"/>
          <p:cNvPicPr>
            <a:picLocks noChangeAspect="1"/>
          </p:cNvPicPr>
          <p:nvPr/>
        </p:nvPicPr>
        <p:blipFill>
          <a:blip r:embed="rId2" cstate="print"/>
          <a:stretch>
            <a:fillRect/>
          </a:stretch>
        </p:blipFill>
        <p:spPr>
          <a:xfrm>
            <a:off x="457193" y="3212975"/>
            <a:ext cx="4101777" cy="252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212975"/>
            <a:ext cx="3014585" cy="2520000"/>
          </a:xfrm>
          <a:prstGeom prst="rect">
            <a:avLst/>
          </a:prstGeom>
        </p:spPr>
      </p:pic>
    </p:spTree>
    <p:extLst>
      <p:ext uri="{BB962C8B-B14F-4D97-AF65-F5344CB8AC3E}">
        <p14:creationId xmlns:p14="http://schemas.microsoft.com/office/powerpoint/2010/main" val="28687472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479" y="1421568"/>
            <a:ext cx="5295041" cy="5090401"/>
          </a:xfrm>
          <a:prstGeom prst="rect">
            <a:avLst/>
          </a:prstGeom>
        </p:spPr>
      </p:pic>
    </p:spTree>
    <p:extLst>
      <p:ext uri="{BB962C8B-B14F-4D97-AF65-F5344CB8AC3E}">
        <p14:creationId xmlns:p14="http://schemas.microsoft.com/office/powerpoint/2010/main" val="42049073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7</a:t>
            </a:r>
            <a:r>
              <a:rPr lang="en-IE" dirty="0" smtClean="0"/>
              <a:t>. Review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731424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Review</a:t>
            </a:r>
            <a:endParaRPr lang="en-IE" dirty="0"/>
          </a:p>
        </p:txBody>
      </p:sp>
      <p:sp>
        <p:nvSpPr>
          <p:cNvPr id="6" name="Content Placeholder 5"/>
          <p:cNvSpPr>
            <a:spLocks noGrp="1"/>
          </p:cNvSpPr>
          <p:nvPr>
            <p:ph idx="1"/>
          </p:nvPr>
        </p:nvSpPr>
        <p:spPr/>
        <p:txBody>
          <a:bodyPr/>
          <a:lstStyle/>
          <a:p>
            <a:r>
              <a:rPr lang="en-IE" dirty="0" smtClean="0"/>
              <a:t>What did we learn?</a:t>
            </a:r>
            <a:endParaRPr lang="en-IE" dirty="0"/>
          </a:p>
        </p:txBody>
      </p:sp>
    </p:spTree>
    <p:extLst>
      <p:ext uri="{BB962C8B-B14F-4D97-AF65-F5344CB8AC3E}">
        <p14:creationId xmlns:p14="http://schemas.microsoft.com/office/powerpoint/2010/main" val="39662396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8</a:t>
            </a:r>
            <a:r>
              <a:rPr lang="en-IE" dirty="0" smtClean="0"/>
              <a:t>. Summary</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59718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Summary</a:t>
            </a:r>
            <a:endParaRPr lang="en-IE" dirty="0"/>
          </a:p>
        </p:txBody>
      </p:sp>
      <p:pic>
        <p:nvPicPr>
          <p:cNvPr id="4" name="Picture 3" descr="Spiral.jpg"/>
          <p:cNvPicPr>
            <a:picLocks noChangeAspect="1"/>
          </p:cNvPicPr>
          <p:nvPr/>
        </p:nvPicPr>
        <p:blipFill>
          <a:blip r:embed="rId2" cstate="print"/>
          <a:stretch>
            <a:fillRect/>
          </a:stretch>
        </p:blipFill>
        <p:spPr>
          <a:xfrm>
            <a:off x="1809574" y="1417638"/>
            <a:ext cx="5524852" cy="5010343"/>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047750"/>
            <a:ext cx="4762500" cy="4762500"/>
          </a:xfrm>
          <a:prstGeom prst="rect">
            <a:avLst/>
          </a:prstGeom>
        </p:spPr>
      </p:pic>
    </p:spTree>
    <p:extLst>
      <p:ext uri="{BB962C8B-B14F-4D97-AF65-F5344CB8AC3E}">
        <p14:creationId xmlns:p14="http://schemas.microsoft.com/office/powerpoint/2010/main" val="3163638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7</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 V Model</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3200" dirty="0"/>
          </a:p>
        </p:txBody>
      </p:sp>
      <p:sp>
        <p:nvSpPr>
          <p:cNvPr id="9" name="AutoShape 4"/>
          <p:cNvSpPr>
            <a:spLocks noChangeArrowheads="1"/>
          </p:cNvSpPr>
          <p:nvPr/>
        </p:nvSpPr>
        <p:spPr bwMode="auto">
          <a:xfrm>
            <a:off x="1691680"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757"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
        <p:nvSpPr>
          <p:cNvPr id="16" name="Oval 15"/>
          <p:cNvSpPr/>
          <p:nvPr/>
        </p:nvSpPr>
        <p:spPr>
          <a:xfrm>
            <a:off x="2196753" y="3981120"/>
            <a:ext cx="2592288" cy="6486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59915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0" name="Picture 19" descr="Spiral.jpg"/>
          <p:cNvPicPr>
            <a:picLocks noChangeAspect="1"/>
          </p:cNvPicPr>
          <p:nvPr/>
        </p:nvPicPr>
        <p:blipFill>
          <a:blip r:embed="rId2" cstate="print"/>
          <a:stretch>
            <a:fillRect/>
          </a:stretch>
        </p:blipFill>
        <p:spPr>
          <a:xfrm>
            <a:off x="1135380" y="312420"/>
            <a:ext cx="6873240" cy="6233160"/>
          </a:xfrm>
          <a:prstGeom prst="rect">
            <a:avLst/>
          </a:prstGeom>
        </p:spPr>
      </p:pic>
    </p:spTree>
    <p:extLst>
      <p:ext uri="{BB962C8B-B14F-4D97-AF65-F5344CB8AC3E}">
        <p14:creationId xmlns:p14="http://schemas.microsoft.com/office/powerpoint/2010/main" val="3220305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a:t>Boehm, B., 1986, "</a:t>
            </a:r>
            <a:r>
              <a:rPr lang="en-IE" i="1" dirty="0"/>
              <a:t>A Spiral Model of Software Development and Enhancement</a:t>
            </a:r>
            <a:r>
              <a:rPr lang="en-IE" dirty="0"/>
              <a:t>", ACM SIGSOFT Software Engineering Notes, 11(4) (August), pp.14-24.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TotalTime>
  <Words>1541</Words>
  <Application>Microsoft Office PowerPoint</Application>
  <PresentationFormat>On-screen Show (4:3)</PresentationFormat>
  <Paragraphs>184</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Franklin Gothic Medium Cond</vt:lpstr>
      <vt:lpstr>Wingdings</vt:lpstr>
      <vt:lpstr>Office Theme</vt:lpstr>
      <vt:lpstr>The Spiral Model</vt:lpstr>
      <vt:lpstr>Contents</vt:lpstr>
      <vt:lpstr>PowerPoint Presentation</vt:lpstr>
      <vt:lpstr>1. Overview</vt:lpstr>
      <vt:lpstr>Overview</vt:lpstr>
      <vt:lpstr>Timeline of Methodologies</vt:lpstr>
      <vt:lpstr>Timeline of Methodologies</vt:lpstr>
      <vt:lpstr>PowerPoint Presentation</vt:lpstr>
      <vt:lpstr>Reference</vt:lpstr>
      <vt:lpstr>Barry Boehm</vt:lpstr>
      <vt:lpstr>2. Details</vt:lpstr>
      <vt:lpstr>Abstract</vt:lpstr>
      <vt:lpstr>Abstract</vt:lpstr>
      <vt:lpstr>Abstract</vt:lpstr>
      <vt:lpstr>Abstract</vt:lpstr>
      <vt:lpstr>Background</vt:lpstr>
      <vt:lpstr>Background</vt:lpstr>
      <vt:lpstr>Background</vt:lpstr>
      <vt:lpstr>The Spiral Model</vt:lpstr>
      <vt:lpstr>PowerPoint Presentation</vt:lpstr>
      <vt:lpstr>The Spiral Model</vt:lpstr>
      <vt:lpstr>The Spiral Model</vt:lpstr>
      <vt:lpstr>PowerPoint Presentation</vt:lpstr>
      <vt:lpstr>PowerPoint Presentation</vt:lpstr>
      <vt:lpstr>PowerPoint Presentation</vt:lpstr>
      <vt:lpstr>The Spiral Model</vt:lpstr>
      <vt:lpstr>PowerPoint Presentation</vt:lpstr>
      <vt:lpstr>PowerPoint Presentation</vt:lpstr>
      <vt:lpstr>PowerPoint Presentation</vt:lpstr>
      <vt:lpstr>The Spiral Model</vt:lpstr>
      <vt:lpstr>PowerPoint Presentation</vt:lpstr>
      <vt:lpstr>PowerPoint Presentation</vt:lpstr>
      <vt:lpstr>PowerPoint Presentation</vt:lpstr>
      <vt:lpstr>The Spiral Model</vt:lpstr>
      <vt:lpstr>PowerPoint Presentation</vt:lpstr>
      <vt:lpstr>PowerPoint Presentation</vt:lpstr>
      <vt:lpstr>PowerPoint Presentation</vt:lpstr>
      <vt:lpstr>The Spiral Model</vt:lpstr>
      <vt:lpstr>The Spiral Model</vt:lpstr>
      <vt:lpstr>The Spiral Model</vt:lpstr>
      <vt:lpstr>The Spiral Model</vt:lpstr>
      <vt:lpstr>A prioritized top-ten list  of software risk items</vt:lpstr>
      <vt:lpstr>PowerPoint Presentation</vt:lpstr>
      <vt:lpstr>3. Advantages</vt:lpstr>
      <vt:lpstr>Advantages</vt:lpstr>
      <vt:lpstr>Advantages</vt:lpstr>
      <vt:lpstr>Advantages</vt:lpstr>
      <vt:lpstr>Advantages</vt:lpstr>
      <vt:lpstr>Advantages</vt:lpstr>
      <vt:lpstr>4. Disadvantages</vt:lpstr>
      <vt:lpstr>Disadvantages</vt:lpstr>
      <vt:lpstr>Disadvantages</vt:lpstr>
      <vt:lpstr>Disadvantages</vt:lpstr>
      <vt:lpstr>Disadvantages</vt:lpstr>
      <vt:lpstr>5. Interesting</vt:lpstr>
      <vt:lpstr>Interesting</vt:lpstr>
      <vt:lpstr>Interesting</vt:lpstr>
      <vt:lpstr>Interesting</vt:lpstr>
      <vt:lpstr>6. Reflections</vt:lpstr>
      <vt:lpstr>Reflections</vt:lpstr>
      <vt:lpstr>Reflections</vt:lpstr>
      <vt:lpstr>Reflections</vt:lpstr>
      <vt:lpstr>7. Review</vt:lpstr>
      <vt:lpstr>Review</vt:lpstr>
      <vt:lpstr>8. Summary</vt:lpstr>
      <vt:lpstr>Summary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Little-Man Computer</dc:title>
  <dc:creator>dgordon</dc:creator>
  <cp:lastModifiedBy>Damian Gordon</cp:lastModifiedBy>
  <cp:revision>137</cp:revision>
  <dcterms:created xsi:type="dcterms:W3CDTF">2011-09-15T13:34:26Z</dcterms:created>
  <dcterms:modified xsi:type="dcterms:W3CDTF">2017-09-27T18:21:47Z</dcterms:modified>
</cp:coreProperties>
</file>