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75" r:id="rId3"/>
    <p:sldId id="442" r:id="rId4"/>
    <p:sldId id="271" r:id="rId5"/>
    <p:sldId id="373" r:id="rId6"/>
    <p:sldId id="270" r:id="rId7"/>
    <p:sldId id="425" r:id="rId8"/>
    <p:sldId id="374" r:id="rId9"/>
    <p:sldId id="427" r:id="rId10"/>
    <p:sldId id="428" r:id="rId11"/>
    <p:sldId id="426" r:id="rId12"/>
    <p:sldId id="430" r:id="rId13"/>
    <p:sldId id="272" r:id="rId14"/>
    <p:sldId id="273" r:id="rId15"/>
    <p:sldId id="429" r:id="rId16"/>
    <p:sldId id="376" r:id="rId17"/>
    <p:sldId id="414" r:id="rId18"/>
    <p:sldId id="417" r:id="rId19"/>
    <p:sldId id="418" r:id="rId20"/>
    <p:sldId id="443" r:id="rId21"/>
    <p:sldId id="420" r:id="rId22"/>
    <p:sldId id="435" r:id="rId23"/>
    <p:sldId id="436" r:id="rId24"/>
    <p:sldId id="437" r:id="rId25"/>
    <p:sldId id="438" r:id="rId26"/>
    <p:sldId id="439" r:id="rId27"/>
    <p:sldId id="440" r:id="rId28"/>
    <p:sldId id="421" r:id="rId29"/>
    <p:sldId id="422" r:id="rId30"/>
    <p:sldId id="423" r:id="rId31"/>
    <p:sldId id="431" r:id="rId32"/>
    <p:sldId id="432" r:id="rId33"/>
    <p:sldId id="433" r:id="rId34"/>
    <p:sldId id="434" r:id="rId35"/>
    <p:sldId id="424" r:id="rId36"/>
    <p:sldId id="381" r:id="rId37"/>
    <p:sldId id="377" r:id="rId38"/>
    <p:sldId id="389" r:id="rId39"/>
    <p:sldId id="390" r:id="rId40"/>
    <p:sldId id="392" r:id="rId41"/>
    <p:sldId id="391" r:id="rId42"/>
    <p:sldId id="382" r:id="rId43"/>
    <p:sldId id="378" r:id="rId44"/>
    <p:sldId id="395" r:id="rId45"/>
    <p:sldId id="396" r:id="rId46"/>
    <p:sldId id="397" r:id="rId47"/>
    <p:sldId id="383" r:id="rId48"/>
    <p:sldId id="379" r:id="rId49"/>
    <p:sldId id="411" r:id="rId50"/>
    <p:sldId id="406" r:id="rId51"/>
    <p:sldId id="384" r:id="rId52"/>
    <p:sldId id="380" r:id="rId53"/>
    <p:sldId id="408" r:id="rId54"/>
    <p:sldId id="407" r:id="rId55"/>
    <p:sldId id="385" r:id="rId56"/>
    <p:sldId id="387" r:id="rId57"/>
    <p:sldId id="386" r:id="rId58"/>
    <p:sldId id="290" r:id="rId59"/>
    <p:sldId id="44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FFFF99"/>
    <a:srgbClr val="99FF99"/>
    <a:srgbClr val="CCC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23/09/2017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289925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23/09/2017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23/09/2017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92080" y="777274"/>
            <a:ext cx="3672408" cy="1470025"/>
          </a:xfrm>
        </p:spPr>
        <p:txBody>
          <a:bodyPr>
            <a:noAutofit/>
          </a:bodyPr>
          <a:lstStyle/>
          <a:p>
            <a:r>
              <a:rPr lang="en-IE" sz="5400" dirty="0" smtClean="0"/>
              <a:t>The</a:t>
            </a:r>
            <a:br>
              <a:rPr lang="en-IE" sz="5400" dirty="0" smtClean="0"/>
            </a:br>
            <a:r>
              <a:rPr lang="en-IE" sz="5400" dirty="0" smtClean="0"/>
              <a:t>V</a:t>
            </a:r>
            <a:br>
              <a:rPr lang="en-IE" sz="5400" dirty="0" smtClean="0"/>
            </a:br>
            <a:r>
              <a:rPr lang="en-IE" sz="5400" dirty="0" smtClean="0"/>
              <a:t>Model</a:t>
            </a:r>
            <a:endParaRPr lang="en-IE" sz="5400" dirty="0"/>
          </a:p>
        </p:txBody>
      </p:sp>
      <p:sp>
        <p:nvSpPr>
          <p:cNvPr id="3" name="Subtitle 2"/>
          <p:cNvSpPr>
            <a:spLocks noGrp="1"/>
          </p:cNvSpPr>
          <p:nvPr>
            <p:ph type="subTitle" idx="1"/>
          </p:nvPr>
        </p:nvSpPr>
        <p:spPr>
          <a:xfrm>
            <a:off x="5580112" y="5789336"/>
            <a:ext cx="3024336" cy="790599"/>
          </a:xfrm>
        </p:spPr>
        <p:txBody>
          <a:bodyPr/>
          <a:lstStyle/>
          <a:p>
            <a:r>
              <a:rPr lang="en-IE" dirty="0" smtClean="0">
                <a:solidFill>
                  <a:schemeClr val="tx1"/>
                </a:solidFill>
              </a:rPr>
              <a:t>Damian Gordon</a:t>
            </a:r>
            <a:endParaRPr lang="en-IE" dirty="0">
              <a:solidFill>
                <a:schemeClr val="tx1"/>
              </a:solidFill>
            </a:endParaRPr>
          </a:p>
        </p:txBody>
      </p:sp>
      <p:sp>
        <p:nvSpPr>
          <p:cNvPr id="7" name="Title 1"/>
          <p:cNvSpPr txBox="1">
            <a:spLocks/>
          </p:cNvSpPr>
          <p:nvPr/>
        </p:nvSpPr>
        <p:spPr>
          <a:xfrm>
            <a:off x="5348944" y="806847"/>
            <a:ext cx="367240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5400" dirty="0" smtClean="0">
                <a:solidFill>
                  <a:schemeClr val="bg1"/>
                </a:solidFill>
              </a:rPr>
              <a:t>The</a:t>
            </a:r>
            <a:br>
              <a:rPr lang="en-IE" sz="5400" dirty="0" smtClean="0">
                <a:solidFill>
                  <a:schemeClr val="bg1"/>
                </a:solidFill>
              </a:rPr>
            </a:br>
            <a:r>
              <a:rPr lang="en-IE" sz="5400" dirty="0" smtClean="0">
                <a:solidFill>
                  <a:schemeClr val="bg1"/>
                </a:solidFill>
              </a:rPr>
              <a:t>V</a:t>
            </a:r>
            <a:br>
              <a:rPr lang="en-IE" sz="5400" dirty="0" smtClean="0">
                <a:solidFill>
                  <a:schemeClr val="bg1"/>
                </a:solidFill>
              </a:rPr>
            </a:br>
            <a:r>
              <a:rPr lang="en-IE" sz="5400" dirty="0" smtClean="0">
                <a:solidFill>
                  <a:schemeClr val="bg1"/>
                </a:solidFill>
              </a:rPr>
              <a:t>Model</a:t>
            </a:r>
            <a:endParaRPr lang="en-IE" sz="5400" dirty="0">
              <a:solidFill>
                <a:schemeClr val="bg1"/>
              </a:solidFill>
            </a:endParaRPr>
          </a:p>
        </p:txBody>
      </p:sp>
      <p:sp>
        <p:nvSpPr>
          <p:cNvPr id="8" name="Subtitle 2"/>
          <p:cNvSpPr txBox="1">
            <a:spLocks/>
          </p:cNvSpPr>
          <p:nvPr/>
        </p:nvSpPr>
        <p:spPr>
          <a:xfrm>
            <a:off x="5623328" y="5806753"/>
            <a:ext cx="3024336" cy="79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Damian Gordon</a:t>
            </a:r>
            <a:endParaRPr lang="en-I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2361849" y="33265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System</a:t>
            </a:r>
          </a:p>
          <a:p>
            <a:pPr algn="ctr"/>
            <a:r>
              <a:rPr lang="en-IE" dirty="0" smtClean="0"/>
              <a:t>Requirements</a:t>
            </a:r>
            <a:endParaRPr lang="en-IE" dirty="0"/>
          </a:p>
        </p:txBody>
      </p:sp>
      <p:sp>
        <p:nvSpPr>
          <p:cNvPr id="8" name="Rectangle 7"/>
          <p:cNvSpPr/>
          <p:nvPr/>
        </p:nvSpPr>
        <p:spPr>
          <a:xfrm>
            <a:off x="2649881" y="1268760"/>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Software</a:t>
            </a:r>
          </a:p>
          <a:p>
            <a:pPr algn="ctr"/>
            <a:r>
              <a:rPr lang="en-IE" dirty="0" smtClean="0"/>
              <a:t>Requirements</a:t>
            </a:r>
            <a:endParaRPr lang="en-IE" dirty="0"/>
          </a:p>
        </p:txBody>
      </p:sp>
      <p:sp>
        <p:nvSpPr>
          <p:cNvPr id="9" name="Rectangle 8"/>
          <p:cNvSpPr/>
          <p:nvPr/>
        </p:nvSpPr>
        <p:spPr>
          <a:xfrm>
            <a:off x="3009921" y="2202953"/>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Analysis</a:t>
            </a:r>
            <a:endParaRPr lang="en-IE" dirty="0"/>
          </a:p>
        </p:txBody>
      </p:sp>
      <p:sp>
        <p:nvSpPr>
          <p:cNvPr id="10" name="Rectangle 9"/>
          <p:cNvSpPr/>
          <p:nvPr/>
        </p:nvSpPr>
        <p:spPr>
          <a:xfrm>
            <a:off x="3297953" y="3104964"/>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Program</a:t>
            </a:r>
          </a:p>
          <a:p>
            <a:pPr algn="ctr"/>
            <a:r>
              <a:rPr lang="en-IE" dirty="0" smtClean="0"/>
              <a:t>Design</a:t>
            </a:r>
            <a:endParaRPr lang="en-IE" dirty="0"/>
          </a:p>
        </p:txBody>
      </p:sp>
      <p:sp>
        <p:nvSpPr>
          <p:cNvPr id="11" name="Rectangle 10"/>
          <p:cNvSpPr/>
          <p:nvPr/>
        </p:nvSpPr>
        <p:spPr>
          <a:xfrm>
            <a:off x="3621989" y="4006975"/>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Coding</a:t>
            </a:r>
            <a:endParaRPr lang="en-IE" dirty="0"/>
          </a:p>
        </p:txBody>
      </p:sp>
      <p:sp>
        <p:nvSpPr>
          <p:cNvPr id="12" name="Rectangle 11"/>
          <p:cNvSpPr/>
          <p:nvPr/>
        </p:nvSpPr>
        <p:spPr>
          <a:xfrm>
            <a:off x="4175697" y="490898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Testing</a:t>
            </a:r>
            <a:endParaRPr lang="en-IE" dirty="0"/>
          </a:p>
        </p:txBody>
      </p:sp>
      <p:sp>
        <p:nvSpPr>
          <p:cNvPr id="13" name="Rectangle 12"/>
          <p:cNvSpPr/>
          <p:nvPr/>
        </p:nvSpPr>
        <p:spPr>
          <a:xfrm>
            <a:off x="4572000" y="5810997"/>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Operations</a:t>
            </a:r>
            <a:endParaRPr lang="en-IE" dirty="0"/>
          </a:p>
        </p:txBody>
      </p:sp>
      <p:sp>
        <p:nvSpPr>
          <p:cNvPr id="14" name="Bent Arrow 13"/>
          <p:cNvSpPr/>
          <p:nvPr/>
        </p:nvSpPr>
        <p:spPr>
          <a:xfrm rot="5400000">
            <a:off x="3798584" y="617263"/>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Bent Arrow 14"/>
          <p:cNvSpPr/>
          <p:nvPr/>
        </p:nvSpPr>
        <p:spPr>
          <a:xfrm rot="5400000">
            <a:off x="4041904" y="1642440"/>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Bent Arrow 15"/>
          <p:cNvSpPr/>
          <p:nvPr/>
        </p:nvSpPr>
        <p:spPr>
          <a:xfrm rot="5400000">
            <a:off x="4410652" y="2557308"/>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Bent Arrow 16"/>
          <p:cNvSpPr/>
          <p:nvPr/>
        </p:nvSpPr>
        <p:spPr>
          <a:xfrm rot="5400000">
            <a:off x="4698684" y="3499494"/>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8" name="Bent Arrow 17"/>
          <p:cNvSpPr/>
          <p:nvPr/>
        </p:nvSpPr>
        <p:spPr>
          <a:xfrm rot="5400000">
            <a:off x="5022720" y="4347032"/>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 name="Bent Arrow 18"/>
          <p:cNvSpPr/>
          <p:nvPr/>
        </p:nvSpPr>
        <p:spPr>
          <a:xfrm rot="5400000">
            <a:off x="5568496" y="5265197"/>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0" name="Oval 19"/>
          <p:cNvSpPr/>
          <p:nvPr/>
        </p:nvSpPr>
        <p:spPr>
          <a:xfrm>
            <a:off x="395536" y="210894"/>
            <a:ext cx="6768752" cy="472724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3270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899592" y="1554881"/>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System</a:t>
            </a:r>
          </a:p>
          <a:p>
            <a:pPr algn="ctr"/>
            <a:r>
              <a:rPr lang="en-IE" dirty="0" smtClean="0"/>
              <a:t>Requirements</a:t>
            </a:r>
            <a:endParaRPr lang="en-IE" dirty="0"/>
          </a:p>
        </p:txBody>
      </p:sp>
      <p:sp>
        <p:nvSpPr>
          <p:cNvPr id="8" name="Rectangle 7"/>
          <p:cNvSpPr/>
          <p:nvPr/>
        </p:nvSpPr>
        <p:spPr>
          <a:xfrm>
            <a:off x="1357505" y="2562993"/>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Software</a:t>
            </a:r>
          </a:p>
          <a:p>
            <a:pPr algn="ctr"/>
            <a:r>
              <a:rPr lang="en-IE" dirty="0" smtClean="0"/>
              <a:t>Requirements</a:t>
            </a:r>
            <a:endParaRPr lang="en-IE" dirty="0"/>
          </a:p>
        </p:txBody>
      </p:sp>
      <p:sp>
        <p:nvSpPr>
          <p:cNvPr id="9" name="Rectangle 8"/>
          <p:cNvSpPr/>
          <p:nvPr/>
        </p:nvSpPr>
        <p:spPr>
          <a:xfrm>
            <a:off x="1717545" y="349718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Analysis</a:t>
            </a:r>
            <a:endParaRPr lang="en-IE" dirty="0"/>
          </a:p>
        </p:txBody>
      </p:sp>
      <p:sp>
        <p:nvSpPr>
          <p:cNvPr id="10" name="Rectangle 9"/>
          <p:cNvSpPr/>
          <p:nvPr/>
        </p:nvSpPr>
        <p:spPr>
          <a:xfrm>
            <a:off x="2005577" y="4399197"/>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Program</a:t>
            </a:r>
          </a:p>
          <a:p>
            <a:pPr algn="ctr"/>
            <a:r>
              <a:rPr lang="en-IE" dirty="0" smtClean="0"/>
              <a:t>Design</a:t>
            </a:r>
            <a:endParaRPr lang="en-IE" dirty="0"/>
          </a:p>
        </p:txBody>
      </p:sp>
      <p:sp>
        <p:nvSpPr>
          <p:cNvPr id="11" name="Rectangle 10"/>
          <p:cNvSpPr/>
          <p:nvPr/>
        </p:nvSpPr>
        <p:spPr>
          <a:xfrm>
            <a:off x="3491880" y="5301208"/>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Coding</a:t>
            </a:r>
            <a:endParaRPr lang="en-IE" dirty="0"/>
          </a:p>
        </p:txBody>
      </p:sp>
      <p:sp>
        <p:nvSpPr>
          <p:cNvPr id="12" name="Rectangle 11"/>
          <p:cNvSpPr/>
          <p:nvPr/>
        </p:nvSpPr>
        <p:spPr>
          <a:xfrm>
            <a:off x="4904744" y="4407905"/>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Unit</a:t>
            </a:r>
          </a:p>
          <a:p>
            <a:pPr algn="ctr"/>
            <a:r>
              <a:rPr lang="en-IE" dirty="0" smtClean="0"/>
              <a:t>Testing</a:t>
            </a:r>
            <a:endParaRPr lang="en-IE" dirty="0"/>
          </a:p>
        </p:txBody>
      </p:sp>
      <p:sp>
        <p:nvSpPr>
          <p:cNvPr id="14" name="Bent Arrow 13"/>
          <p:cNvSpPr/>
          <p:nvPr/>
        </p:nvSpPr>
        <p:spPr>
          <a:xfrm rot="5400000">
            <a:off x="2309031" y="1975968"/>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Bent Arrow 14"/>
          <p:cNvSpPr/>
          <p:nvPr/>
        </p:nvSpPr>
        <p:spPr>
          <a:xfrm rot="5400000">
            <a:off x="2749528" y="2909377"/>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Bent Arrow 15"/>
          <p:cNvSpPr/>
          <p:nvPr/>
        </p:nvSpPr>
        <p:spPr>
          <a:xfrm rot="5400000">
            <a:off x="3118276" y="3851541"/>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Bent Arrow 16"/>
          <p:cNvSpPr/>
          <p:nvPr/>
        </p:nvSpPr>
        <p:spPr>
          <a:xfrm rot="5400000">
            <a:off x="3406308" y="4793727"/>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0" name="Bent Arrow 19"/>
          <p:cNvSpPr/>
          <p:nvPr/>
        </p:nvSpPr>
        <p:spPr>
          <a:xfrm>
            <a:off x="4482333" y="4579217"/>
            <a:ext cx="403564" cy="720000"/>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1" name="Rectangle 20"/>
          <p:cNvSpPr/>
          <p:nvPr/>
        </p:nvSpPr>
        <p:spPr>
          <a:xfrm>
            <a:off x="5480808" y="3465943"/>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Integration</a:t>
            </a:r>
          </a:p>
          <a:p>
            <a:pPr algn="ctr"/>
            <a:r>
              <a:rPr lang="en-IE" dirty="0" smtClean="0"/>
              <a:t>Testing</a:t>
            </a:r>
            <a:endParaRPr lang="en-IE" dirty="0"/>
          </a:p>
        </p:txBody>
      </p:sp>
      <p:sp>
        <p:nvSpPr>
          <p:cNvPr id="22" name="Bent Arrow 21"/>
          <p:cNvSpPr/>
          <p:nvPr/>
        </p:nvSpPr>
        <p:spPr>
          <a:xfrm>
            <a:off x="5058397" y="3687905"/>
            <a:ext cx="403564" cy="720000"/>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3" name="Rectangle 22"/>
          <p:cNvSpPr/>
          <p:nvPr/>
        </p:nvSpPr>
        <p:spPr>
          <a:xfrm>
            <a:off x="6128880" y="249289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System</a:t>
            </a:r>
          </a:p>
          <a:p>
            <a:pPr algn="ctr"/>
            <a:r>
              <a:rPr lang="en-IE" dirty="0" smtClean="0"/>
              <a:t>Testing</a:t>
            </a:r>
            <a:endParaRPr lang="en-IE" dirty="0"/>
          </a:p>
        </p:txBody>
      </p:sp>
      <p:sp>
        <p:nvSpPr>
          <p:cNvPr id="24" name="Bent Arrow 23"/>
          <p:cNvSpPr/>
          <p:nvPr/>
        </p:nvSpPr>
        <p:spPr>
          <a:xfrm>
            <a:off x="5706469" y="2759591"/>
            <a:ext cx="403564" cy="720000"/>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5" name="Rectangle 24"/>
          <p:cNvSpPr/>
          <p:nvPr/>
        </p:nvSpPr>
        <p:spPr>
          <a:xfrm>
            <a:off x="6704944" y="1484784"/>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Acceptance</a:t>
            </a:r>
          </a:p>
          <a:p>
            <a:pPr algn="ctr"/>
            <a:r>
              <a:rPr lang="en-IE" dirty="0" smtClean="0"/>
              <a:t>Testing</a:t>
            </a:r>
            <a:endParaRPr lang="en-IE" dirty="0"/>
          </a:p>
        </p:txBody>
      </p:sp>
      <p:sp>
        <p:nvSpPr>
          <p:cNvPr id="26" name="Bent Arrow 25"/>
          <p:cNvSpPr/>
          <p:nvPr/>
        </p:nvSpPr>
        <p:spPr>
          <a:xfrm>
            <a:off x="6282533" y="1776737"/>
            <a:ext cx="403564" cy="720000"/>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570535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Chevron 1"/>
          <p:cNvSpPr/>
          <p:nvPr/>
        </p:nvSpPr>
        <p:spPr>
          <a:xfrm rot="5400000">
            <a:off x="1515894" y="-347186"/>
            <a:ext cx="5824180" cy="7776864"/>
          </a:xfrm>
          <a:prstGeom prst="chevron">
            <a:avLst>
              <a:gd name="adj" fmla="val 5085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Rectangle 6"/>
          <p:cNvSpPr/>
          <p:nvPr/>
        </p:nvSpPr>
        <p:spPr>
          <a:xfrm>
            <a:off x="899592" y="1554881"/>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System</a:t>
            </a:r>
          </a:p>
          <a:p>
            <a:pPr algn="ctr"/>
            <a:r>
              <a:rPr lang="en-IE" dirty="0" smtClean="0"/>
              <a:t>Requirements</a:t>
            </a:r>
            <a:endParaRPr lang="en-IE" dirty="0"/>
          </a:p>
        </p:txBody>
      </p:sp>
      <p:sp>
        <p:nvSpPr>
          <p:cNvPr id="8" name="Rectangle 7"/>
          <p:cNvSpPr/>
          <p:nvPr/>
        </p:nvSpPr>
        <p:spPr>
          <a:xfrm>
            <a:off x="1357505" y="2562993"/>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Software</a:t>
            </a:r>
          </a:p>
          <a:p>
            <a:pPr algn="ctr"/>
            <a:r>
              <a:rPr lang="en-IE" dirty="0" smtClean="0"/>
              <a:t>Requirements</a:t>
            </a:r>
            <a:endParaRPr lang="en-IE" dirty="0"/>
          </a:p>
        </p:txBody>
      </p:sp>
      <p:sp>
        <p:nvSpPr>
          <p:cNvPr id="9" name="Rectangle 8"/>
          <p:cNvSpPr/>
          <p:nvPr/>
        </p:nvSpPr>
        <p:spPr>
          <a:xfrm>
            <a:off x="1717545" y="349718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Analysis</a:t>
            </a:r>
            <a:endParaRPr lang="en-IE" dirty="0"/>
          </a:p>
        </p:txBody>
      </p:sp>
      <p:sp>
        <p:nvSpPr>
          <p:cNvPr id="10" name="Rectangle 9"/>
          <p:cNvSpPr/>
          <p:nvPr/>
        </p:nvSpPr>
        <p:spPr>
          <a:xfrm>
            <a:off x="2005577" y="4399197"/>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Program</a:t>
            </a:r>
          </a:p>
          <a:p>
            <a:pPr algn="ctr"/>
            <a:r>
              <a:rPr lang="en-IE" dirty="0" smtClean="0"/>
              <a:t>Design</a:t>
            </a:r>
            <a:endParaRPr lang="en-IE" dirty="0"/>
          </a:p>
        </p:txBody>
      </p:sp>
      <p:sp>
        <p:nvSpPr>
          <p:cNvPr id="11" name="Rectangle 10"/>
          <p:cNvSpPr/>
          <p:nvPr/>
        </p:nvSpPr>
        <p:spPr>
          <a:xfrm>
            <a:off x="3491880" y="5301208"/>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Coding</a:t>
            </a:r>
            <a:endParaRPr lang="en-IE" dirty="0"/>
          </a:p>
        </p:txBody>
      </p:sp>
      <p:sp>
        <p:nvSpPr>
          <p:cNvPr id="12" name="Rectangle 11"/>
          <p:cNvSpPr/>
          <p:nvPr/>
        </p:nvSpPr>
        <p:spPr>
          <a:xfrm>
            <a:off x="4904744" y="4407905"/>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Unit</a:t>
            </a:r>
          </a:p>
          <a:p>
            <a:pPr algn="ctr"/>
            <a:r>
              <a:rPr lang="en-IE" dirty="0" smtClean="0"/>
              <a:t>Testing</a:t>
            </a:r>
            <a:endParaRPr lang="en-IE" dirty="0"/>
          </a:p>
        </p:txBody>
      </p:sp>
      <p:sp>
        <p:nvSpPr>
          <p:cNvPr id="14" name="Bent Arrow 13"/>
          <p:cNvSpPr/>
          <p:nvPr/>
        </p:nvSpPr>
        <p:spPr>
          <a:xfrm rot="5400000">
            <a:off x="2309031" y="1975968"/>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Bent Arrow 14"/>
          <p:cNvSpPr/>
          <p:nvPr/>
        </p:nvSpPr>
        <p:spPr>
          <a:xfrm rot="5400000">
            <a:off x="2749528" y="2909377"/>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Bent Arrow 15"/>
          <p:cNvSpPr/>
          <p:nvPr/>
        </p:nvSpPr>
        <p:spPr>
          <a:xfrm rot="5400000">
            <a:off x="3118276" y="3851541"/>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Bent Arrow 16"/>
          <p:cNvSpPr/>
          <p:nvPr/>
        </p:nvSpPr>
        <p:spPr>
          <a:xfrm rot="5400000">
            <a:off x="3406308" y="4793727"/>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0" name="Bent Arrow 19"/>
          <p:cNvSpPr/>
          <p:nvPr/>
        </p:nvSpPr>
        <p:spPr>
          <a:xfrm>
            <a:off x="4482333" y="4579217"/>
            <a:ext cx="403564" cy="720000"/>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1" name="Rectangle 20"/>
          <p:cNvSpPr/>
          <p:nvPr/>
        </p:nvSpPr>
        <p:spPr>
          <a:xfrm>
            <a:off x="5480808" y="3465943"/>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Integration</a:t>
            </a:r>
          </a:p>
          <a:p>
            <a:pPr algn="ctr"/>
            <a:r>
              <a:rPr lang="en-IE" dirty="0" smtClean="0"/>
              <a:t>Testing</a:t>
            </a:r>
            <a:endParaRPr lang="en-IE" dirty="0"/>
          </a:p>
        </p:txBody>
      </p:sp>
      <p:sp>
        <p:nvSpPr>
          <p:cNvPr id="22" name="Bent Arrow 21"/>
          <p:cNvSpPr/>
          <p:nvPr/>
        </p:nvSpPr>
        <p:spPr>
          <a:xfrm>
            <a:off x="5058397" y="3687905"/>
            <a:ext cx="403564" cy="720000"/>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3" name="Rectangle 22"/>
          <p:cNvSpPr/>
          <p:nvPr/>
        </p:nvSpPr>
        <p:spPr>
          <a:xfrm>
            <a:off x="6128880" y="249289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System</a:t>
            </a:r>
          </a:p>
          <a:p>
            <a:pPr algn="ctr"/>
            <a:r>
              <a:rPr lang="en-IE" dirty="0" smtClean="0"/>
              <a:t>Testing</a:t>
            </a:r>
            <a:endParaRPr lang="en-IE" dirty="0"/>
          </a:p>
        </p:txBody>
      </p:sp>
      <p:sp>
        <p:nvSpPr>
          <p:cNvPr id="24" name="Bent Arrow 23"/>
          <p:cNvSpPr/>
          <p:nvPr/>
        </p:nvSpPr>
        <p:spPr>
          <a:xfrm>
            <a:off x="5706469" y="2759591"/>
            <a:ext cx="403564" cy="720000"/>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5" name="Rectangle 24"/>
          <p:cNvSpPr/>
          <p:nvPr/>
        </p:nvSpPr>
        <p:spPr>
          <a:xfrm>
            <a:off x="6704944" y="1484784"/>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Acceptance</a:t>
            </a:r>
          </a:p>
          <a:p>
            <a:pPr algn="ctr"/>
            <a:r>
              <a:rPr lang="en-IE" dirty="0" smtClean="0"/>
              <a:t>Testing</a:t>
            </a:r>
            <a:endParaRPr lang="en-IE" dirty="0"/>
          </a:p>
        </p:txBody>
      </p:sp>
      <p:sp>
        <p:nvSpPr>
          <p:cNvPr id="26" name="Bent Arrow 25"/>
          <p:cNvSpPr/>
          <p:nvPr/>
        </p:nvSpPr>
        <p:spPr>
          <a:xfrm>
            <a:off x="6282533" y="1776737"/>
            <a:ext cx="403564" cy="720000"/>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9039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a:t>Forsberg, K., </a:t>
            </a:r>
            <a:r>
              <a:rPr lang="en-IE" dirty="0" err="1"/>
              <a:t>Mooz</a:t>
            </a:r>
            <a:r>
              <a:rPr lang="en-IE" dirty="0"/>
              <a:t>, H., 1991, "</a:t>
            </a:r>
            <a:r>
              <a:rPr lang="en-IE" i="1" dirty="0"/>
              <a:t>The Relationship of System Engineering to the Project Cycle</a:t>
            </a:r>
            <a:r>
              <a:rPr lang="en-IE" dirty="0"/>
              <a:t>", Chattanooga, Tennessee: Proceedings of the National Council for Systems Engineering (NCOSE) Conference, pp. 57–65.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Kevin Forsberg</a:t>
            </a:r>
          </a:p>
        </p:txBody>
      </p:sp>
      <p:sp>
        <p:nvSpPr>
          <p:cNvPr id="5" name="Content Placeholder 4"/>
          <p:cNvSpPr>
            <a:spLocks noGrp="1"/>
          </p:cNvSpPr>
          <p:nvPr>
            <p:ph sz="half" idx="1"/>
          </p:nvPr>
        </p:nvSpPr>
        <p:spPr>
          <a:xfrm>
            <a:off x="457200" y="1196752"/>
            <a:ext cx="4038600" cy="5472608"/>
          </a:xfrm>
        </p:spPr>
        <p:txBody>
          <a:bodyPr>
            <a:normAutofit/>
          </a:bodyPr>
          <a:lstStyle/>
          <a:p>
            <a:r>
              <a:rPr lang="en-IE" dirty="0" smtClean="0"/>
              <a:t>Born in 1934.</a:t>
            </a:r>
          </a:p>
          <a:p>
            <a:r>
              <a:rPr lang="en-IE" dirty="0" smtClean="0"/>
              <a:t>An </a:t>
            </a:r>
            <a:r>
              <a:rPr lang="en-IE" dirty="0"/>
              <a:t>American engineer, business consultant, and with Harold </a:t>
            </a:r>
            <a:r>
              <a:rPr lang="en-IE" dirty="0" err="1"/>
              <a:t>Mooz</a:t>
            </a:r>
            <a:r>
              <a:rPr lang="en-IE" dirty="0"/>
              <a:t> co-founder and executive director of The </a:t>
            </a:r>
            <a:r>
              <a:rPr lang="en-IE" dirty="0" err="1"/>
              <a:t>Center</a:t>
            </a:r>
            <a:r>
              <a:rPr lang="en-IE" dirty="0"/>
              <a:t> for Systems </a:t>
            </a:r>
            <a:r>
              <a:rPr lang="en-IE" dirty="0" smtClean="0"/>
              <a:t>Management</a:t>
            </a:r>
          </a:p>
        </p:txBody>
      </p:sp>
      <p:pic>
        <p:nvPicPr>
          <p:cNvPr id="6" name="Content Placeholder 6" descr="unknown.jpg"/>
          <p:cNvPicPr>
            <a:picLocks noGrp="1" noChangeAspect="1"/>
          </p:cNvPicPr>
          <p:nvPr>
            <p:ph sz="half" idx="2"/>
          </p:nvPr>
        </p:nvPicPr>
        <p:blipFill>
          <a:blip r:embed="rId2" cstate="print"/>
          <a:stretch>
            <a:fillRect/>
          </a:stretch>
        </p:blipFill>
        <p:spPr>
          <a:xfrm>
            <a:off x="4788024" y="2204864"/>
            <a:ext cx="4104456" cy="258580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Harold </a:t>
            </a:r>
            <a:r>
              <a:rPr lang="en-IE" dirty="0" err="1"/>
              <a:t>Mooz</a:t>
            </a:r>
            <a:endParaRPr lang="en-IE" dirty="0"/>
          </a:p>
        </p:txBody>
      </p:sp>
      <p:sp>
        <p:nvSpPr>
          <p:cNvPr id="5" name="Content Placeholder 4"/>
          <p:cNvSpPr>
            <a:spLocks noGrp="1"/>
          </p:cNvSpPr>
          <p:nvPr>
            <p:ph sz="half" idx="1"/>
          </p:nvPr>
        </p:nvSpPr>
        <p:spPr>
          <a:xfrm>
            <a:off x="457200" y="1196752"/>
            <a:ext cx="4038600" cy="5472608"/>
          </a:xfrm>
        </p:spPr>
        <p:txBody>
          <a:bodyPr>
            <a:normAutofit/>
          </a:bodyPr>
          <a:lstStyle/>
          <a:p>
            <a:r>
              <a:rPr lang="en-IE" dirty="0" smtClean="0"/>
              <a:t>Born in 1932.</a:t>
            </a:r>
          </a:p>
          <a:p>
            <a:r>
              <a:rPr lang="en-IE" dirty="0" smtClean="0"/>
              <a:t>An </a:t>
            </a:r>
            <a:r>
              <a:rPr lang="en-IE" dirty="0"/>
              <a:t>American engineer, business consultant, and with Kevin </a:t>
            </a:r>
            <a:r>
              <a:rPr lang="en-IE" dirty="0" smtClean="0"/>
              <a:t>Forsberg co-founder </a:t>
            </a:r>
            <a:r>
              <a:rPr lang="en-IE" dirty="0"/>
              <a:t>and executive director of The </a:t>
            </a:r>
            <a:r>
              <a:rPr lang="en-IE" dirty="0" err="1"/>
              <a:t>Center</a:t>
            </a:r>
            <a:r>
              <a:rPr lang="en-IE" dirty="0"/>
              <a:t> for Systems </a:t>
            </a:r>
            <a:r>
              <a:rPr lang="en-IE" dirty="0" smtClean="0"/>
              <a:t>Management</a:t>
            </a:r>
          </a:p>
        </p:txBody>
      </p:sp>
      <p:pic>
        <p:nvPicPr>
          <p:cNvPr id="6" name="Content Placeholder 6" descr="unknown.jpg"/>
          <p:cNvPicPr>
            <a:picLocks noGrp="1" noChangeAspect="1"/>
          </p:cNvPicPr>
          <p:nvPr>
            <p:ph sz="half" idx="2"/>
          </p:nvPr>
        </p:nvPicPr>
        <p:blipFill>
          <a:blip r:embed="rId2" cstate="print"/>
          <a:stretch>
            <a:fillRect/>
          </a:stretch>
        </p:blipFill>
        <p:spPr>
          <a:xfrm>
            <a:off x="4788024" y="2204864"/>
            <a:ext cx="4104456" cy="2585807"/>
          </a:xfrm>
        </p:spPr>
      </p:pic>
    </p:spTree>
    <p:extLst>
      <p:ext uri="{BB962C8B-B14F-4D97-AF65-F5344CB8AC3E}">
        <p14:creationId xmlns:p14="http://schemas.microsoft.com/office/powerpoint/2010/main" val="37908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2. Details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16907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Abstract</a:t>
            </a:r>
            <a:endParaRPr lang="en-IE" dirty="0"/>
          </a:p>
        </p:txBody>
      </p:sp>
      <p:sp>
        <p:nvSpPr>
          <p:cNvPr id="3" name="Content Placeholder 2"/>
          <p:cNvSpPr>
            <a:spLocks noGrp="1"/>
          </p:cNvSpPr>
          <p:nvPr>
            <p:ph idx="1"/>
          </p:nvPr>
        </p:nvSpPr>
        <p:spPr>
          <a:xfrm>
            <a:off x="457200" y="1268760"/>
            <a:ext cx="8229600" cy="4680520"/>
          </a:xfrm>
        </p:spPr>
        <p:txBody>
          <a:bodyPr>
            <a:noAutofit/>
          </a:bodyPr>
          <a:lstStyle/>
          <a:p>
            <a:r>
              <a:rPr lang="en-IE" sz="2800" dirty="0" smtClean="0"/>
              <a:t>“</a:t>
            </a:r>
            <a:r>
              <a:rPr lang="en-IE" sz="2800" i="1" dirty="0" smtClean="0"/>
              <a:t>A new way of portraying the technical aspect of the project cycle clarifies the role and responsibility of system engineering to a project. This new three dimensional graphic illustrates the end-to-end involvement of system engineering in the project cycle, clarifies the relationship of system engineering and design engineering, and encourages the implementation of concurrent engineering.</a:t>
            </a:r>
            <a:r>
              <a:rPr lang="en-IE" sz="2800" dirty="0" smtClean="0"/>
              <a:t>”</a:t>
            </a:r>
            <a:endParaRPr lang="en-IE" sz="2800" dirty="0"/>
          </a:p>
        </p:txBody>
      </p:sp>
    </p:spTree>
    <p:extLst>
      <p:ext uri="{BB962C8B-B14F-4D97-AF65-F5344CB8AC3E}">
        <p14:creationId xmlns:p14="http://schemas.microsoft.com/office/powerpoint/2010/main" val="506331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lstStyle/>
          <a:p>
            <a:r>
              <a:rPr lang="en-IE" dirty="0" smtClean="0"/>
              <a:t>Start with the user needs on the upper right, and ending with a user-validated system on the upper right.</a:t>
            </a:r>
            <a:endParaRPr lang="en-IE" dirty="0"/>
          </a:p>
        </p:txBody>
      </p:sp>
    </p:spTree>
    <p:extLst>
      <p:ext uri="{BB962C8B-B14F-4D97-AF65-F5344CB8AC3E}">
        <p14:creationId xmlns:p14="http://schemas.microsoft.com/office/powerpoint/2010/main" val="3031626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Model.jpg"/>
          <p:cNvPicPr>
            <a:picLocks noChangeAspect="1"/>
          </p:cNvPicPr>
          <p:nvPr/>
        </p:nvPicPr>
        <p:blipFill>
          <a:blip r:embed="rId2" cstate="print"/>
          <a:stretch>
            <a:fillRect/>
          </a:stretch>
        </p:blipFill>
        <p:spPr>
          <a:xfrm>
            <a:off x="121920" y="556260"/>
            <a:ext cx="8900160" cy="5745480"/>
          </a:xfrm>
          <a:prstGeom prst="rect">
            <a:avLst/>
          </a:prstGeom>
        </p:spPr>
      </p:pic>
    </p:spTree>
    <p:extLst>
      <p:ext uri="{BB962C8B-B14F-4D97-AF65-F5344CB8AC3E}">
        <p14:creationId xmlns:p14="http://schemas.microsoft.com/office/powerpoint/2010/main" val="379848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Contents</a:t>
            </a:r>
            <a:endParaRPr lang="en-IE"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IE" dirty="0" smtClean="0">
                <a:solidFill>
                  <a:schemeClr val="accent1"/>
                </a:solidFill>
              </a:rPr>
              <a:t>Overview</a:t>
            </a:r>
          </a:p>
          <a:p>
            <a:pPr marL="514350" indent="-514350">
              <a:buFont typeface="+mj-lt"/>
              <a:buAutoNum type="arabicPeriod"/>
            </a:pPr>
            <a:r>
              <a:rPr lang="en-IE" dirty="0" smtClean="0">
                <a:solidFill>
                  <a:schemeClr val="bg1">
                    <a:lumMod val="75000"/>
                  </a:schemeClr>
                </a:solidFill>
              </a:rPr>
              <a:t>Details</a:t>
            </a:r>
          </a:p>
          <a:p>
            <a:pPr marL="514350" indent="-514350">
              <a:buFont typeface="+mj-lt"/>
              <a:buAutoNum type="arabicPeriod"/>
            </a:pPr>
            <a:r>
              <a:rPr lang="en-IE" dirty="0" smtClean="0">
                <a:solidFill>
                  <a:srgbClr val="CCCC00"/>
                </a:solidFill>
              </a:rPr>
              <a:t>Advantages</a:t>
            </a:r>
          </a:p>
          <a:p>
            <a:pPr marL="514350" indent="-514350">
              <a:buFont typeface="+mj-lt"/>
              <a:buAutoNum type="arabicPeriod"/>
            </a:pPr>
            <a:r>
              <a:rPr lang="en-IE" dirty="0" smtClean="0"/>
              <a:t>Disadvantages</a:t>
            </a:r>
          </a:p>
          <a:p>
            <a:pPr marL="514350" indent="-514350">
              <a:buFont typeface="+mj-lt"/>
              <a:buAutoNum type="arabicPeriod"/>
            </a:pPr>
            <a:r>
              <a:rPr lang="en-IE" dirty="0" smtClean="0">
                <a:solidFill>
                  <a:srgbClr val="00B050"/>
                </a:solidFill>
              </a:rPr>
              <a:t>Interesting</a:t>
            </a:r>
            <a:r>
              <a:rPr lang="en-IE" dirty="0" smtClean="0"/>
              <a:t> </a:t>
            </a:r>
          </a:p>
          <a:p>
            <a:pPr marL="514350" indent="-514350">
              <a:buFont typeface="+mj-lt"/>
              <a:buAutoNum type="arabicPeriod"/>
            </a:pPr>
            <a:r>
              <a:rPr lang="en-IE" dirty="0" smtClean="0">
                <a:solidFill>
                  <a:srgbClr val="FF0000"/>
                </a:solidFill>
              </a:rPr>
              <a:t>Reflection</a:t>
            </a:r>
          </a:p>
          <a:p>
            <a:pPr marL="514350" indent="-514350">
              <a:buFont typeface="+mj-lt"/>
              <a:buAutoNum type="arabicPeriod"/>
            </a:pPr>
            <a:r>
              <a:rPr lang="en-IE" dirty="0" smtClean="0">
                <a:solidFill>
                  <a:schemeClr val="bg1">
                    <a:lumMod val="75000"/>
                  </a:schemeClr>
                </a:solidFill>
              </a:rPr>
              <a:t>Review</a:t>
            </a:r>
          </a:p>
          <a:p>
            <a:pPr marL="514350" indent="-514350">
              <a:buFont typeface="+mj-lt"/>
              <a:buAutoNum type="arabicPeriod"/>
            </a:pPr>
            <a:r>
              <a:rPr lang="en-IE" dirty="0" smtClean="0">
                <a:solidFill>
                  <a:schemeClr val="accent1"/>
                </a:solidFill>
              </a:rPr>
              <a:t>Summary</a:t>
            </a:r>
          </a:p>
          <a:p>
            <a:pPr marL="514350" indent="-514350">
              <a:buFont typeface="+mj-lt"/>
              <a:buAutoNum type="arabicPeriod"/>
            </a:pPr>
            <a:endParaRPr lang="en-IE" dirty="0"/>
          </a:p>
        </p:txBody>
      </p:sp>
    </p:spTree>
    <p:extLst>
      <p:ext uri="{BB962C8B-B14F-4D97-AF65-F5344CB8AC3E}">
        <p14:creationId xmlns:p14="http://schemas.microsoft.com/office/powerpoint/2010/main" val="113714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09575"/>
            <a:ext cx="8991600" cy="6038850"/>
          </a:xfrm>
          <a:prstGeom prst="rect">
            <a:avLst/>
          </a:prstGeom>
        </p:spPr>
      </p:pic>
    </p:spTree>
    <p:extLst>
      <p:ext uri="{BB962C8B-B14F-4D97-AF65-F5344CB8AC3E}">
        <p14:creationId xmlns:p14="http://schemas.microsoft.com/office/powerpoint/2010/main" val="375105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dirty="0" smtClean="0"/>
              <a:t>As project development progresses, a series of six baselines are established to systematically manage cohesive system development:</a:t>
            </a:r>
          </a:p>
        </p:txBody>
      </p:sp>
    </p:spTree>
    <p:extLst>
      <p:ext uri="{BB962C8B-B14F-4D97-AF65-F5344CB8AC3E}">
        <p14:creationId xmlns:p14="http://schemas.microsoft.com/office/powerpoint/2010/main" val="3470403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“Vee” Model</a:t>
            </a:r>
            <a:endParaRPr lang="en-IE" dirty="0"/>
          </a:p>
        </p:txBody>
      </p:sp>
      <p:sp>
        <p:nvSpPr>
          <p:cNvPr id="3" name="Content Placeholder 2"/>
          <p:cNvSpPr>
            <a:spLocks noGrp="1"/>
          </p:cNvSpPr>
          <p:nvPr>
            <p:ph idx="1"/>
          </p:nvPr>
        </p:nvSpPr>
        <p:spPr/>
        <p:txBody>
          <a:bodyPr>
            <a:normAutofit/>
          </a:bodyPr>
          <a:lstStyle/>
          <a:p>
            <a:r>
              <a:rPr lang="en-IE" dirty="0" smtClean="0"/>
              <a:t>1. The first is the “User Requirements Baseline” established by the System Requirement Document approved and put under Configuration Management prior to the System Requirements Review. </a:t>
            </a:r>
          </a:p>
        </p:txBody>
      </p:sp>
    </p:spTree>
    <p:extLst>
      <p:ext uri="{BB962C8B-B14F-4D97-AF65-F5344CB8AC3E}">
        <p14:creationId xmlns:p14="http://schemas.microsoft.com/office/powerpoint/2010/main" val="75426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dirty="0" smtClean="0"/>
              <a:t>2. The second is the “Concept Baseline” established by the Concept Definition section of the Integrated Program Summary document at the System Requirements Review. </a:t>
            </a:r>
          </a:p>
        </p:txBody>
      </p:sp>
    </p:spTree>
    <p:extLst>
      <p:ext uri="{BB962C8B-B14F-4D97-AF65-F5344CB8AC3E}">
        <p14:creationId xmlns:p14="http://schemas.microsoft.com/office/powerpoint/2010/main" val="2106827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dirty="0" smtClean="0"/>
              <a:t>3. The third is the “System Performance Baseline” (or Development Baseline) established by the System Performance Specification at the System Design Review.</a:t>
            </a:r>
          </a:p>
        </p:txBody>
      </p:sp>
    </p:spTree>
    <p:extLst>
      <p:ext uri="{BB962C8B-B14F-4D97-AF65-F5344CB8AC3E}">
        <p14:creationId xmlns:p14="http://schemas.microsoft.com/office/powerpoint/2010/main" val="3973310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dirty="0" smtClean="0"/>
              <a:t>4. The fourth is the “‘Design-To’ Baseline” (or Allocated Baseline) established at the series of Preliminary Design Reviews.</a:t>
            </a:r>
          </a:p>
        </p:txBody>
      </p:sp>
    </p:spTree>
    <p:extLst>
      <p:ext uri="{BB962C8B-B14F-4D97-AF65-F5344CB8AC3E}">
        <p14:creationId xmlns:p14="http://schemas.microsoft.com/office/powerpoint/2010/main" val="3394151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dirty="0" smtClean="0"/>
              <a:t>5. The fifth is the “‘Build-To’ Baseline” (or preliminary Product Baseline) established at the series of Critical Design Reviews.</a:t>
            </a:r>
          </a:p>
        </p:txBody>
      </p:sp>
    </p:spTree>
    <p:extLst>
      <p:ext uri="{BB962C8B-B14F-4D97-AF65-F5344CB8AC3E}">
        <p14:creationId xmlns:p14="http://schemas.microsoft.com/office/powerpoint/2010/main" val="3639172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dirty="0" smtClean="0"/>
              <a:t>6. The sixth is the “‘As-Built’ Baseline” (or Production Baseline) established at the series of Formal Qualification Reviews (FQRs). Each of the baselines is put under formal Configuration Management at the time they are approved.</a:t>
            </a:r>
          </a:p>
          <a:p>
            <a:endParaRPr lang="en-IE" dirty="0"/>
          </a:p>
        </p:txBody>
      </p:sp>
    </p:spTree>
    <p:extLst>
      <p:ext uri="{BB962C8B-B14F-4D97-AF65-F5344CB8AC3E}">
        <p14:creationId xmlns:p14="http://schemas.microsoft.com/office/powerpoint/2010/main" val="3790750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fontScale="92500" lnSpcReduction="10000"/>
          </a:bodyPr>
          <a:lstStyle/>
          <a:p>
            <a:r>
              <a:rPr lang="en-IE" b="1" dirty="0" smtClean="0"/>
              <a:t>Incremental Development </a:t>
            </a:r>
          </a:p>
          <a:p>
            <a:r>
              <a:rPr lang="en-IE" dirty="0" smtClean="0"/>
              <a:t>If the User Requirements are too vague to permit final definition at Preliminary Design Review, one approach is to develop the project in predetermined incremental releases. </a:t>
            </a:r>
          </a:p>
          <a:p>
            <a:r>
              <a:rPr lang="en-IE" dirty="0" smtClean="0"/>
              <a:t>The first release is focused on meeting a minimum set of User Requirements, with subsequent releases providing added functionality and performance. This is a common approach in software development.</a:t>
            </a:r>
          </a:p>
        </p:txBody>
      </p:sp>
    </p:spTree>
    <p:extLst>
      <p:ext uri="{BB962C8B-B14F-4D97-AF65-F5344CB8AC3E}">
        <p14:creationId xmlns:p14="http://schemas.microsoft.com/office/powerpoint/2010/main" val="2378656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fontScale="92500" lnSpcReduction="20000"/>
          </a:bodyPr>
          <a:lstStyle/>
          <a:p>
            <a:r>
              <a:rPr lang="en-IE" b="1" dirty="0" smtClean="0"/>
              <a:t>Concurrent Engineering</a:t>
            </a:r>
          </a:p>
          <a:p>
            <a:r>
              <a:rPr lang="en-IE" dirty="0" smtClean="0"/>
              <a:t>If high iteration with User Requirements is required after the System Design Review (SDR), it is probable that the project has passed early Control Gates prematurely, and it is not sufficiently defined. </a:t>
            </a:r>
          </a:p>
          <a:p>
            <a:r>
              <a:rPr lang="en-IE" dirty="0" smtClean="0"/>
              <a:t>One cause of premature advance is that the appropriate technical experts were not involved at early stages, resulting in acceptance of requirements and design concepts which cannot be built, inspected, and/or maintained.</a:t>
            </a:r>
          </a:p>
        </p:txBody>
      </p:sp>
    </p:spTree>
    <p:extLst>
      <p:ext uri="{BB962C8B-B14F-4D97-AF65-F5344CB8AC3E}">
        <p14:creationId xmlns:p14="http://schemas.microsoft.com/office/powerpoint/2010/main" val="154044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169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model.jpg"/>
          <p:cNvPicPr>
            <a:picLocks noChangeAspect="1"/>
          </p:cNvPicPr>
          <p:nvPr/>
        </p:nvPicPr>
        <p:blipFill>
          <a:blip r:embed="rId2" cstate="print"/>
          <a:stretch>
            <a:fillRect/>
          </a:stretch>
        </p:blipFill>
        <p:spPr>
          <a:xfrm>
            <a:off x="0" y="1326063"/>
            <a:ext cx="9144000" cy="4205874"/>
          </a:xfrm>
          <a:prstGeom prst="rect">
            <a:avLst/>
          </a:prstGeom>
        </p:spPr>
      </p:pic>
    </p:spTree>
    <p:extLst>
      <p:ext uri="{BB962C8B-B14F-4D97-AF65-F5344CB8AC3E}">
        <p14:creationId xmlns:p14="http://schemas.microsoft.com/office/powerpoint/2010/main" val="362803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5441"/>
            <a:ext cx="9144000" cy="3607117"/>
          </a:xfrm>
          <a:prstGeom prst="rect">
            <a:avLst/>
          </a:prstGeom>
        </p:spPr>
      </p:pic>
    </p:spTree>
    <p:extLst>
      <p:ext uri="{BB962C8B-B14F-4D97-AF65-F5344CB8AC3E}">
        <p14:creationId xmlns:p14="http://schemas.microsoft.com/office/powerpoint/2010/main" val="3559633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885"/>
            <a:ext cx="9144000" cy="4730230"/>
          </a:xfrm>
          <a:prstGeom prst="rect">
            <a:avLst/>
          </a:prstGeom>
        </p:spPr>
      </p:pic>
    </p:spTree>
    <p:extLst>
      <p:ext uri="{BB962C8B-B14F-4D97-AF65-F5344CB8AC3E}">
        <p14:creationId xmlns:p14="http://schemas.microsoft.com/office/powerpoint/2010/main" val="309643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7338"/>
            <a:ext cx="9144000" cy="4843323"/>
          </a:xfrm>
          <a:prstGeom prst="rect">
            <a:avLst/>
          </a:prstGeom>
        </p:spPr>
      </p:pic>
    </p:spTree>
    <p:extLst>
      <p:ext uri="{BB962C8B-B14F-4D97-AF65-F5344CB8AC3E}">
        <p14:creationId xmlns:p14="http://schemas.microsoft.com/office/powerpoint/2010/main" val="1870098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3589"/>
            <a:ext cx="9144000" cy="3550821"/>
          </a:xfrm>
          <a:prstGeom prst="rect">
            <a:avLst/>
          </a:prstGeom>
        </p:spPr>
      </p:pic>
    </p:spTree>
    <p:extLst>
      <p:ext uri="{BB962C8B-B14F-4D97-AF65-F5344CB8AC3E}">
        <p14:creationId xmlns:p14="http://schemas.microsoft.com/office/powerpoint/2010/main" val="3732006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_model.jpg"/>
          <p:cNvPicPr>
            <a:picLocks noChangeAspect="1"/>
          </p:cNvPicPr>
          <p:nvPr/>
        </p:nvPicPr>
        <p:blipFill>
          <a:blip r:embed="rId2" cstate="print"/>
          <a:stretch>
            <a:fillRect/>
          </a:stretch>
        </p:blipFill>
        <p:spPr>
          <a:xfrm>
            <a:off x="8056" y="548680"/>
            <a:ext cx="9000000" cy="5760000"/>
          </a:xfrm>
          <a:prstGeom prst="rect">
            <a:avLst/>
          </a:prstGeom>
        </p:spPr>
      </p:pic>
    </p:spTree>
    <p:extLst>
      <p:ext uri="{BB962C8B-B14F-4D97-AF65-F5344CB8AC3E}">
        <p14:creationId xmlns:p14="http://schemas.microsoft.com/office/powerpoint/2010/main" val="295337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3</a:t>
            </a:r>
            <a:r>
              <a:rPr lang="en-IE" dirty="0" smtClean="0"/>
              <a:t>. 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56827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It is easy </a:t>
            </a:r>
            <a:r>
              <a:rPr lang="en-IE" dirty="0"/>
              <a:t>to understand and use</a:t>
            </a:r>
            <a:r>
              <a:rPr lang="en-IE" dirty="0" smtClean="0"/>
              <a:t>.</a:t>
            </a:r>
            <a:endParaRPr lang="en-IE" dirty="0"/>
          </a:p>
        </p:txBody>
      </p:sp>
    </p:spTree>
    <p:extLst>
      <p:ext uri="{BB962C8B-B14F-4D97-AF65-F5344CB8AC3E}">
        <p14:creationId xmlns:p14="http://schemas.microsoft.com/office/powerpoint/2010/main" val="2981415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Testing activities like planning, test designing happens well before coding. This saves a lot of time. Hence higher chance of success over the waterfall model.</a:t>
            </a:r>
          </a:p>
        </p:txBody>
      </p:sp>
    </p:spTree>
    <p:extLst>
      <p:ext uri="{BB962C8B-B14F-4D97-AF65-F5344CB8AC3E}">
        <p14:creationId xmlns:p14="http://schemas.microsoft.com/office/powerpoint/2010/main" val="2093647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Proactive defect tracking – that is defects are found at early stage.</a:t>
            </a:r>
          </a:p>
        </p:txBody>
      </p:sp>
    </p:spTree>
    <p:extLst>
      <p:ext uri="{BB962C8B-B14F-4D97-AF65-F5344CB8AC3E}">
        <p14:creationId xmlns:p14="http://schemas.microsoft.com/office/powerpoint/2010/main" val="1098111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1. Overview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Avoids the downward flow of the defects.</a:t>
            </a:r>
          </a:p>
        </p:txBody>
      </p:sp>
    </p:spTree>
    <p:extLst>
      <p:ext uri="{BB962C8B-B14F-4D97-AF65-F5344CB8AC3E}">
        <p14:creationId xmlns:p14="http://schemas.microsoft.com/office/powerpoint/2010/main" val="1226068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It works </a:t>
            </a:r>
            <a:r>
              <a:rPr lang="en-IE" dirty="0"/>
              <a:t>well for smaller projects where requirements are very well understood</a:t>
            </a:r>
            <a:r>
              <a:rPr lang="en-IE" dirty="0" smtClean="0"/>
              <a:t>.</a:t>
            </a:r>
          </a:p>
        </p:txBody>
      </p:sp>
    </p:spTree>
    <p:extLst>
      <p:ext uri="{BB962C8B-B14F-4D97-AF65-F5344CB8AC3E}">
        <p14:creationId xmlns:p14="http://schemas.microsoft.com/office/powerpoint/2010/main" val="1779898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4</a:t>
            </a:r>
            <a:r>
              <a:rPr lang="en-IE" dirty="0" smtClean="0"/>
              <a:t>. Disadvantages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45550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Very rigid and least flexible.</a:t>
            </a:r>
          </a:p>
        </p:txBody>
      </p:sp>
    </p:spTree>
    <p:extLst>
      <p:ext uri="{BB962C8B-B14F-4D97-AF65-F5344CB8AC3E}">
        <p14:creationId xmlns:p14="http://schemas.microsoft.com/office/powerpoint/2010/main" val="517784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Software is developed during the implementation phase, so no early prototypes of the software are produced.</a:t>
            </a:r>
          </a:p>
        </p:txBody>
      </p:sp>
    </p:spTree>
    <p:extLst>
      <p:ext uri="{BB962C8B-B14F-4D97-AF65-F5344CB8AC3E}">
        <p14:creationId xmlns:p14="http://schemas.microsoft.com/office/powerpoint/2010/main" val="4740652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If any changes happen in midway, then the test documents along with requirement documents has to be updated.</a:t>
            </a:r>
          </a:p>
        </p:txBody>
      </p:sp>
    </p:spTree>
    <p:extLst>
      <p:ext uri="{BB962C8B-B14F-4D97-AF65-F5344CB8AC3E}">
        <p14:creationId xmlns:p14="http://schemas.microsoft.com/office/powerpoint/2010/main" val="3956426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Not a good model for complex and object-oriented projects, or long </a:t>
            </a:r>
            <a:r>
              <a:rPr lang="en-IE" dirty="0"/>
              <a:t>and ongoing projects</a:t>
            </a:r>
            <a:r>
              <a:rPr lang="en-IE" dirty="0" smtClean="0"/>
              <a:t>.</a:t>
            </a:r>
            <a:endParaRPr lang="en-IE" dirty="0"/>
          </a:p>
        </p:txBody>
      </p:sp>
    </p:spTree>
    <p:extLst>
      <p:ext uri="{BB962C8B-B14F-4D97-AF65-F5344CB8AC3E}">
        <p14:creationId xmlns:p14="http://schemas.microsoft.com/office/powerpoint/2010/main" val="382235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5. Interesting</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2730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lnSpcReduction="10000"/>
          </a:bodyPr>
          <a:lstStyle/>
          <a:p>
            <a:pPr marL="0" indent="0">
              <a:buNone/>
            </a:pPr>
            <a:r>
              <a:rPr lang="en-IE" dirty="0" smtClean="0"/>
              <a:t>When to use the </a:t>
            </a:r>
            <a:r>
              <a:rPr lang="en-IE" dirty="0"/>
              <a:t>V</a:t>
            </a:r>
            <a:r>
              <a:rPr lang="en-IE" dirty="0" smtClean="0"/>
              <a:t> Model:</a:t>
            </a:r>
          </a:p>
          <a:p>
            <a:pPr marL="0" indent="0">
              <a:buNone/>
            </a:pPr>
            <a:endParaRPr lang="en-IE" dirty="0"/>
          </a:p>
          <a:p>
            <a:r>
              <a:rPr lang="en-IE" dirty="0"/>
              <a:t>The V-shaped model should be used for small to medium sized projects where requirements are clearly defined and fixed</a:t>
            </a:r>
            <a:r>
              <a:rPr lang="en-IE" dirty="0" smtClean="0"/>
              <a:t>.</a:t>
            </a:r>
          </a:p>
          <a:p>
            <a:endParaRPr lang="en-IE" dirty="0"/>
          </a:p>
          <a:p>
            <a:r>
              <a:rPr lang="en-IE" dirty="0"/>
              <a:t>The V-Shaped model should be chosen when ample technical resources are available with needed technical expertise.</a:t>
            </a:r>
          </a:p>
        </p:txBody>
      </p:sp>
    </p:spTree>
    <p:extLst>
      <p:ext uri="{BB962C8B-B14F-4D97-AF65-F5344CB8AC3E}">
        <p14:creationId xmlns:p14="http://schemas.microsoft.com/office/powerpoint/2010/main" val="3279891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In common practice, </a:t>
            </a:r>
            <a:r>
              <a:rPr lang="en-IE" dirty="0" smtClean="0"/>
              <a:t>the V model </a:t>
            </a:r>
            <a:r>
              <a:rPr lang="en-IE" dirty="0"/>
              <a:t>result in a project schedule </a:t>
            </a:r>
            <a:r>
              <a:rPr lang="en-IE" dirty="0" smtClean="0"/>
              <a:t>with: </a:t>
            </a:r>
          </a:p>
          <a:p>
            <a:pPr lvl="1"/>
            <a:r>
              <a:rPr lang="en-IE" dirty="0" smtClean="0"/>
              <a:t>20–40</a:t>
            </a:r>
            <a:r>
              <a:rPr lang="en-IE" dirty="0"/>
              <a:t>% of the time invested for the first two phases, </a:t>
            </a:r>
            <a:endParaRPr lang="en-IE" dirty="0" smtClean="0"/>
          </a:p>
          <a:p>
            <a:pPr lvl="1"/>
            <a:r>
              <a:rPr lang="en-IE" dirty="0" smtClean="0"/>
              <a:t>30–40</a:t>
            </a:r>
            <a:r>
              <a:rPr lang="en-IE" dirty="0"/>
              <a:t>% of the time to coding, and </a:t>
            </a:r>
            <a:endParaRPr lang="en-IE" dirty="0" smtClean="0"/>
          </a:p>
          <a:p>
            <a:pPr lvl="1"/>
            <a:r>
              <a:rPr lang="en-IE" dirty="0" smtClean="0"/>
              <a:t>20–40</a:t>
            </a:r>
            <a:r>
              <a:rPr lang="en-IE" dirty="0"/>
              <a:t>%</a:t>
            </a:r>
            <a:r>
              <a:rPr lang="en-IE" dirty="0" smtClean="0"/>
              <a:t> </a:t>
            </a:r>
            <a:r>
              <a:rPr lang="en-IE" dirty="0"/>
              <a:t>to testing and implementation. </a:t>
            </a:r>
          </a:p>
        </p:txBody>
      </p:sp>
    </p:spTree>
    <p:extLst>
      <p:ext uri="{BB962C8B-B14F-4D97-AF65-F5344CB8AC3E}">
        <p14:creationId xmlns:p14="http://schemas.microsoft.com/office/powerpoint/2010/main" val="506917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idx="1"/>
          </p:nvPr>
        </p:nvSpPr>
        <p:spPr/>
        <p:txBody>
          <a:bodyPr/>
          <a:lstStyle/>
          <a:p>
            <a:r>
              <a:rPr lang="en-IE" dirty="0" smtClean="0"/>
              <a:t>The “</a:t>
            </a:r>
            <a:r>
              <a:rPr lang="en-IE" dirty="0"/>
              <a:t>V</a:t>
            </a:r>
            <a:r>
              <a:rPr lang="en-IE" dirty="0" smtClean="0"/>
              <a:t> Model” is a model that represents one method as to how software can be developed.</a:t>
            </a:r>
            <a:endParaRPr lang="en-IE" dirty="0"/>
          </a:p>
        </p:txBody>
      </p:sp>
    </p:spTree>
    <p:extLst>
      <p:ext uri="{BB962C8B-B14F-4D97-AF65-F5344CB8AC3E}">
        <p14:creationId xmlns:p14="http://schemas.microsoft.com/office/powerpoint/2010/main" val="19698643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a:xfrm>
            <a:off x="457200" y="1351309"/>
            <a:ext cx="8229600" cy="4525963"/>
          </a:xfrm>
        </p:spPr>
        <p:txBody>
          <a:bodyPr>
            <a:normAutofit/>
          </a:bodyPr>
          <a:lstStyle/>
          <a:p>
            <a:pPr marL="0" indent="0">
              <a:buNone/>
            </a:pPr>
            <a:r>
              <a:rPr lang="en-IE" dirty="0" smtClean="0"/>
              <a:t>There are other versions of the Model:</a:t>
            </a:r>
            <a:endParaRPr lang="en-IE"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26" y="4437112"/>
            <a:ext cx="3191401" cy="2160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522" y="4437112"/>
            <a:ext cx="2753547" cy="2160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987" y="2060848"/>
            <a:ext cx="3364616" cy="2160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9719" y="2060848"/>
            <a:ext cx="2238013" cy="2160000"/>
          </a:xfrm>
          <a:prstGeom prst="rect">
            <a:avLst/>
          </a:prstGeom>
        </p:spPr>
      </p:pic>
    </p:spTree>
    <p:extLst>
      <p:ext uri="{BB962C8B-B14F-4D97-AF65-F5344CB8AC3E}">
        <p14:creationId xmlns:p14="http://schemas.microsoft.com/office/powerpoint/2010/main" val="3229208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6. Reflections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206530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The V Model works very well with Project Management approaches.</a:t>
            </a:r>
          </a:p>
        </p:txBody>
      </p:sp>
    </p:spTree>
    <p:extLst>
      <p:ext uri="{BB962C8B-B14F-4D97-AF65-F5344CB8AC3E}">
        <p14:creationId xmlns:p14="http://schemas.microsoft.com/office/powerpoint/2010/main" val="417742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The system defined at </a:t>
            </a:r>
            <a:r>
              <a:rPr lang="en-IE" dirty="0"/>
              <a:t>project </a:t>
            </a:r>
            <a:r>
              <a:rPr lang="en-IE" dirty="0" smtClean="0"/>
              <a:t>start might not be suitable by the end of the project, since </a:t>
            </a:r>
            <a:r>
              <a:rPr lang="en-IE" dirty="0"/>
              <a:t>the customer </a:t>
            </a:r>
            <a:r>
              <a:rPr lang="en-IE" dirty="0" smtClean="0"/>
              <a:t>will be </a:t>
            </a:r>
            <a:r>
              <a:rPr lang="en-IE" dirty="0"/>
              <a:t>dealing with change in </a:t>
            </a:r>
            <a:r>
              <a:rPr lang="en-IE" dirty="0" smtClean="0"/>
              <a:t>their </a:t>
            </a:r>
            <a:r>
              <a:rPr lang="en-IE" dirty="0"/>
              <a:t>industry </a:t>
            </a:r>
            <a:r>
              <a:rPr lang="en-IE" dirty="0" smtClean="0"/>
              <a:t>every </a:t>
            </a:r>
            <a:r>
              <a:rPr lang="en-IE" dirty="0"/>
              <a:t>business </a:t>
            </a:r>
            <a:r>
              <a:rPr lang="en-IE" dirty="0" smtClean="0"/>
              <a:t>day.</a:t>
            </a:r>
          </a:p>
        </p:txBody>
      </p:sp>
    </p:spTree>
    <p:extLst>
      <p:ext uri="{BB962C8B-B14F-4D97-AF65-F5344CB8AC3E}">
        <p14:creationId xmlns:p14="http://schemas.microsoft.com/office/powerpoint/2010/main" val="2212145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79" y="1421568"/>
            <a:ext cx="5295041" cy="5090401"/>
          </a:xfrm>
          <a:prstGeom prst="rect">
            <a:avLst/>
          </a:prstGeom>
        </p:spPr>
      </p:pic>
    </p:spTree>
    <p:extLst>
      <p:ext uri="{BB962C8B-B14F-4D97-AF65-F5344CB8AC3E}">
        <p14:creationId xmlns:p14="http://schemas.microsoft.com/office/powerpoint/2010/main" val="42049073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7</a:t>
            </a:r>
            <a:r>
              <a:rPr lang="en-IE" dirty="0" smtClean="0"/>
              <a:t>. Review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731424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Review</a:t>
            </a:r>
            <a:endParaRPr lang="en-IE" dirty="0"/>
          </a:p>
        </p:txBody>
      </p:sp>
      <p:sp>
        <p:nvSpPr>
          <p:cNvPr id="6" name="Content Placeholder 5"/>
          <p:cNvSpPr>
            <a:spLocks noGrp="1"/>
          </p:cNvSpPr>
          <p:nvPr>
            <p:ph idx="1"/>
          </p:nvPr>
        </p:nvSpPr>
        <p:spPr/>
        <p:txBody>
          <a:bodyPr/>
          <a:lstStyle/>
          <a:p>
            <a:r>
              <a:rPr lang="en-IE" dirty="0" smtClean="0"/>
              <a:t>What did we learn?</a:t>
            </a:r>
            <a:endParaRPr lang="en-IE" dirty="0"/>
          </a:p>
        </p:txBody>
      </p:sp>
    </p:spTree>
    <p:extLst>
      <p:ext uri="{BB962C8B-B14F-4D97-AF65-F5344CB8AC3E}">
        <p14:creationId xmlns:p14="http://schemas.microsoft.com/office/powerpoint/2010/main" val="39662396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8</a:t>
            </a:r>
            <a:r>
              <a:rPr lang="en-IE" dirty="0" smtClean="0"/>
              <a:t>. Summary</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59718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Summary</a:t>
            </a:r>
            <a:endParaRPr lang="en-IE" dirty="0"/>
          </a:p>
        </p:txBody>
      </p:sp>
      <p:pic>
        <p:nvPicPr>
          <p:cNvPr id="5" name="Picture 4" descr="VModel.jpg"/>
          <p:cNvPicPr>
            <a:picLocks noChangeAspect="1"/>
          </p:cNvPicPr>
          <p:nvPr/>
        </p:nvPicPr>
        <p:blipFill>
          <a:blip r:embed="rId2" cstate="print"/>
          <a:stretch>
            <a:fillRect/>
          </a:stretch>
        </p:blipFill>
        <p:spPr>
          <a:xfrm>
            <a:off x="1266840" y="1700808"/>
            <a:ext cx="6610320" cy="4267278"/>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9" y="1340768"/>
            <a:ext cx="9130201" cy="3816424"/>
          </a:xfrm>
          <a:prstGeom prst="rect">
            <a:avLst/>
          </a:prstGeom>
        </p:spPr>
      </p:pic>
    </p:spTree>
    <p:extLst>
      <p:ext uri="{BB962C8B-B14F-4D97-AF65-F5344CB8AC3E}">
        <p14:creationId xmlns:p14="http://schemas.microsoft.com/office/powerpoint/2010/main" val="3163638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6</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7</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
        <p:nvSpPr>
          <p:cNvPr id="16" name="Oval 15"/>
          <p:cNvSpPr/>
          <p:nvPr/>
        </p:nvSpPr>
        <p:spPr>
          <a:xfrm>
            <a:off x="6533803" y="4508501"/>
            <a:ext cx="2592288" cy="6486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59915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2361849" y="33265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System</a:t>
            </a:r>
          </a:p>
          <a:p>
            <a:pPr algn="ctr"/>
            <a:r>
              <a:rPr lang="en-IE" dirty="0" smtClean="0"/>
              <a:t>Requirements</a:t>
            </a:r>
            <a:endParaRPr lang="en-IE" dirty="0"/>
          </a:p>
        </p:txBody>
      </p:sp>
      <p:sp>
        <p:nvSpPr>
          <p:cNvPr id="8" name="Rectangle 7"/>
          <p:cNvSpPr/>
          <p:nvPr/>
        </p:nvSpPr>
        <p:spPr>
          <a:xfrm>
            <a:off x="2649881" y="1268760"/>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Software</a:t>
            </a:r>
          </a:p>
          <a:p>
            <a:pPr algn="ctr"/>
            <a:r>
              <a:rPr lang="en-IE" dirty="0" smtClean="0"/>
              <a:t>Requirements</a:t>
            </a:r>
            <a:endParaRPr lang="en-IE" dirty="0"/>
          </a:p>
        </p:txBody>
      </p:sp>
      <p:sp>
        <p:nvSpPr>
          <p:cNvPr id="9" name="Rectangle 8"/>
          <p:cNvSpPr/>
          <p:nvPr/>
        </p:nvSpPr>
        <p:spPr>
          <a:xfrm>
            <a:off x="3009921" y="2202953"/>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Analysis</a:t>
            </a:r>
            <a:endParaRPr lang="en-IE" dirty="0"/>
          </a:p>
        </p:txBody>
      </p:sp>
      <p:sp>
        <p:nvSpPr>
          <p:cNvPr id="10" name="Rectangle 9"/>
          <p:cNvSpPr/>
          <p:nvPr/>
        </p:nvSpPr>
        <p:spPr>
          <a:xfrm>
            <a:off x="3297953" y="3104964"/>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Program</a:t>
            </a:r>
          </a:p>
          <a:p>
            <a:pPr algn="ctr"/>
            <a:r>
              <a:rPr lang="en-IE" dirty="0" smtClean="0"/>
              <a:t>Design</a:t>
            </a:r>
            <a:endParaRPr lang="en-IE" dirty="0"/>
          </a:p>
        </p:txBody>
      </p:sp>
      <p:sp>
        <p:nvSpPr>
          <p:cNvPr id="11" name="Rectangle 10"/>
          <p:cNvSpPr/>
          <p:nvPr/>
        </p:nvSpPr>
        <p:spPr>
          <a:xfrm>
            <a:off x="3621989" y="4006975"/>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Coding</a:t>
            </a:r>
            <a:endParaRPr lang="en-IE" dirty="0"/>
          </a:p>
        </p:txBody>
      </p:sp>
      <p:sp>
        <p:nvSpPr>
          <p:cNvPr id="12" name="Rectangle 11"/>
          <p:cNvSpPr/>
          <p:nvPr/>
        </p:nvSpPr>
        <p:spPr>
          <a:xfrm>
            <a:off x="4175697" y="490898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Testing</a:t>
            </a:r>
            <a:endParaRPr lang="en-IE" dirty="0"/>
          </a:p>
        </p:txBody>
      </p:sp>
      <p:sp>
        <p:nvSpPr>
          <p:cNvPr id="13" name="Rectangle 12"/>
          <p:cNvSpPr/>
          <p:nvPr/>
        </p:nvSpPr>
        <p:spPr>
          <a:xfrm>
            <a:off x="4572000" y="5810997"/>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Operations</a:t>
            </a:r>
            <a:endParaRPr lang="en-IE" dirty="0"/>
          </a:p>
        </p:txBody>
      </p:sp>
      <p:sp>
        <p:nvSpPr>
          <p:cNvPr id="14" name="Bent Arrow 13"/>
          <p:cNvSpPr/>
          <p:nvPr/>
        </p:nvSpPr>
        <p:spPr>
          <a:xfrm rot="5400000">
            <a:off x="3798584" y="617263"/>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Bent Arrow 14"/>
          <p:cNvSpPr/>
          <p:nvPr/>
        </p:nvSpPr>
        <p:spPr>
          <a:xfrm rot="5400000">
            <a:off x="4014608" y="1642440"/>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Bent Arrow 15"/>
          <p:cNvSpPr/>
          <p:nvPr/>
        </p:nvSpPr>
        <p:spPr>
          <a:xfrm rot="5400000">
            <a:off x="4410652" y="2557308"/>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Bent Arrow 16"/>
          <p:cNvSpPr/>
          <p:nvPr/>
        </p:nvSpPr>
        <p:spPr>
          <a:xfrm rot="5400000">
            <a:off x="4698684" y="3499494"/>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8" name="Bent Arrow 17"/>
          <p:cNvSpPr/>
          <p:nvPr/>
        </p:nvSpPr>
        <p:spPr>
          <a:xfrm rot="5400000">
            <a:off x="5022720" y="4347032"/>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 name="Bent Arrow 18"/>
          <p:cNvSpPr/>
          <p:nvPr/>
        </p:nvSpPr>
        <p:spPr>
          <a:xfrm rot="5400000">
            <a:off x="5568496" y="5265197"/>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610340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2361849" y="33265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System</a:t>
            </a:r>
          </a:p>
          <a:p>
            <a:pPr algn="ctr"/>
            <a:r>
              <a:rPr lang="en-IE" dirty="0" smtClean="0"/>
              <a:t>Requirements</a:t>
            </a:r>
            <a:endParaRPr lang="en-IE" dirty="0"/>
          </a:p>
        </p:txBody>
      </p:sp>
      <p:sp>
        <p:nvSpPr>
          <p:cNvPr id="8" name="Rectangle 7"/>
          <p:cNvSpPr/>
          <p:nvPr/>
        </p:nvSpPr>
        <p:spPr>
          <a:xfrm>
            <a:off x="2649881" y="1268760"/>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Software</a:t>
            </a:r>
          </a:p>
          <a:p>
            <a:pPr algn="ctr"/>
            <a:r>
              <a:rPr lang="en-IE" dirty="0" smtClean="0"/>
              <a:t>Requirements</a:t>
            </a:r>
            <a:endParaRPr lang="en-IE" dirty="0"/>
          </a:p>
        </p:txBody>
      </p:sp>
      <p:sp>
        <p:nvSpPr>
          <p:cNvPr id="9" name="Rectangle 8"/>
          <p:cNvSpPr/>
          <p:nvPr/>
        </p:nvSpPr>
        <p:spPr>
          <a:xfrm>
            <a:off x="3009921" y="2202953"/>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Analysis</a:t>
            </a:r>
            <a:endParaRPr lang="en-IE" dirty="0"/>
          </a:p>
        </p:txBody>
      </p:sp>
      <p:sp>
        <p:nvSpPr>
          <p:cNvPr id="10" name="Rectangle 9"/>
          <p:cNvSpPr/>
          <p:nvPr/>
        </p:nvSpPr>
        <p:spPr>
          <a:xfrm>
            <a:off x="3297953" y="3104964"/>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Program</a:t>
            </a:r>
          </a:p>
          <a:p>
            <a:pPr algn="ctr"/>
            <a:r>
              <a:rPr lang="en-IE" dirty="0" smtClean="0"/>
              <a:t>Design</a:t>
            </a:r>
            <a:endParaRPr lang="en-IE" dirty="0"/>
          </a:p>
        </p:txBody>
      </p:sp>
      <p:sp>
        <p:nvSpPr>
          <p:cNvPr id="11" name="Rectangle 10"/>
          <p:cNvSpPr/>
          <p:nvPr/>
        </p:nvSpPr>
        <p:spPr>
          <a:xfrm>
            <a:off x="3621989" y="4006975"/>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Coding</a:t>
            </a:r>
            <a:endParaRPr lang="en-IE" dirty="0"/>
          </a:p>
        </p:txBody>
      </p:sp>
      <p:sp>
        <p:nvSpPr>
          <p:cNvPr id="12" name="Rectangle 11"/>
          <p:cNvSpPr/>
          <p:nvPr/>
        </p:nvSpPr>
        <p:spPr>
          <a:xfrm>
            <a:off x="4175697" y="4908986"/>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Testing</a:t>
            </a:r>
            <a:endParaRPr lang="en-IE" dirty="0"/>
          </a:p>
        </p:txBody>
      </p:sp>
      <p:sp>
        <p:nvSpPr>
          <p:cNvPr id="13" name="Rectangle 12"/>
          <p:cNvSpPr/>
          <p:nvPr/>
        </p:nvSpPr>
        <p:spPr>
          <a:xfrm>
            <a:off x="4572000" y="5810997"/>
            <a:ext cx="1512168" cy="648072"/>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Operations</a:t>
            </a:r>
            <a:endParaRPr lang="en-IE" dirty="0"/>
          </a:p>
        </p:txBody>
      </p:sp>
      <p:sp>
        <p:nvSpPr>
          <p:cNvPr id="14" name="Bent Arrow 13"/>
          <p:cNvSpPr/>
          <p:nvPr/>
        </p:nvSpPr>
        <p:spPr>
          <a:xfrm rot="5400000">
            <a:off x="3798584" y="617263"/>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Bent Arrow 14"/>
          <p:cNvSpPr/>
          <p:nvPr/>
        </p:nvSpPr>
        <p:spPr>
          <a:xfrm rot="5400000">
            <a:off x="4041904" y="1642440"/>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Bent Arrow 15"/>
          <p:cNvSpPr/>
          <p:nvPr/>
        </p:nvSpPr>
        <p:spPr>
          <a:xfrm rot="5400000">
            <a:off x="4410652" y="2557308"/>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Bent Arrow 16"/>
          <p:cNvSpPr/>
          <p:nvPr/>
        </p:nvSpPr>
        <p:spPr>
          <a:xfrm rot="5400000">
            <a:off x="4698684" y="3499494"/>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8" name="Bent Arrow 17"/>
          <p:cNvSpPr/>
          <p:nvPr/>
        </p:nvSpPr>
        <p:spPr>
          <a:xfrm rot="5400000">
            <a:off x="5022720" y="4347032"/>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 name="Bent Arrow 18"/>
          <p:cNvSpPr/>
          <p:nvPr/>
        </p:nvSpPr>
        <p:spPr>
          <a:xfrm rot="5400000">
            <a:off x="5568496" y="5265197"/>
            <a:ext cx="618918" cy="396044"/>
          </a:xfrm>
          <a:prstGeom prst="bentArrow">
            <a:avLst>
              <a:gd name="adj1" fmla="val 25000"/>
              <a:gd name="adj2" fmla="val 40507"/>
              <a:gd name="adj3" fmla="val 25000"/>
              <a:gd name="adj4" fmla="val 43750"/>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22030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1011</Words>
  <Application>Microsoft Office PowerPoint</Application>
  <PresentationFormat>On-screen Show (4:3)</PresentationFormat>
  <Paragraphs>176</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Wingdings</vt:lpstr>
      <vt:lpstr>Office Theme</vt:lpstr>
      <vt:lpstr>The V Model</vt:lpstr>
      <vt:lpstr>Contents</vt:lpstr>
      <vt:lpstr>PowerPoint Presentation</vt:lpstr>
      <vt:lpstr>1. Overview</vt:lpstr>
      <vt:lpstr>Overview</vt:lpstr>
      <vt:lpstr>Timeline of Methodologies</vt:lpstr>
      <vt:lpstr>Timeline of Methodologies</vt:lpstr>
      <vt:lpstr>PowerPoint Presentation</vt:lpstr>
      <vt:lpstr>PowerPoint Presentation</vt:lpstr>
      <vt:lpstr>PowerPoint Presentation</vt:lpstr>
      <vt:lpstr>PowerPoint Presentation</vt:lpstr>
      <vt:lpstr>PowerPoint Presentation</vt:lpstr>
      <vt:lpstr>Reference</vt:lpstr>
      <vt:lpstr>Kevin Forsberg</vt:lpstr>
      <vt:lpstr>Harold Mooz</vt:lpstr>
      <vt:lpstr>2. Details</vt:lpstr>
      <vt:lpstr>Abstract</vt:lpstr>
      <vt:lpstr>The “Vee” Model</vt:lpstr>
      <vt:lpstr>PowerPoint Presentation</vt:lpstr>
      <vt:lpstr>PowerPoint Presentation</vt:lpstr>
      <vt:lpstr>Detailed Discussion of  the “Vee” Model</vt:lpstr>
      <vt:lpstr>Detailed Discussion of  the “Vee” Model</vt:lpstr>
      <vt:lpstr>Detailed Discussion of  the “Vee” Model</vt:lpstr>
      <vt:lpstr>Detailed Discussion of  the “Vee” Model</vt:lpstr>
      <vt:lpstr>Detailed Discussion of  the “Vee” Model</vt:lpstr>
      <vt:lpstr>Detailed Discussion of  the “Vee” Model</vt:lpstr>
      <vt:lpstr>Detailed Discussion of  the “Vee” Model</vt:lpstr>
      <vt:lpstr>Detailed Discussion of  the “Vee” Model</vt:lpstr>
      <vt:lpstr>Detailed Discussion of  the “Vee” Model</vt:lpstr>
      <vt:lpstr>PowerPoint Presentation</vt:lpstr>
      <vt:lpstr>PowerPoint Presentation</vt:lpstr>
      <vt:lpstr>PowerPoint Presentation</vt:lpstr>
      <vt:lpstr>PowerPoint Presentation</vt:lpstr>
      <vt:lpstr>PowerPoint Presentation</vt:lpstr>
      <vt:lpstr>PowerPoint Presentation</vt:lpstr>
      <vt:lpstr>3. Advantages</vt:lpstr>
      <vt:lpstr>Advantages</vt:lpstr>
      <vt:lpstr>Advantages</vt:lpstr>
      <vt:lpstr>Advantages</vt:lpstr>
      <vt:lpstr>Advantages</vt:lpstr>
      <vt:lpstr>Advantages</vt:lpstr>
      <vt:lpstr>4. Disadvantages</vt:lpstr>
      <vt:lpstr>Disadvantages</vt:lpstr>
      <vt:lpstr>Disadvantages</vt:lpstr>
      <vt:lpstr>Disadvantages</vt:lpstr>
      <vt:lpstr>Disadvantages</vt:lpstr>
      <vt:lpstr>5. Interesting</vt:lpstr>
      <vt:lpstr>Interesting</vt:lpstr>
      <vt:lpstr>Interesting</vt:lpstr>
      <vt:lpstr>Interesting</vt:lpstr>
      <vt:lpstr>6. Reflections</vt:lpstr>
      <vt:lpstr>Reflections</vt:lpstr>
      <vt:lpstr>Reflections</vt:lpstr>
      <vt:lpstr>Reflections</vt:lpstr>
      <vt:lpstr>7. Review</vt:lpstr>
      <vt:lpstr>Review</vt:lpstr>
      <vt:lpstr>8. Summary</vt:lpstr>
      <vt:lpstr>Summary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Damian Gordon</cp:lastModifiedBy>
  <cp:revision>131</cp:revision>
  <dcterms:created xsi:type="dcterms:W3CDTF">2011-09-15T13:34:26Z</dcterms:created>
  <dcterms:modified xsi:type="dcterms:W3CDTF">2017-09-23T17:40:28Z</dcterms:modified>
</cp:coreProperties>
</file>