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375" r:id="rId3"/>
    <p:sldId id="271" r:id="rId4"/>
    <p:sldId id="373" r:id="rId5"/>
    <p:sldId id="374" r:id="rId6"/>
    <p:sldId id="270" r:id="rId7"/>
    <p:sldId id="372" r:id="rId8"/>
    <p:sldId id="272" r:id="rId9"/>
    <p:sldId id="273" r:id="rId10"/>
    <p:sldId id="376" r:id="rId11"/>
    <p:sldId id="274" r:id="rId12"/>
    <p:sldId id="275" r:id="rId13"/>
    <p:sldId id="276" r:id="rId14"/>
    <p:sldId id="299" r:id="rId15"/>
    <p:sldId id="300" r:id="rId16"/>
    <p:sldId id="301" r:id="rId17"/>
    <p:sldId id="302" r:id="rId18"/>
    <p:sldId id="303" r:id="rId19"/>
    <p:sldId id="304" r:id="rId20"/>
    <p:sldId id="305" r:id="rId21"/>
    <p:sldId id="298" r:id="rId22"/>
    <p:sldId id="277" r:id="rId23"/>
    <p:sldId id="278" r:id="rId24"/>
    <p:sldId id="279" r:id="rId25"/>
    <p:sldId id="280" r:id="rId26"/>
    <p:sldId id="284" r:id="rId27"/>
    <p:sldId id="286" r:id="rId28"/>
    <p:sldId id="287" r:id="rId29"/>
    <p:sldId id="285" r:id="rId30"/>
    <p:sldId id="291" r:id="rId31"/>
    <p:sldId id="292" r:id="rId32"/>
    <p:sldId id="281" r:id="rId33"/>
    <p:sldId id="293" r:id="rId34"/>
    <p:sldId id="282" r:id="rId35"/>
    <p:sldId id="294" r:id="rId36"/>
    <p:sldId id="288" r:id="rId37"/>
    <p:sldId id="295" r:id="rId38"/>
    <p:sldId id="296" r:id="rId39"/>
    <p:sldId id="289" r:id="rId40"/>
    <p:sldId id="297" r:id="rId41"/>
    <p:sldId id="381" r:id="rId42"/>
    <p:sldId id="377" r:id="rId43"/>
    <p:sldId id="389" r:id="rId44"/>
    <p:sldId id="390" r:id="rId45"/>
    <p:sldId id="391" r:id="rId46"/>
    <p:sldId id="392" r:id="rId47"/>
    <p:sldId id="393" r:id="rId48"/>
    <p:sldId id="394" r:id="rId49"/>
    <p:sldId id="382" r:id="rId50"/>
    <p:sldId id="378" r:id="rId51"/>
    <p:sldId id="395" r:id="rId52"/>
    <p:sldId id="396" r:id="rId53"/>
    <p:sldId id="397" r:id="rId54"/>
    <p:sldId id="398" r:id="rId55"/>
    <p:sldId id="399" r:id="rId56"/>
    <p:sldId id="400" r:id="rId57"/>
    <p:sldId id="383" r:id="rId58"/>
    <p:sldId id="379" r:id="rId59"/>
    <p:sldId id="411" r:id="rId60"/>
    <p:sldId id="403" r:id="rId61"/>
    <p:sldId id="402" r:id="rId62"/>
    <p:sldId id="405" r:id="rId63"/>
    <p:sldId id="406" r:id="rId64"/>
    <p:sldId id="384" r:id="rId65"/>
    <p:sldId id="380" r:id="rId66"/>
    <p:sldId id="408" r:id="rId67"/>
    <p:sldId id="409" r:id="rId68"/>
    <p:sldId id="410" r:id="rId69"/>
    <p:sldId id="407" r:id="rId70"/>
    <p:sldId id="385" r:id="rId71"/>
    <p:sldId id="387" r:id="rId72"/>
    <p:sldId id="386" r:id="rId73"/>
    <p:sldId id="290" r:id="rId74"/>
    <p:sldId id="38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FFFF99"/>
    <a:srgbClr val="99FF99"/>
    <a:srgbClr val="CCCC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61C87-6C37-4DBE-92D0-214839FD9E88}" type="datetimeFigureOut">
              <a:rPr lang="en-IE" smtClean="0"/>
              <a:pPr/>
              <a:t>19/09/2017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AE55-EFD0-4A44-B884-DAA1A9C681E5}" type="slidenum">
              <a:rPr lang="en-IE" smtClean="0"/>
              <a:pPr/>
              <a:t>‹#›</a:t>
            </a:fld>
            <a:endParaRPr lang="en-IE"/>
          </a:p>
        </p:txBody>
      </p:sp>
    </p:spTree>
    <p:extLst>
      <p:ext uri="{BB962C8B-B14F-4D97-AF65-F5344CB8AC3E}">
        <p14:creationId xmlns:p14="http://schemas.microsoft.com/office/powerpoint/2010/main" val="289925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19/09/2017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19/09/2017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19/09/2017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19/09/2017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19841-4D10-4C13-9509-5C47FBAEF42F}" type="datetimeFigureOut">
              <a:rPr lang="en-IE" smtClean="0"/>
              <a:pPr/>
              <a:t>19/09/2017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3D19841-4D10-4C13-9509-5C47FBAEF42F}" type="datetimeFigureOut">
              <a:rPr lang="en-IE" smtClean="0"/>
              <a:pPr/>
              <a:t>19/09/2017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3D19841-4D10-4C13-9509-5C47FBAEF42F}" type="datetimeFigureOut">
              <a:rPr lang="en-IE" smtClean="0"/>
              <a:pPr/>
              <a:t>19/09/2017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3D19841-4D10-4C13-9509-5C47FBAEF42F}" type="datetimeFigureOut">
              <a:rPr lang="en-IE" smtClean="0"/>
              <a:pPr/>
              <a:t>19/09/2017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9841-4D10-4C13-9509-5C47FBAEF42F}" type="datetimeFigureOut">
              <a:rPr lang="en-IE" smtClean="0"/>
              <a:pPr/>
              <a:t>19/09/2017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19/09/2017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19/09/2017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19841-4D10-4C13-9509-5C47FBAEF42F}" type="datetimeFigureOut">
              <a:rPr lang="en-IE" smtClean="0"/>
              <a:pPr/>
              <a:t>19/09/2017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561E-E0C1-4F0A-93C2-9FC1439D4E1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 y="18059"/>
            <a:ext cx="9156433" cy="6867325"/>
          </a:xfrm>
          <a:prstGeom prst="rect">
            <a:avLst/>
          </a:prstGeom>
        </p:spPr>
      </p:pic>
      <p:sp>
        <p:nvSpPr>
          <p:cNvPr id="2" name="Title 1"/>
          <p:cNvSpPr>
            <a:spLocks noGrp="1"/>
          </p:cNvSpPr>
          <p:nvPr>
            <p:ph type="ctrTitle"/>
          </p:nvPr>
        </p:nvSpPr>
        <p:spPr>
          <a:xfrm>
            <a:off x="685800" y="2823071"/>
            <a:ext cx="7772400" cy="1470025"/>
          </a:xfrm>
        </p:spPr>
        <p:txBody>
          <a:bodyPr>
            <a:noAutofit/>
          </a:bodyPr>
          <a:lstStyle/>
          <a:p>
            <a:r>
              <a:rPr lang="en-IE" sz="5400" dirty="0" smtClean="0"/>
              <a:t>The</a:t>
            </a:r>
            <a:br>
              <a:rPr lang="en-IE" sz="5400" dirty="0" smtClean="0"/>
            </a:br>
            <a:r>
              <a:rPr lang="en-IE" sz="5400" dirty="0" smtClean="0"/>
              <a:t>Waterfall</a:t>
            </a:r>
            <a:br>
              <a:rPr lang="en-IE" sz="5400" dirty="0" smtClean="0"/>
            </a:br>
            <a:r>
              <a:rPr lang="en-IE" sz="5400" dirty="0" smtClean="0"/>
              <a:t>Model</a:t>
            </a:r>
            <a:endParaRPr lang="en-IE" sz="5400" dirty="0"/>
          </a:p>
        </p:txBody>
      </p:sp>
      <p:sp>
        <p:nvSpPr>
          <p:cNvPr id="3" name="Subtitle 2"/>
          <p:cNvSpPr>
            <a:spLocks noGrp="1"/>
          </p:cNvSpPr>
          <p:nvPr>
            <p:ph type="subTitle" idx="1"/>
          </p:nvPr>
        </p:nvSpPr>
        <p:spPr>
          <a:xfrm>
            <a:off x="1384836" y="5301207"/>
            <a:ext cx="6400800" cy="790599"/>
          </a:xfrm>
        </p:spPr>
        <p:txBody>
          <a:bodyPr/>
          <a:lstStyle/>
          <a:p>
            <a:r>
              <a:rPr lang="en-IE" dirty="0" smtClean="0">
                <a:solidFill>
                  <a:schemeClr val="tx1"/>
                </a:solidFill>
              </a:rPr>
              <a:t>Damian Gordon</a:t>
            </a:r>
            <a:endParaRPr lang="en-IE" dirty="0">
              <a:solidFill>
                <a:schemeClr val="tx1"/>
              </a:solidFill>
            </a:endParaRPr>
          </a:p>
        </p:txBody>
      </p:sp>
      <p:sp>
        <p:nvSpPr>
          <p:cNvPr id="7" name="Title 1"/>
          <p:cNvSpPr txBox="1">
            <a:spLocks/>
          </p:cNvSpPr>
          <p:nvPr/>
        </p:nvSpPr>
        <p:spPr>
          <a:xfrm>
            <a:off x="742664" y="2852644"/>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5400" dirty="0" smtClean="0">
                <a:solidFill>
                  <a:schemeClr val="bg1"/>
                </a:solidFill>
              </a:rPr>
              <a:t>The</a:t>
            </a:r>
            <a:br>
              <a:rPr lang="en-IE" sz="5400" dirty="0" smtClean="0">
                <a:solidFill>
                  <a:schemeClr val="bg1"/>
                </a:solidFill>
              </a:rPr>
            </a:br>
            <a:r>
              <a:rPr lang="en-IE" sz="5400" dirty="0" smtClean="0">
                <a:solidFill>
                  <a:schemeClr val="bg1"/>
                </a:solidFill>
              </a:rPr>
              <a:t>Waterfall</a:t>
            </a:r>
            <a:br>
              <a:rPr lang="en-IE" sz="5400" dirty="0" smtClean="0">
                <a:solidFill>
                  <a:schemeClr val="bg1"/>
                </a:solidFill>
              </a:rPr>
            </a:br>
            <a:r>
              <a:rPr lang="en-IE" sz="5400" dirty="0" smtClean="0">
                <a:solidFill>
                  <a:schemeClr val="bg1"/>
                </a:solidFill>
              </a:rPr>
              <a:t>Model</a:t>
            </a:r>
            <a:endParaRPr lang="en-IE" sz="5400" dirty="0">
              <a:solidFill>
                <a:schemeClr val="bg1"/>
              </a:solidFill>
            </a:endParaRPr>
          </a:p>
        </p:txBody>
      </p:sp>
      <p:sp>
        <p:nvSpPr>
          <p:cNvPr id="8" name="Subtitle 2"/>
          <p:cNvSpPr txBox="1">
            <a:spLocks/>
          </p:cNvSpPr>
          <p:nvPr/>
        </p:nvSpPr>
        <p:spPr>
          <a:xfrm>
            <a:off x="1428052" y="5318624"/>
            <a:ext cx="6400800" cy="790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dirty="0" smtClean="0">
                <a:solidFill>
                  <a:schemeClr val="bg1"/>
                </a:solidFill>
              </a:rPr>
              <a:t>Damian Gordon</a:t>
            </a:r>
            <a:endParaRPr lang="en-IE"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2. Details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16907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idx="1"/>
          </p:nvPr>
        </p:nvSpPr>
        <p:spPr/>
        <p:txBody>
          <a:bodyPr>
            <a:normAutofit fontScale="85000" lnSpcReduction="20000"/>
          </a:bodyPr>
          <a:lstStyle/>
          <a:p>
            <a:r>
              <a:rPr lang="en-IE" dirty="0" smtClean="0"/>
              <a:t>“</a:t>
            </a:r>
            <a:r>
              <a:rPr lang="en-IE" i="1" dirty="0" smtClean="0"/>
              <a:t>I am going to describe my personal views about managing large software developments. </a:t>
            </a:r>
          </a:p>
          <a:p>
            <a:r>
              <a:rPr lang="en-IE" i="1" dirty="0" smtClean="0"/>
              <a:t>I have had various assignments during the past nine years, mostly concerned with the development of software packages for spacecraft mission planning, commanding and post-flight analysis. </a:t>
            </a:r>
          </a:p>
          <a:p>
            <a:r>
              <a:rPr lang="en-IE" i="1" dirty="0" smtClean="0"/>
              <a:t>In these assignments I have experienced different degrees of success with respect to arriving at an operational state, on-time, and within costs. </a:t>
            </a:r>
          </a:p>
          <a:p>
            <a:r>
              <a:rPr lang="en-IE" i="1" dirty="0" smtClean="0"/>
              <a:t>I have become prejudiced by my experiences and I am going to relate some of these prejudices in this presentation</a:t>
            </a:r>
            <a:r>
              <a:rPr lang="en-IE" dirty="0" smtClean="0"/>
              <a:t>.”</a:t>
            </a:r>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Small Developments</a:t>
            </a:r>
            <a:endParaRPr lang="en-IE" dirty="0"/>
          </a:p>
        </p:txBody>
      </p:sp>
      <p:sp>
        <p:nvSpPr>
          <p:cNvPr id="4" name="Content Placeholder 3"/>
          <p:cNvSpPr>
            <a:spLocks noGrp="1"/>
          </p:cNvSpPr>
          <p:nvPr>
            <p:ph idx="1"/>
          </p:nvPr>
        </p:nvSpPr>
        <p:spPr/>
        <p:txBody>
          <a:bodyPr/>
          <a:lstStyle/>
          <a:p>
            <a:r>
              <a:rPr lang="en-IE" dirty="0" smtClean="0"/>
              <a:t>For a small development, you only need the following steps</a:t>
            </a:r>
          </a:p>
          <a:p>
            <a:pPr lvl="1"/>
            <a:r>
              <a:rPr lang="en-IE" dirty="0" smtClean="0"/>
              <a:t>Typically done for programs for internal use</a:t>
            </a:r>
            <a:endParaRPr lang="en-IE" dirty="0"/>
          </a:p>
        </p:txBody>
      </p:sp>
      <p:pic>
        <p:nvPicPr>
          <p:cNvPr id="5" name="Picture 2"/>
          <p:cNvPicPr>
            <a:picLocks noChangeAspect="1" noChangeArrowheads="1"/>
          </p:cNvPicPr>
          <p:nvPr/>
        </p:nvPicPr>
        <p:blipFill>
          <a:blip r:embed="rId2" cstate="print"/>
          <a:stretch>
            <a:fillRect/>
          </a:stretch>
        </p:blipFill>
        <p:spPr>
          <a:xfrm>
            <a:off x="3097530" y="4020656"/>
            <a:ext cx="2948940" cy="20726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683568" y="2348880"/>
            <a:ext cx="7848872"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2348880"/>
            <a:ext cx="8229600" cy="34563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System Requirements: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Identify, select and document functional, scheduling and financial requirements.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683568" y="2969656"/>
            <a:ext cx="7848872" cy="3384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3057776"/>
            <a:ext cx="8229600" cy="1756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Software Requirements: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Identify, select and document the software features necessary to satisfy the system requirements.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683568" y="3573016"/>
            <a:ext cx="7848872"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3688432"/>
            <a:ext cx="822960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Analysis: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Methodically work through the details of each requirement.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683568" y="4221088"/>
            <a:ext cx="7848872"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4336504"/>
            <a:ext cx="8229600" cy="21168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Program Design:</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Use programming techniques to design software and hardware within the constraints and objectives set in the earlier stages.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683568" y="4869160"/>
            <a:ext cx="784887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4869160"/>
            <a:ext cx="8229600" cy="12527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Coding:</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Implement the program as designed in the earlier stages.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683568" y="5517232"/>
            <a:ext cx="784887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5632648"/>
            <a:ext cx="8229600" cy="103671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Testing:</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Test the software and record the results.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Contents</a:t>
            </a:r>
            <a:endParaRPr lang="en-IE" dirty="0"/>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IE" dirty="0" smtClean="0">
                <a:solidFill>
                  <a:schemeClr val="accent1"/>
                </a:solidFill>
              </a:rPr>
              <a:t>Overview</a:t>
            </a:r>
          </a:p>
          <a:p>
            <a:pPr marL="514350" indent="-514350">
              <a:buFont typeface="+mj-lt"/>
              <a:buAutoNum type="arabicPeriod"/>
            </a:pPr>
            <a:r>
              <a:rPr lang="en-IE" dirty="0" smtClean="0">
                <a:solidFill>
                  <a:schemeClr val="bg1">
                    <a:lumMod val="75000"/>
                  </a:schemeClr>
                </a:solidFill>
              </a:rPr>
              <a:t>Details</a:t>
            </a:r>
          </a:p>
          <a:p>
            <a:pPr marL="514350" indent="-514350">
              <a:buFont typeface="+mj-lt"/>
              <a:buAutoNum type="arabicPeriod"/>
            </a:pPr>
            <a:r>
              <a:rPr lang="en-IE" dirty="0" smtClean="0">
                <a:solidFill>
                  <a:srgbClr val="CCCC00"/>
                </a:solidFill>
              </a:rPr>
              <a:t>Advantages</a:t>
            </a:r>
          </a:p>
          <a:p>
            <a:pPr marL="514350" indent="-514350">
              <a:buFont typeface="+mj-lt"/>
              <a:buAutoNum type="arabicPeriod"/>
            </a:pPr>
            <a:r>
              <a:rPr lang="en-IE" dirty="0" smtClean="0"/>
              <a:t>Disadvantages</a:t>
            </a:r>
          </a:p>
          <a:p>
            <a:pPr marL="514350" indent="-514350">
              <a:buFont typeface="+mj-lt"/>
              <a:buAutoNum type="arabicPeriod"/>
            </a:pPr>
            <a:r>
              <a:rPr lang="en-IE" dirty="0" smtClean="0">
                <a:solidFill>
                  <a:srgbClr val="00B050"/>
                </a:solidFill>
              </a:rPr>
              <a:t>Interesting</a:t>
            </a:r>
            <a:r>
              <a:rPr lang="en-IE" dirty="0" smtClean="0"/>
              <a:t> </a:t>
            </a:r>
          </a:p>
          <a:p>
            <a:pPr marL="514350" indent="-514350">
              <a:buFont typeface="+mj-lt"/>
              <a:buAutoNum type="arabicPeriod"/>
            </a:pPr>
            <a:r>
              <a:rPr lang="en-IE" dirty="0" smtClean="0">
                <a:solidFill>
                  <a:srgbClr val="FF0000"/>
                </a:solidFill>
              </a:rPr>
              <a:t>Reflection</a:t>
            </a:r>
          </a:p>
          <a:p>
            <a:pPr marL="514350" indent="-514350">
              <a:buFont typeface="+mj-lt"/>
              <a:buAutoNum type="arabicPeriod"/>
            </a:pPr>
            <a:r>
              <a:rPr lang="en-IE" dirty="0" smtClean="0">
                <a:solidFill>
                  <a:schemeClr val="bg1">
                    <a:lumMod val="75000"/>
                  </a:schemeClr>
                </a:solidFill>
              </a:rPr>
              <a:t>Review</a:t>
            </a:r>
          </a:p>
          <a:p>
            <a:pPr marL="514350" indent="-514350">
              <a:buFont typeface="+mj-lt"/>
              <a:buAutoNum type="arabicPeriod"/>
            </a:pPr>
            <a:r>
              <a:rPr lang="en-IE" dirty="0" smtClean="0">
                <a:solidFill>
                  <a:schemeClr val="accent1"/>
                </a:solidFill>
              </a:rPr>
              <a:t>Summary</a:t>
            </a:r>
          </a:p>
          <a:p>
            <a:pPr marL="514350" indent="-514350">
              <a:buFont typeface="+mj-lt"/>
              <a:buAutoNum type="arabicPeriod"/>
            </a:pPr>
            <a:endParaRPr lang="en-IE" dirty="0"/>
          </a:p>
        </p:txBody>
      </p:sp>
    </p:spTree>
    <p:extLst>
      <p:ext uri="{BB962C8B-B14F-4D97-AF65-F5344CB8AC3E}">
        <p14:creationId xmlns:p14="http://schemas.microsoft.com/office/powerpoint/2010/main" val="1137145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7" name="Content Placeholder 5"/>
          <p:cNvSpPr txBox="1">
            <a:spLocks/>
          </p:cNvSpPr>
          <p:nvPr/>
        </p:nvSpPr>
        <p:spPr>
          <a:xfrm>
            <a:off x="755576" y="5445224"/>
            <a:ext cx="6840760" cy="12527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Operations: </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Deliver, install and configure the completed software.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8" name="Content Placeholder 3" descr="w1.jpg"/>
          <p:cNvPicPr>
            <a:picLocks noChangeAspect="1"/>
          </p:cNvPicPr>
          <p:nvPr/>
        </p:nvPicPr>
        <p:blipFill>
          <a:blip r:embed="rId2" cstate="print"/>
          <a:stretch>
            <a:fillRect/>
          </a:stretch>
        </p:blipFill>
        <p:spPr>
          <a:xfrm>
            <a:off x="888572" y="1600200"/>
            <a:ext cx="7366856" cy="452596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779070" y="2132856"/>
            <a:ext cx="7585858"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believe in this concept,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but the implementation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described above is risky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invites failure</a:t>
            </a:r>
            <a:r>
              <a:rPr lang="en-I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Iterative Relationship between Successive Development Phases</a:t>
            </a:r>
            <a:endParaRPr lang="en-IE" dirty="0"/>
          </a:p>
        </p:txBody>
      </p:sp>
      <p:pic>
        <p:nvPicPr>
          <p:cNvPr id="5" name="Picture 2"/>
          <p:cNvPicPr>
            <a:picLocks noGrp="1" noChangeAspect="1" noChangeArrowheads="1"/>
          </p:cNvPicPr>
          <p:nvPr>
            <p:ph idx="1"/>
          </p:nvPr>
        </p:nvPicPr>
        <p:blipFill>
          <a:blip r:embed="rId2" cstate="print"/>
          <a:stretch>
            <a:fillRect/>
          </a:stretch>
        </p:blipFill>
        <p:spPr>
          <a:xfrm>
            <a:off x="807759" y="1600200"/>
            <a:ext cx="7528481" cy="4525963"/>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Iterative Relationship between Successive Development Phases</a:t>
            </a:r>
            <a:endParaRPr lang="en-IE" dirty="0"/>
          </a:p>
        </p:txBody>
      </p:sp>
      <p:sp>
        <p:nvSpPr>
          <p:cNvPr id="4" name="Content Placeholder 3"/>
          <p:cNvSpPr>
            <a:spLocks noGrp="1"/>
          </p:cNvSpPr>
          <p:nvPr>
            <p:ph idx="1"/>
          </p:nvPr>
        </p:nvSpPr>
        <p:spPr/>
        <p:txBody>
          <a:bodyPr/>
          <a:lstStyle/>
          <a:p>
            <a:r>
              <a:rPr lang="en-IE" dirty="0" smtClean="0"/>
              <a:t>Each step progresses and the design is further detailed, there is an iteration with the preceding and succeeding steps but rarely with the more remote steps in the sequence.</a:t>
            </a:r>
          </a:p>
          <a:p>
            <a:r>
              <a:rPr lang="en-IE" dirty="0" smtClean="0"/>
              <a:t>The virtue of all of this is that as the design proceeds the change process is scoped down to manageable limits. </a:t>
            </a:r>
          </a:p>
          <a:p>
            <a:endParaRPr lang="en-I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Unfortunately the design iterations are never confined to the successive steps</a:t>
            </a:r>
            <a:endParaRPr lang="en-IE" dirty="0"/>
          </a:p>
        </p:txBody>
      </p:sp>
      <p:pic>
        <p:nvPicPr>
          <p:cNvPr id="4" name="Picture 2"/>
          <p:cNvPicPr>
            <a:picLocks noGrp="1" noChangeAspect="1" noChangeArrowheads="1"/>
          </p:cNvPicPr>
          <p:nvPr>
            <p:ph sz="quarter" idx="4294967295"/>
          </p:nvPr>
        </p:nvPicPr>
        <p:blipFill>
          <a:blip r:embed="rId2" cstate="print"/>
          <a:srcRect/>
          <a:stretch>
            <a:fillRect/>
          </a:stretch>
        </p:blipFill>
        <p:spPr>
          <a:xfrm>
            <a:off x="467544" y="1584474"/>
            <a:ext cx="8135938" cy="4868862"/>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Unfortunately the design iterations are never confined to the successive steps</a:t>
            </a:r>
            <a:endParaRPr lang="en-IE" dirty="0"/>
          </a:p>
        </p:txBody>
      </p:sp>
      <p:sp>
        <p:nvSpPr>
          <p:cNvPr id="5" name="Content Placeholder 4"/>
          <p:cNvSpPr>
            <a:spLocks noGrp="1"/>
          </p:cNvSpPr>
          <p:nvPr>
            <p:ph idx="1"/>
          </p:nvPr>
        </p:nvSpPr>
        <p:spPr/>
        <p:txBody>
          <a:bodyPr>
            <a:normAutofit fontScale="92500"/>
          </a:bodyPr>
          <a:lstStyle/>
          <a:p>
            <a:r>
              <a:rPr lang="en-IE" dirty="0" smtClean="0"/>
              <a:t>The testing phase which occurs at the end of the development cycle is the first event for which timing, storage, input/output transfers, etc., are experienced as distinguished from analyzed. </a:t>
            </a:r>
          </a:p>
          <a:p>
            <a:r>
              <a:rPr lang="en-IE" dirty="0" smtClean="0"/>
              <a:t>These phenomena are not precisely analyzable. </a:t>
            </a:r>
          </a:p>
          <a:p>
            <a:r>
              <a:rPr lang="en-IE" dirty="0" smtClean="0"/>
              <a:t>Yet if these phenomena fail to satisfy the various external constraints, then invariably a major redesign is required.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How do we fix this?</a:t>
            </a:r>
            <a:endParaRPr lang="en-I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Five Steps</a:t>
            </a:r>
            <a:endParaRPr lang="en-IE" dirty="0"/>
          </a:p>
        </p:txBody>
      </p:sp>
      <p:sp>
        <p:nvSpPr>
          <p:cNvPr id="3" name="Content Placeholder 2"/>
          <p:cNvSpPr>
            <a:spLocks noGrp="1"/>
          </p:cNvSpPr>
          <p:nvPr>
            <p:ph idx="1"/>
          </p:nvPr>
        </p:nvSpPr>
        <p:spPr/>
        <p:txBody>
          <a:bodyPr/>
          <a:lstStyle/>
          <a:p>
            <a:pPr marL="514350" indent="-514350">
              <a:buFont typeface="+mj-lt"/>
              <a:buAutoNum type="arabicPeriod"/>
            </a:pPr>
            <a:r>
              <a:rPr lang="en-IE" dirty="0" smtClean="0"/>
              <a:t>Program Design comes first</a:t>
            </a:r>
          </a:p>
          <a:p>
            <a:pPr marL="514350" indent="-514350">
              <a:buFont typeface="+mj-lt"/>
              <a:buAutoNum type="arabicPeriod"/>
            </a:pPr>
            <a:r>
              <a:rPr lang="en-IE" dirty="0" smtClean="0"/>
              <a:t>Document the Design</a:t>
            </a:r>
          </a:p>
          <a:p>
            <a:pPr marL="514350" indent="-514350">
              <a:buFont typeface="+mj-lt"/>
              <a:buAutoNum type="arabicPeriod"/>
            </a:pPr>
            <a:r>
              <a:rPr lang="en-IE" dirty="0" smtClean="0"/>
              <a:t>Do it twice</a:t>
            </a:r>
          </a:p>
          <a:p>
            <a:pPr marL="514350" indent="-514350">
              <a:buFont typeface="+mj-lt"/>
              <a:buAutoNum type="arabicPeriod"/>
            </a:pPr>
            <a:r>
              <a:rPr lang="en-IE" dirty="0" smtClean="0"/>
              <a:t>Plan, Control and Monitor Testing</a:t>
            </a:r>
          </a:p>
          <a:p>
            <a:pPr marL="514350" indent="-514350">
              <a:buFont typeface="+mj-lt"/>
              <a:buAutoNum type="arabicPeriod"/>
            </a:pPr>
            <a:r>
              <a:rPr lang="en-IE" dirty="0" smtClean="0"/>
              <a:t>Involve the Customer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sp>
        <p:nvSpPr>
          <p:cNvPr id="4" name="Content Placeholder 3"/>
          <p:cNvSpPr>
            <a:spLocks noGrp="1"/>
          </p:cNvSpPr>
          <p:nvPr>
            <p:ph idx="1"/>
          </p:nvPr>
        </p:nvSpPr>
        <p:spPr/>
        <p:txBody>
          <a:bodyPr/>
          <a:lstStyle/>
          <a:p>
            <a:r>
              <a:rPr lang="en-IE" dirty="0" smtClean="0"/>
              <a:t>A preliminary program design phase has been inserted between the Software Requirements Generation phase and the Analysis phase.</a:t>
            </a:r>
            <a:endParaRPr lang="en-I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1. Overview</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pic>
        <p:nvPicPr>
          <p:cNvPr id="6" name="Content Placeholder 5" descr="w2.jpg"/>
          <p:cNvPicPr>
            <a:picLocks noGrp="1" noChangeAspect="1"/>
          </p:cNvPicPr>
          <p:nvPr>
            <p:ph idx="1"/>
          </p:nvPr>
        </p:nvPicPr>
        <p:blipFill>
          <a:blip r:embed="rId2" cstate="print"/>
          <a:stretch>
            <a:fillRect/>
          </a:stretch>
        </p:blipFill>
        <p:spPr>
          <a:xfrm>
            <a:off x="1147033" y="1600200"/>
            <a:ext cx="6849933"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sp>
        <p:nvSpPr>
          <p:cNvPr id="4" name="Content Placeholder 3"/>
          <p:cNvSpPr>
            <a:spLocks noGrp="1"/>
          </p:cNvSpPr>
          <p:nvPr>
            <p:ph idx="1"/>
          </p:nvPr>
        </p:nvSpPr>
        <p:spPr/>
        <p:txBody>
          <a:bodyPr>
            <a:normAutofit/>
          </a:bodyPr>
          <a:lstStyle/>
          <a:p>
            <a:r>
              <a:rPr lang="en-IE" dirty="0" smtClean="0"/>
              <a:t>The following steps are required:</a:t>
            </a:r>
          </a:p>
          <a:p>
            <a:pPr>
              <a:buNone/>
            </a:pPr>
            <a:r>
              <a:rPr lang="en-IE" dirty="0" smtClean="0"/>
              <a:t>1) Begin the design process with program designers, not analysts or programmers.</a:t>
            </a:r>
          </a:p>
          <a:p>
            <a:pPr>
              <a:buNone/>
            </a:pPr>
            <a:r>
              <a:rPr lang="en-IE" dirty="0" smtClean="0"/>
              <a:t>2) Design, define and allocate the data processing modes. </a:t>
            </a:r>
          </a:p>
          <a:p>
            <a:pPr>
              <a:buNone/>
            </a:pPr>
            <a:r>
              <a:rPr lang="en-IE" dirty="0" smtClean="0"/>
              <a:t>3) Write an overview document that is understandable, informative and current. </a:t>
            </a:r>
            <a:endParaRPr lang="en-I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IE" dirty="0" smtClean="0"/>
              <a:t>2. Document the Design</a:t>
            </a:r>
            <a:endParaRPr lang="en-IE" dirty="0"/>
          </a:p>
        </p:txBody>
      </p:sp>
      <p:sp>
        <p:nvSpPr>
          <p:cNvPr id="4" name="Content Placeholder 3"/>
          <p:cNvSpPr>
            <a:spLocks noGrp="1"/>
          </p:cNvSpPr>
          <p:nvPr>
            <p:ph idx="1"/>
          </p:nvPr>
        </p:nvSpPr>
        <p:spPr/>
        <p:txBody>
          <a:bodyPr>
            <a:normAutofit/>
          </a:bodyPr>
          <a:lstStyle/>
          <a:p>
            <a:r>
              <a:rPr lang="en-IE" dirty="0" smtClean="0"/>
              <a:t>“</a:t>
            </a:r>
            <a:r>
              <a:rPr lang="en-IE" i="1" dirty="0" smtClean="0"/>
              <a:t>How much documentation?" </a:t>
            </a:r>
          </a:p>
          <a:p>
            <a:r>
              <a:rPr lang="en-IE" dirty="0" smtClean="0"/>
              <a:t>“</a:t>
            </a:r>
            <a:r>
              <a:rPr lang="en-IE" i="1" dirty="0" smtClean="0"/>
              <a:t>Quite a lot</a:t>
            </a:r>
            <a:r>
              <a:rPr lang="en-IE" dirty="0" smtClean="0"/>
              <a:t>" </a:t>
            </a:r>
          </a:p>
          <a:p>
            <a:r>
              <a:rPr lang="en-IE" dirty="0" smtClean="0"/>
              <a:t>More than most programmers, analysts, or program designers are willing to do if left to their own devices. </a:t>
            </a:r>
          </a:p>
          <a:p>
            <a:r>
              <a:rPr lang="en-IE" dirty="0" smtClean="0"/>
              <a:t>The first rule of managing software development is ruthless enforcement of documentation requirements.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quarter" idx="1"/>
          </p:nvPr>
        </p:nvPicPr>
        <p:blipFill>
          <a:blip r:embed="rId2" cstate="print"/>
          <a:srcRect/>
          <a:stretch>
            <a:fillRect/>
          </a:stretch>
        </p:blipFill>
        <p:spPr>
          <a:xfrm>
            <a:off x="755576" y="1412875"/>
            <a:ext cx="7632973" cy="5176838"/>
          </a:xfrm>
          <a:noFill/>
        </p:spPr>
      </p:pic>
      <p:sp>
        <p:nvSpPr>
          <p:cNvPr id="3" name="Title 2"/>
          <p:cNvSpPr>
            <a:spLocks noGrp="1"/>
          </p:cNvSpPr>
          <p:nvPr>
            <p:ph type="title"/>
          </p:nvPr>
        </p:nvSpPr>
        <p:spPr>
          <a:xfrm>
            <a:off x="457200" y="274638"/>
            <a:ext cx="8229600" cy="1143000"/>
          </a:xfrm>
        </p:spPr>
        <p:txBody>
          <a:bodyPr>
            <a:normAutofit/>
          </a:bodyPr>
          <a:lstStyle/>
          <a:p>
            <a:r>
              <a:rPr lang="en-IE" dirty="0" smtClean="0"/>
              <a:t>2. Document the Design</a:t>
            </a:r>
            <a:endParaRPr lang="en-I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3. Do It Twice</a:t>
            </a:r>
            <a:endParaRPr lang="en-IE" dirty="0"/>
          </a:p>
        </p:txBody>
      </p:sp>
      <p:sp>
        <p:nvSpPr>
          <p:cNvPr id="5" name="Content Placeholder 4"/>
          <p:cNvSpPr>
            <a:spLocks noGrp="1"/>
          </p:cNvSpPr>
          <p:nvPr>
            <p:ph idx="1"/>
          </p:nvPr>
        </p:nvSpPr>
        <p:spPr/>
        <p:txBody>
          <a:bodyPr/>
          <a:lstStyle/>
          <a:p>
            <a:r>
              <a:rPr lang="en-IE" dirty="0" smtClean="0"/>
              <a:t>Create a pilot study</a:t>
            </a:r>
          </a:p>
          <a:p>
            <a:r>
              <a:rPr lang="en-IE" dirty="0" smtClean="0"/>
              <a:t>If the computer program in question is being developed for the first time, arrange matters so that the version finally delivered to the customer for operational deployment is actually the second version insofar as critical design/operations areas are concerned.</a:t>
            </a:r>
            <a:endParaRPr lang="en-I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388" y="1484313"/>
            <a:ext cx="8704262" cy="4908550"/>
          </a:xfrm>
          <a:prstGeom prst="rect">
            <a:avLst/>
          </a:prstGeom>
          <a:noFill/>
          <a:ln w="9525">
            <a:noFill/>
            <a:miter lim="800000"/>
            <a:headEnd/>
            <a:tailEnd/>
          </a:ln>
        </p:spPr>
      </p:pic>
      <p:sp>
        <p:nvSpPr>
          <p:cNvPr id="3" name="Title 2"/>
          <p:cNvSpPr>
            <a:spLocks noGrp="1"/>
          </p:cNvSpPr>
          <p:nvPr>
            <p:ph type="title"/>
          </p:nvPr>
        </p:nvSpPr>
        <p:spPr>
          <a:xfrm>
            <a:off x="457200" y="274638"/>
            <a:ext cx="8229600" cy="1143000"/>
          </a:xfrm>
        </p:spPr>
        <p:txBody>
          <a:bodyPr>
            <a:normAutofit/>
          </a:bodyPr>
          <a:lstStyle/>
          <a:p>
            <a:r>
              <a:rPr lang="en-IE" dirty="0" smtClean="0"/>
              <a:t>3. Do It Twice</a:t>
            </a:r>
            <a:endParaRPr lang="en-I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4. Plan, Control and Monitor Testing</a:t>
            </a:r>
            <a:endParaRPr lang="en-IE" dirty="0"/>
          </a:p>
        </p:txBody>
      </p:sp>
      <p:sp>
        <p:nvSpPr>
          <p:cNvPr id="6" name="Content Placeholder 5"/>
          <p:cNvSpPr>
            <a:spLocks noGrp="1"/>
          </p:cNvSpPr>
          <p:nvPr>
            <p:ph idx="1"/>
          </p:nvPr>
        </p:nvSpPr>
        <p:spPr/>
        <p:txBody>
          <a:bodyPr/>
          <a:lstStyle/>
          <a:p>
            <a:r>
              <a:rPr lang="en-IE" dirty="0" smtClean="0"/>
              <a:t>Without question the biggest user of project resources, whether it be manpower, computer time, or management judgment, is the test phase. It is the phase of greatest risk in terms of dollars and schedule.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fontScale="90000"/>
          </a:bodyPr>
          <a:lstStyle/>
          <a:p>
            <a:r>
              <a:rPr lang="en-IE" dirty="0" smtClean="0"/>
              <a:t>4. Plan, Control and Monitor Testing</a:t>
            </a:r>
            <a:endParaRPr lang="en-IE" dirty="0"/>
          </a:p>
        </p:txBody>
      </p:sp>
      <p:pic>
        <p:nvPicPr>
          <p:cNvPr id="5" name="Picture 4" descr="w3.jpg"/>
          <p:cNvPicPr>
            <a:picLocks noChangeAspect="1"/>
          </p:cNvPicPr>
          <p:nvPr/>
        </p:nvPicPr>
        <p:blipFill>
          <a:blip r:embed="rId2" cstate="print"/>
          <a:stretch>
            <a:fillRect/>
          </a:stretch>
        </p:blipFill>
        <p:spPr>
          <a:xfrm>
            <a:off x="0" y="1556792"/>
            <a:ext cx="9144000" cy="473518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4. Plan, Control and Monitor Testing</a:t>
            </a:r>
            <a:endParaRPr lang="en-IE" dirty="0"/>
          </a:p>
        </p:txBody>
      </p:sp>
      <p:sp>
        <p:nvSpPr>
          <p:cNvPr id="6" name="Content Placeholder 5"/>
          <p:cNvSpPr>
            <a:spLocks noGrp="1"/>
          </p:cNvSpPr>
          <p:nvPr>
            <p:ph idx="1"/>
          </p:nvPr>
        </p:nvSpPr>
        <p:spPr/>
        <p:txBody>
          <a:bodyPr>
            <a:normAutofit fontScale="92500" lnSpcReduction="20000"/>
          </a:bodyPr>
          <a:lstStyle/>
          <a:p>
            <a:pPr>
              <a:buNone/>
            </a:pPr>
            <a:r>
              <a:rPr lang="en-IE" dirty="0" smtClean="0"/>
              <a:t>1) Many parts of the test process are best handled by test specialists who did not necessarily contribute to the original design. </a:t>
            </a:r>
          </a:p>
          <a:p>
            <a:pPr>
              <a:buNone/>
            </a:pPr>
            <a:r>
              <a:rPr lang="en-IE" dirty="0" smtClean="0"/>
              <a:t>2) Most errors are of an obvious nature that can be easily spotted by visual inspection.</a:t>
            </a:r>
          </a:p>
          <a:p>
            <a:pPr>
              <a:buNone/>
            </a:pPr>
            <a:r>
              <a:rPr lang="en-IE" dirty="0" smtClean="0"/>
              <a:t>3)</a:t>
            </a:r>
            <a:r>
              <a:rPr lang="en-IE" i="1" dirty="0" smtClean="0"/>
              <a:t> </a:t>
            </a:r>
            <a:r>
              <a:rPr lang="en-IE" dirty="0" smtClean="0"/>
              <a:t>Test every logic path in the computer program at least once with some kind of numerical check. </a:t>
            </a:r>
          </a:p>
          <a:p>
            <a:pPr>
              <a:buNone/>
            </a:pPr>
            <a:r>
              <a:rPr lang="en-IE" dirty="0" smtClean="0"/>
              <a:t>4) After the simple errors (which are in the majority, and which obscure the big mistakes) are removed, then it is time to turn over the software to the test area for checkout purposes.</a:t>
            </a:r>
            <a:endParaRPr lang="en-IE" i="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5. Involve the Customer</a:t>
            </a:r>
            <a:endParaRPr lang="en-IE" dirty="0"/>
          </a:p>
        </p:txBody>
      </p:sp>
      <p:sp>
        <p:nvSpPr>
          <p:cNvPr id="6" name="Content Placeholder 5"/>
          <p:cNvSpPr>
            <a:spLocks noGrp="1"/>
          </p:cNvSpPr>
          <p:nvPr>
            <p:ph idx="1"/>
          </p:nvPr>
        </p:nvSpPr>
        <p:spPr/>
        <p:txBody>
          <a:bodyPr>
            <a:normAutofit lnSpcReduction="10000"/>
          </a:bodyPr>
          <a:lstStyle/>
          <a:p>
            <a:r>
              <a:rPr lang="en-IE" dirty="0" smtClean="0"/>
              <a:t>For some reason what a software design is going to do is subject to wide interpretation even after previous agreement. </a:t>
            </a:r>
          </a:p>
          <a:p>
            <a:r>
              <a:rPr lang="en-IE" dirty="0" smtClean="0"/>
              <a:t>It is important to involve the customer in a formal way so that he has committed himself at earlier points before final delivery. </a:t>
            </a:r>
          </a:p>
          <a:p>
            <a:r>
              <a:rPr lang="en-IE" dirty="0" smtClean="0"/>
              <a:t>To give the contractor free rein between requirement definition and operation is inviting trouble.</a:t>
            </a:r>
            <a:endParaRPr lang="en-I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IE" dirty="0"/>
          </a:p>
        </p:txBody>
      </p:sp>
      <p:sp>
        <p:nvSpPr>
          <p:cNvPr id="3" name="Content Placeholder 2"/>
          <p:cNvSpPr>
            <a:spLocks noGrp="1"/>
          </p:cNvSpPr>
          <p:nvPr>
            <p:ph idx="1"/>
          </p:nvPr>
        </p:nvSpPr>
        <p:spPr/>
        <p:txBody>
          <a:bodyPr/>
          <a:lstStyle/>
          <a:p>
            <a:r>
              <a:rPr lang="en-IE" dirty="0" smtClean="0"/>
              <a:t>The “Waterfall Model” is a model that represents one method as to how software can be developed.</a:t>
            </a:r>
            <a:endParaRPr lang="en-IE" dirty="0"/>
          </a:p>
        </p:txBody>
      </p:sp>
    </p:spTree>
    <p:extLst>
      <p:ext uri="{BB962C8B-B14F-4D97-AF65-F5344CB8AC3E}">
        <p14:creationId xmlns:p14="http://schemas.microsoft.com/office/powerpoint/2010/main" val="1969864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IE" dirty="0" smtClean="0"/>
              <a:t>5. Involve the Customer</a:t>
            </a:r>
            <a:endParaRPr lang="en-IE" dirty="0"/>
          </a:p>
        </p:txBody>
      </p:sp>
      <p:pic>
        <p:nvPicPr>
          <p:cNvPr id="5" name="Picture 4" descr="w4.jpg"/>
          <p:cNvPicPr>
            <a:picLocks noChangeAspect="1"/>
          </p:cNvPicPr>
          <p:nvPr/>
        </p:nvPicPr>
        <p:blipFill>
          <a:blip r:embed="rId2" cstate="print"/>
          <a:stretch>
            <a:fillRect/>
          </a:stretch>
        </p:blipFill>
        <p:spPr>
          <a:xfrm>
            <a:off x="576064" y="1340768"/>
            <a:ext cx="8172400" cy="501393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3</a:t>
            </a:r>
            <a:r>
              <a:rPr lang="en-IE" dirty="0" smtClean="0"/>
              <a:t>. Advantages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56827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It is easy </a:t>
            </a:r>
            <a:r>
              <a:rPr lang="en-IE" dirty="0"/>
              <a:t>to understand and use</a:t>
            </a:r>
            <a:r>
              <a:rPr lang="en-IE" dirty="0" smtClean="0"/>
              <a:t>.</a:t>
            </a:r>
            <a:endParaRPr lang="en-IE" dirty="0"/>
          </a:p>
        </p:txBody>
      </p:sp>
    </p:spTree>
    <p:extLst>
      <p:ext uri="{BB962C8B-B14F-4D97-AF65-F5344CB8AC3E}">
        <p14:creationId xmlns:p14="http://schemas.microsoft.com/office/powerpoint/2010/main" val="2981415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It </a:t>
            </a:r>
            <a:r>
              <a:rPr lang="en-IE" dirty="0"/>
              <a:t>is easy to manage due to the rigidity of the </a:t>
            </a:r>
            <a:r>
              <a:rPr lang="en-IE" dirty="0" smtClean="0"/>
              <a:t>model.</a:t>
            </a:r>
            <a:endParaRPr lang="en-IE" dirty="0"/>
          </a:p>
        </p:txBody>
      </p:sp>
    </p:spTree>
    <p:extLst>
      <p:ext uri="{BB962C8B-B14F-4D97-AF65-F5344CB8AC3E}">
        <p14:creationId xmlns:p14="http://schemas.microsoft.com/office/powerpoint/2010/main" val="2093647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The phases </a:t>
            </a:r>
            <a:r>
              <a:rPr lang="en-IE" dirty="0"/>
              <a:t>are processed and completed one at a </a:t>
            </a:r>
            <a:r>
              <a:rPr lang="en-IE" dirty="0" smtClean="0"/>
              <a:t>time, and the phases </a:t>
            </a:r>
            <a:r>
              <a:rPr lang="en-IE" dirty="0"/>
              <a:t>do not overlap</a:t>
            </a:r>
            <a:r>
              <a:rPr lang="en-IE" dirty="0" smtClean="0"/>
              <a:t>.</a:t>
            </a:r>
            <a:endParaRPr lang="en-IE" dirty="0"/>
          </a:p>
        </p:txBody>
      </p:sp>
    </p:spTree>
    <p:extLst>
      <p:ext uri="{BB962C8B-B14F-4D97-AF65-F5344CB8AC3E}">
        <p14:creationId xmlns:p14="http://schemas.microsoft.com/office/powerpoint/2010/main" val="1098111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It works </a:t>
            </a:r>
            <a:r>
              <a:rPr lang="en-IE" dirty="0"/>
              <a:t>well for smaller projects where requirements are very well understood</a:t>
            </a:r>
            <a:r>
              <a:rPr lang="en-IE" dirty="0" smtClean="0"/>
              <a:t>.</a:t>
            </a:r>
          </a:p>
        </p:txBody>
      </p:sp>
    </p:spTree>
    <p:extLst>
      <p:ext uri="{BB962C8B-B14F-4D97-AF65-F5344CB8AC3E}">
        <p14:creationId xmlns:p14="http://schemas.microsoft.com/office/powerpoint/2010/main" val="1779898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It requires a </a:t>
            </a:r>
            <a:r>
              <a:rPr lang="en-IE" dirty="0"/>
              <a:t>lot of paperwork as compared to other models</a:t>
            </a:r>
            <a:r>
              <a:rPr lang="en-IE" dirty="0" smtClean="0"/>
              <a:t>.</a:t>
            </a:r>
            <a:endParaRPr lang="en-IE" dirty="0"/>
          </a:p>
        </p:txBody>
      </p:sp>
    </p:spTree>
    <p:extLst>
      <p:ext uri="{BB962C8B-B14F-4D97-AF65-F5344CB8AC3E}">
        <p14:creationId xmlns:p14="http://schemas.microsoft.com/office/powerpoint/2010/main" val="1226068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When </a:t>
            </a:r>
            <a:r>
              <a:rPr lang="en-IE" dirty="0"/>
              <a:t>new team member joins, referenced documents help them to understand the project</a:t>
            </a:r>
            <a:r>
              <a:rPr lang="en-IE" dirty="0" smtClean="0"/>
              <a:t>.</a:t>
            </a:r>
          </a:p>
        </p:txBody>
      </p:sp>
    </p:spTree>
    <p:extLst>
      <p:ext uri="{BB962C8B-B14F-4D97-AF65-F5344CB8AC3E}">
        <p14:creationId xmlns:p14="http://schemas.microsoft.com/office/powerpoint/2010/main" val="3168022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There output </a:t>
            </a:r>
            <a:r>
              <a:rPr lang="en-IE" dirty="0"/>
              <a:t>is generated after each </a:t>
            </a:r>
            <a:r>
              <a:rPr lang="en-IE" dirty="0" smtClean="0"/>
              <a:t>stage, </a:t>
            </a:r>
            <a:r>
              <a:rPr lang="en-IE" dirty="0"/>
              <a:t>therefore it has high visibility. </a:t>
            </a:r>
            <a:endParaRPr lang="en-IE" dirty="0" smtClean="0"/>
          </a:p>
          <a:p>
            <a:pPr lvl="1"/>
            <a:r>
              <a:rPr lang="en-IE" dirty="0" smtClean="0"/>
              <a:t>The </a:t>
            </a:r>
            <a:r>
              <a:rPr lang="en-IE" dirty="0"/>
              <a:t>client and project manager gets a feel that there is considerable progress. </a:t>
            </a:r>
            <a:endParaRPr lang="en-IE" dirty="0" smtClean="0"/>
          </a:p>
          <a:p>
            <a:pPr lvl="1"/>
            <a:r>
              <a:rPr lang="en-IE" dirty="0" smtClean="0"/>
              <a:t>Here </a:t>
            </a:r>
            <a:r>
              <a:rPr lang="en-IE" dirty="0"/>
              <a:t>it is important to note that in any project psychological factors also play an important role</a:t>
            </a:r>
            <a:r>
              <a:rPr lang="en-IE" dirty="0" smtClean="0"/>
              <a:t>.</a:t>
            </a:r>
            <a:endParaRPr lang="en-IE" dirty="0"/>
          </a:p>
        </p:txBody>
      </p:sp>
    </p:spTree>
    <p:extLst>
      <p:ext uri="{BB962C8B-B14F-4D97-AF65-F5344CB8AC3E}">
        <p14:creationId xmlns:p14="http://schemas.microsoft.com/office/powerpoint/2010/main" val="2658237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4</a:t>
            </a:r>
            <a:r>
              <a:rPr lang="en-IE" dirty="0" smtClean="0"/>
              <a:t>. Disadvantages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45550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2361849" y="332656"/>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System</a:t>
            </a:r>
          </a:p>
          <a:p>
            <a:pPr algn="ctr"/>
            <a:r>
              <a:rPr lang="en-IE" dirty="0" smtClean="0"/>
              <a:t>Requirements</a:t>
            </a:r>
            <a:endParaRPr lang="en-IE" dirty="0"/>
          </a:p>
        </p:txBody>
      </p:sp>
      <p:sp>
        <p:nvSpPr>
          <p:cNvPr id="8" name="Rectangle 7"/>
          <p:cNvSpPr/>
          <p:nvPr/>
        </p:nvSpPr>
        <p:spPr>
          <a:xfrm>
            <a:off x="2649881" y="1268760"/>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Software</a:t>
            </a:r>
          </a:p>
          <a:p>
            <a:pPr algn="ctr"/>
            <a:r>
              <a:rPr lang="en-IE" dirty="0" smtClean="0"/>
              <a:t>Requirements</a:t>
            </a:r>
            <a:endParaRPr lang="en-IE" dirty="0"/>
          </a:p>
        </p:txBody>
      </p:sp>
      <p:sp>
        <p:nvSpPr>
          <p:cNvPr id="9" name="Rectangle 8"/>
          <p:cNvSpPr/>
          <p:nvPr/>
        </p:nvSpPr>
        <p:spPr>
          <a:xfrm>
            <a:off x="3009921" y="2202953"/>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Analysis</a:t>
            </a:r>
            <a:endParaRPr lang="en-IE" dirty="0"/>
          </a:p>
        </p:txBody>
      </p:sp>
      <p:sp>
        <p:nvSpPr>
          <p:cNvPr id="10" name="Rectangle 9"/>
          <p:cNvSpPr/>
          <p:nvPr/>
        </p:nvSpPr>
        <p:spPr>
          <a:xfrm>
            <a:off x="3297953" y="3104964"/>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Program</a:t>
            </a:r>
          </a:p>
          <a:p>
            <a:pPr algn="ctr"/>
            <a:r>
              <a:rPr lang="en-IE" dirty="0" smtClean="0"/>
              <a:t>Design</a:t>
            </a:r>
            <a:endParaRPr lang="en-IE" dirty="0"/>
          </a:p>
        </p:txBody>
      </p:sp>
      <p:sp>
        <p:nvSpPr>
          <p:cNvPr id="11" name="Rectangle 10"/>
          <p:cNvSpPr/>
          <p:nvPr/>
        </p:nvSpPr>
        <p:spPr>
          <a:xfrm>
            <a:off x="3621989" y="4006975"/>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Coding</a:t>
            </a:r>
            <a:endParaRPr lang="en-IE" dirty="0"/>
          </a:p>
        </p:txBody>
      </p:sp>
      <p:sp>
        <p:nvSpPr>
          <p:cNvPr id="12" name="Rectangle 11"/>
          <p:cNvSpPr/>
          <p:nvPr/>
        </p:nvSpPr>
        <p:spPr>
          <a:xfrm>
            <a:off x="4175697" y="4908986"/>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Testing</a:t>
            </a:r>
            <a:endParaRPr lang="en-IE" dirty="0"/>
          </a:p>
        </p:txBody>
      </p:sp>
      <p:sp>
        <p:nvSpPr>
          <p:cNvPr id="13" name="Rectangle 12"/>
          <p:cNvSpPr/>
          <p:nvPr/>
        </p:nvSpPr>
        <p:spPr>
          <a:xfrm>
            <a:off x="4572000" y="5810997"/>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Operations</a:t>
            </a:r>
            <a:endParaRPr lang="en-IE" dirty="0"/>
          </a:p>
        </p:txBody>
      </p:sp>
      <p:sp>
        <p:nvSpPr>
          <p:cNvPr id="14" name="Bent Arrow 13"/>
          <p:cNvSpPr/>
          <p:nvPr/>
        </p:nvSpPr>
        <p:spPr>
          <a:xfrm rot="5400000">
            <a:off x="3798584" y="617263"/>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5" name="Bent Arrow 14"/>
          <p:cNvSpPr/>
          <p:nvPr/>
        </p:nvSpPr>
        <p:spPr>
          <a:xfrm rot="5400000">
            <a:off x="4014608" y="1642440"/>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6" name="Bent Arrow 15"/>
          <p:cNvSpPr/>
          <p:nvPr/>
        </p:nvSpPr>
        <p:spPr>
          <a:xfrm rot="5400000">
            <a:off x="4410652" y="2557308"/>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7" name="Bent Arrow 16"/>
          <p:cNvSpPr/>
          <p:nvPr/>
        </p:nvSpPr>
        <p:spPr>
          <a:xfrm rot="5400000">
            <a:off x="4698684" y="3499494"/>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8" name="Bent Arrow 17"/>
          <p:cNvSpPr/>
          <p:nvPr/>
        </p:nvSpPr>
        <p:spPr>
          <a:xfrm rot="5400000">
            <a:off x="5022720" y="4347032"/>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9" name="Bent Arrow 18"/>
          <p:cNvSpPr/>
          <p:nvPr/>
        </p:nvSpPr>
        <p:spPr>
          <a:xfrm rot="5400000">
            <a:off x="5568496" y="5265197"/>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6103400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Once an application is in the testing stage, it is very difficult to go back and change something that was not well-thought out in the concept stage</a:t>
            </a:r>
            <a:r>
              <a:rPr lang="en-IE" dirty="0" smtClean="0"/>
              <a:t>.</a:t>
            </a:r>
            <a:endParaRPr lang="en-IE" dirty="0"/>
          </a:p>
        </p:txBody>
      </p:sp>
    </p:spTree>
    <p:extLst>
      <p:ext uri="{BB962C8B-B14F-4D97-AF65-F5344CB8AC3E}">
        <p14:creationId xmlns:p14="http://schemas.microsoft.com/office/powerpoint/2010/main" val="5177846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No </a:t>
            </a:r>
            <a:r>
              <a:rPr lang="en-IE" dirty="0"/>
              <a:t>working software is produced until late during the life cycle</a:t>
            </a:r>
            <a:r>
              <a:rPr lang="en-IE" dirty="0" smtClean="0"/>
              <a:t>.</a:t>
            </a:r>
            <a:endParaRPr lang="en-IE" dirty="0"/>
          </a:p>
        </p:txBody>
      </p:sp>
    </p:spTree>
    <p:extLst>
      <p:ext uri="{BB962C8B-B14F-4D97-AF65-F5344CB8AC3E}">
        <p14:creationId xmlns:p14="http://schemas.microsoft.com/office/powerpoint/2010/main" val="474065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There are high </a:t>
            </a:r>
            <a:r>
              <a:rPr lang="en-IE" dirty="0"/>
              <a:t>amounts of risk and uncertainty</a:t>
            </a:r>
            <a:r>
              <a:rPr lang="en-IE" dirty="0" smtClean="0"/>
              <a:t>.</a:t>
            </a:r>
            <a:endParaRPr lang="en-IE" dirty="0"/>
          </a:p>
        </p:txBody>
      </p:sp>
    </p:spTree>
    <p:extLst>
      <p:ext uri="{BB962C8B-B14F-4D97-AF65-F5344CB8AC3E}">
        <p14:creationId xmlns:p14="http://schemas.microsoft.com/office/powerpoint/2010/main" val="39564263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Not a good model for complex and object-oriented projects, or long </a:t>
            </a:r>
            <a:r>
              <a:rPr lang="en-IE" dirty="0"/>
              <a:t>and ongoing projects</a:t>
            </a:r>
            <a:r>
              <a:rPr lang="en-IE" dirty="0" smtClean="0"/>
              <a:t>.</a:t>
            </a:r>
            <a:endParaRPr lang="en-IE" dirty="0"/>
          </a:p>
        </p:txBody>
      </p:sp>
    </p:spTree>
    <p:extLst>
      <p:ext uri="{BB962C8B-B14F-4D97-AF65-F5344CB8AC3E}">
        <p14:creationId xmlns:p14="http://schemas.microsoft.com/office/powerpoint/2010/main" val="3822351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Not </a:t>
            </a:r>
            <a:r>
              <a:rPr lang="en-IE" dirty="0"/>
              <a:t>suitable for the projects where requirements are at a moderate to high risk of changing</a:t>
            </a:r>
            <a:r>
              <a:rPr lang="en-IE" dirty="0" smtClean="0"/>
              <a:t>.</a:t>
            </a:r>
          </a:p>
        </p:txBody>
      </p:sp>
    </p:spTree>
    <p:extLst>
      <p:ext uri="{BB962C8B-B14F-4D97-AF65-F5344CB8AC3E}">
        <p14:creationId xmlns:p14="http://schemas.microsoft.com/office/powerpoint/2010/main" val="8181591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Takes </a:t>
            </a:r>
            <a:r>
              <a:rPr lang="en-IE" dirty="0"/>
              <a:t>lot of time to change and update the project documents</a:t>
            </a:r>
            <a:r>
              <a:rPr lang="en-IE" dirty="0" smtClean="0"/>
              <a:t>.</a:t>
            </a:r>
          </a:p>
        </p:txBody>
      </p:sp>
    </p:spTree>
    <p:extLst>
      <p:ext uri="{BB962C8B-B14F-4D97-AF65-F5344CB8AC3E}">
        <p14:creationId xmlns:p14="http://schemas.microsoft.com/office/powerpoint/2010/main" val="22522833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Going </a:t>
            </a:r>
            <a:r>
              <a:rPr lang="en-IE" dirty="0"/>
              <a:t>back a phase or two can be a costly affair</a:t>
            </a:r>
            <a:r>
              <a:rPr lang="en-IE" dirty="0" smtClean="0"/>
              <a:t>.</a:t>
            </a:r>
            <a:endParaRPr lang="en-IE" dirty="0"/>
          </a:p>
        </p:txBody>
      </p:sp>
    </p:spTree>
    <p:extLst>
      <p:ext uri="{BB962C8B-B14F-4D97-AF65-F5344CB8AC3E}">
        <p14:creationId xmlns:p14="http://schemas.microsoft.com/office/powerpoint/2010/main" val="36211168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5. Interesting</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27304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fontScale="92500" lnSpcReduction="20000"/>
          </a:bodyPr>
          <a:lstStyle/>
          <a:p>
            <a:pPr marL="0" indent="0">
              <a:buNone/>
            </a:pPr>
            <a:r>
              <a:rPr lang="en-IE" dirty="0" smtClean="0"/>
              <a:t>When to use the Waterfall Model:</a:t>
            </a:r>
          </a:p>
          <a:p>
            <a:pPr marL="0" indent="0">
              <a:buNone/>
            </a:pPr>
            <a:endParaRPr lang="en-IE" dirty="0" smtClean="0"/>
          </a:p>
          <a:p>
            <a:r>
              <a:rPr lang="en-IE" dirty="0" smtClean="0"/>
              <a:t>This </a:t>
            </a:r>
            <a:r>
              <a:rPr lang="en-IE" dirty="0"/>
              <a:t>model is used only when the requirements are very well known, clear and fixed.</a:t>
            </a:r>
          </a:p>
          <a:p>
            <a:r>
              <a:rPr lang="en-IE" dirty="0"/>
              <a:t>Product definition is stable.</a:t>
            </a:r>
          </a:p>
          <a:p>
            <a:r>
              <a:rPr lang="en-IE" dirty="0"/>
              <a:t>Technology is understood.</a:t>
            </a:r>
          </a:p>
          <a:p>
            <a:r>
              <a:rPr lang="en-IE" dirty="0"/>
              <a:t>There are no ambiguous requirements</a:t>
            </a:r>
          </a:p>
          <a:p>
            <a:r>
              <a:rPr lang="en-IE" dirty="0"/>
              <a:t>Ample resources with required expertise are available freely</a:t>
            </a:r>
          </a:p>
          <a:p>
            <a:r>
              <a:rPr lang="en-IE" dirty="0"/>
              <a:t>The project is short.</a:t>
            </a:r>
          </a:p>
        </p:txBody>
      </p:sp>
    </p:spTree>
    <p:extLst>
      <p:ext uri="{BB962C8B-B14F-4D97-AF65-F5344CB8AC3E}">
        <p14:creationId xmlns:p14="http://schemas.microsoft.com/office/powerpoint/2010/main" val="32798918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In common practice, waterfall methodologies result in a project schedule </a:t>
            </a:r>
            <a:r>
              <a:rPr lang="en-IE" dirty="0" smtClean="0"/>
              <a:t>with: </a:t>
            </a:r>
          </a:p>
          <a:p>
            <a:pPr lvl="1"/>
            <a:r>
              <a:rPr lang="en-IE" dirty="0" smtClean="0"/>
              <a:t>20–40</a:t>
            </a:r>
            <a:r>
              <a:rPr lang="en-IE" dirty="0"/>
              <a:t>% of the time invested for the first two phases, </a:t>
            </a:r>
            <a:endParaRPr lang="en-IE" dirty="0" smtClean="0"/>
          </a:p>
          <a:p>
            <a:pPr lvl="1"/>
            <a:r>
              <a:rPr lang="en-IE" dirty="0" smtClean="0"/>
              <a:t>30–40</a:t>
            </a:r>
            <a:r>
              <a:rPr lang="en-IE" dirty="0"/>
              <a:t>% of the time to coding, and </a:t>
            </a:r>
            <a:endParaRPr lang="en-IE" dirty="0" smtClean="0"/>
          </a:p>
          <a:p>
            <a:pPr lvl="1"/>
            <a:r>
              <a:rPr lang="en-IE" dirty="0" smtClean="0"/>
              <a:t>20–40</a:t>
            </a:r>
            <a:r>
              <a:rPr lang="en-IE" dirty="0"/>
              <a:t>%</a:t>
            </a:r>
            <a:r>
              <a:rPr lang="en-IE" dirty="0" smtClean="0"/>
              <a:t> </a:t>
            </a:r>
            <a:r>
              <a:rPr lang="en-IE" dirty="0"/>
              <a:t>to testing and implementation. </a:t>
            </a:r>
            <a:endParaRPr lang="en-IE" dirty="0"/>
          </a:p>
        </p:txBody>
      </p:sp>
    </p:spTree>
    <p:extLst>
      <p:ext uri="{BB962C8B-B14F-4D97-AF65-F5344CB8AC3E}">
        <p14:creationId xmlns:p14="http://schemas.microsoft.com/office/powerpoint/2010/main" val="506917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6</a:t>
            </a:fld>
            <a:endParaRPr lang="en-US" smtClean="0"/>
          </a:p>
        </p:txBody>
      </p:sp>
      <p:sp>
        <p:nvSpPr>
          <p:cNvPr id="8" name="Rectangle 3"/>
          <p:cNvSpPr>
            <a:spLocks noChangeArrowheads="1"/>
          </p:cNvSpPr>
          <p:nvPr/>
        </p:nvSpPr>
        <p:spPr bwMode="auto">
          <a:xfrm>
            <a:off x="827088" y="1989138"/>
            <a:ext cx="785018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a:p>
          <a:p>
            <a:pPr marL="447675" indent="-447675" eaLnBrk="1" hangingPunct="1">
              <a:spcBef>
                <a:spcPct val="20000"/>
              </a:spcBef>
              <a:buClr>
                <a:schemeClr val="accent1"/>
              </a:buClr>
              <a:buSzPct val="70000"/>
              <a:buFont typeface="Wingdings" pitchFamily="2" charset="2"/>
              <a:buNone/>
            </a:pPr>
            <a:r>
              <a:rPr lang="en-IE" sz="2800"/>
              <a:t>1950s                Code &amp; Fix</a:t>
            </a:r>
          </a:p>
          <a:p>
            <a:pPr marL="447675" indent="-447675" eaLnBrk="1" hangingPunct="1">
              <a:spcBef>
                <a:spcPct val="20000"/>
              </a:spcBef>
              <a:buClr>
                <a:schemeClr val="accent1"/>
              </a:buClr>
              <a:buSzPct val="70000"/>
              <a:buFont typeface="Wingdings" pitchFamily="2" charset="2"/>
              <a:buNone/>
            </a:pPr>
            <a:r>
              <a:rPr lang="en-IE" sz="2800"/>
              <a:t>1960s                Design-Code-Test-Maintain</a:t>
            </a:r>
          </a:p>
          <a:p>
            <a:pPr marL="447675" indent="-447675" eaLnBrk="1" hangingPunct="1">
              <a:spcBef>
                <a:spcPct val="20000"/>
              </a:spcBef>
              <a:buClr>
                <a:schemeClr val="accent1"/>
              </a:buClr>
              <a:buSzPct val="70000"/>
              <a:buFont typeface="Wingdings" pitchFamily="2" charset="2"/>
              <a:buNone/>
            </a:pPr>
            <a:r>
              <a:rPr lang="en-IE" sz="2800"/>
              <a:t>1970s                Waterfall Model</a:t>
            </a:r>
          </a:p>
          <a:p>
            <a:pPr marL="447675" indent="-447675" eaLnBrk="1" hangingPunct="1">
              <a:spcBef>
                <a:spcPct val="20000"/>
              </a:spcBef>
              <a:buClr>
                <a:schemeClr val="accent1"/>
              </a:buClr>
              <a:buSzPct val="70000"/>
              <a:buFont typeface="Wingdings" pitchFamily="2" charset="2"/>
              <a:buNone/>
            </a:pPr>
            <a:r>
              <a:rPr lang="en-IE" sz="2800"/>
              <a:t>1980s                Spiral Model</a:t>
            </a:r>
          </a:p>
          <a:p>
            <a:pPr marL="447675" indent="-447675" eaLnBrk="1" hangingPunct="1">
              <a:spcBef>
                <a:spcPct val="20000"/>
              </a:spcBef>
              <a:buClr>
                <a:schemeClr val="accent1"/>
              </a:buClr>
              <a:buSzPct val="70000"/>
              <a:buFont typeface="Wingdings" pitchFamily="2" charset="2"/>
              <a:buNone/>
            </a:pPr>
            <a:r>
              <a:rPr lang="en-IE" sz="2800"/>
              <a:t>1990s                </a:t>
            </a:r>
            <a:r>
              <a:rPr lang="en-IE" sz="2800" u="sng"/>
              <a:t>R</a:t>
            </a:r>
            <a:r>
              <a:rPr lang="en-IE" sz="2800"/>
              <a:t>apid </a:t>
            </a:r>
            <a:r>
              <a:rPr lang="en-IE" sz="2800" u="sng"/>
              <a:t>A</a:t>
            </a:r>
            <a:r>
              <a:rPr lang="en-IE" sz="2800"/>
              <a:t>pplication </a:t>
            </a:r>
            <a:r>
              <a:rPr lang="en-IE" sz="2800" u="sng"/>
              <a:t>D</a:t>
            </a:r>
            <a:r>
              <a:rPr lang="en-IE" sz="2800"/>
              <a:t>evelopment</a:t>
            </a:r>
          </a:p>
          <a:p>
            <a:pPr marL="447675" indent="-447675" eaLnBrk="1" hangingPunct="1">
              <a:spcBef>
                <a:spcPct val="20000"/>
              </a:spcBef>
              <a:buClr>
                <a:schemeClr val="accent1"/>
              </a:buClr>
              <a:buSzPct val="70000"/>
              <a:buFont typeface="Wingdings" pitchFamily="2" charset="2"/>
              <a:buNone/>
            </a:pPr>
            <a:r>
              <a:rPr lang="en-IE" sz="2800"/>
              <a:t>2000s                Agile Methods</a:t>
            </a:r>
            <a:endParaRPr lang="en-GB" sz="3200"/>
          </a:p>
        </p:txBody>
      </p:sp>
      <p:sp>
        <p:nvSpPr>
          <p:cNvPr id="9" name="AutoShape 4"/>
          <p:cNvSpPr>
            <a:spLocks noChangeArrowheads="1"/>
          </p:cNvSpPr>
          <p:nvPr/>
        </p:nvSpPr>
        <p:spPr bwMode="auto">
          <a:xfrm>
            <a:off x="2268538" y="2278063"/>
            <a:ext cx="936625"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900113" y="2997200"/>
            <a:ext cx="755967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900113" y="3500438"/>
            <a:ext cx="755967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900113" y="4005263"/>
            <a:ext cx="755967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900113" y="4581525"/>
            <a:ext cx="755967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900113" y="5084763"/>
            <a:ext cx="7559675" cy="0"/>
          </a:xfrm>
          <a:prstGeom prst="line">
            <a:avLst/>
          </a:prstGeom>
          <a:noFill/>
          <a:ln w="57150">
            <a:solidFill>
              <a:schemeClr val="tx1"/>
            </a:solidFill>
            <a:round/>
            <a:headEnd/>
            <a:tailEnd/>
          </a:ln>
        </p:spPr>
        <p:txBody>
          <a:bodyPr/>
          <a:lstStyle/>
          <a:p>
            <a:endParaRPr lang="en-IE"/>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fontScale="92500"/>
          </a:bodyPr>
          <a:lstStyle/>
          <a:p>
            <a:pPr marL="0" indent="0">
              <a:buNone/>
            </a:pPr>
            <a:r>
              <a:rPr lang="en-IE" dirty="0"/>
              <a:t>In 1985, the United States Department of </a:t>
            </a:r>
            <a:r>
              <a:rPr lang="en-IE" dirty="0" err="1"/>
              <a:t>Defense</a:t>
            </a:r>
            <a:r>
              <a:rPr lang="en-IE" dirty="0"/>
              <a:t> captured this approach in DOD-STD-2167A, their standards for working with software development contractors, which stated </a:t>
            </a:r>
            <a:r>
              <a:rPr lang="en-IE" dirty="0" smtClean="0"/>
              <a:t>that:</a:t>
            </a:r>
          </a:p>
          <a:p>
            <a:pPr marL="0" indent="0">
              <a:buNone/>
            </a:pPr>
            <a:r>
              <a:rPr lang="en-IE" dirty="0" smtClean="0"/>
              <a:t>"</a:t>
            </a:r>
            <a:r>
              <a:rPr lang="en-IE" i="1" dirty="0"/>
              <a:t>the contractor shall implement a software development cycle that includes the following six phases: Preliminary Design, Detailed Design, Coding and Unit Testing, Integration, and Testing</a:t>
            </a:r>
            <a:r>
              <a:rPr lang="en-IE" dirty="0" smtClean="0"/>
              <a:t>".</a:t>
            </a:r>
            <a:endParaRPr lang="en-IE" dirty="0"/>
          </a:p>
        </p:txBody>
      </p:sp>
    </p:spTree>
    <p:extLst>
      <p:ext uri="{BB962C8B-B14F-4D97-AF65-F5344CB8AC3E}">
        <p14:creationId xmlns:p14="http://schemas.microsoft.com/office/powerpoint/2010/main" val="27092856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lnSpcReduction="10000"/>
          </a:bodyPr>
          <a:lstStyle/>
          <a:p>
            <a:pPr marL="0" indent="0">
              <a:buNone/>
            </a:pPr>
            <a:r>
              <a:rPr lang="en-IE" b="1" dirty="0" smtClean="0"/>
              <a:t>Validation and Verification</a:t>
            </a:r>
          </a:p>
          <a:p>
            <a:r>
              <a:rPr lang="en-IE" dirty="0" smtClean="0"/>
              <a:t>Validation – “</a:t>
            </a:r>
            <a:r>
              <a:rPr lang="en-IE" i="1" dirty="0" smtClean="0"/>
              <a:t>Does it do what we set out to achieve?</a:t>
            </a:r>
            <a:r>
              <a:rPr lang="en-IE" dirty="0"/>
              <a:t>” or “</a:t>
            </a:r>
            <a:r>
              <a:rPr lang="en-IE" i="1" dirty="0"/>
              <a:t>Does it do what </a:t>
            </a:r>
            <a:r>
              <a:rPr lang="en-IE" i="1" dirty="0" smtClean="0"/>
              <a:t>the customer wants?</a:t>
            </a:r>
            <a:r>
              <a:rPr lang="en-IE" dirty="0" smtClean="0"/>
              <a:t>”</a:t>
            </a:r>
          </a:p>
          <a:p>
            <a:r>
              <a:rPr lang="en-IE" dirty="0" smtClean="0"/>
              <a:t>Verification – “</a:t>
            </a:r>
            <a:r>
              <a:rPr lang="en-IE" i="1" dirty="0" smtClean="0"/>
              <a:t>Does the current stage do what was agreed in the previous stage?</a:t>
            </a:r>
            <a:r>
              <a:rPr lang="en-IE" dirty="0" smtClean="0"/>
              <a:t>” or</a:t>
            </a:r>
            <a:r>
              <a:rPr lang="en-IE" i="1" dirty="0" smtClean="0"/>
              <a:t> </a:t>
            </a:r>
            <a:r>
              <a:rPr lang="en-IE" dirty="0"/>
              <a:t>“</a:t>
            </a:r>
            <a:r>
              <a:rPr lang="en-IE" i="1" dirty="0"/>
              <a:t>Does </a:t>
            </a:r>
            <a:r>
              <a:rPr lang="en-IE" i="1" dirty="0" smtClean="0"/>
              <a:t>what we’ve done so far adhere to regulations, requirements, specifications, </a:t>
            </a:r>
            <a:r>
              <a:rPr lang="en-IE" i="1" dirty="0"/>
              <a:t>or imposed </a:t>
            </a:r>
            <a:r>
              <a:rPr lang="en-IE" i="1" dirty="0" smtClean="0"/>
              <a:t>conditions?</a:t>
            </a:r>
            <a:r>
              <a:rPr lang="en-IE" dirty="0" smtClean="0"/>
              <a:t>”</a:t>
            </a:r>
            <a:endParaRPr lang="en-IE" dirty="0"/>
          </a:p>
        </p:txBody>
      </p:sp>
    </p:spTree>
    <p:extLst>
      <p:ext uri="{BB962C8B-B14F-4D97-AF65-F5344CB8AC3E}">
        <p14:creationId xmlns:p14="http://schemas.microsoft.com/office/powerpoint/2010/main" val="41115403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Interesting</a:t>
            </a:r>
          </a:p>
        </p:txBody>
      </p:sp>
      <p:pic>
        <p:nvPicPr>
          <p:cNvPr id="4" name="Content Placeholder 3" descr="w1.jpg"/>
          <p:cNvPicPr>
            <a:picLocks noGrp="1" noChangeAspect="1"/>
          </p:cNvPicPr>
          <p:nvPr>
            <p:ph idx="1"/>
          </p:nvPr>
        </p:nvPicPr>
        <p:blipFill>
          <a:blip r:embed="rId2" cstate="print"/>
          <a:stretch>
            <a:fillRect/>
          </a:stretch>
        </p:blipFill>
        <p:spPr>
          <a:xfrm>
            <a:off x="888572" y="1556792"/>
            <a:ext cx="7366856" cy="4525963"/>
          </a:xfrm>
        </p:spPr>
      </p:pic>
      <p:sp>
        <p:nvSpPr>
          <p:cNvPr id="2" name="Rounded Rectangle 1"/>
          <p:cNvSpPr/>
          <p:nvPr/>
        </p:nvSpPr>
        <p:spPr>
          <a:xfrm>
            <a:off x="971600" y="2132856"/>
            <a:ext cx="1152128" cy="36004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Validation</a:t>
            </a:r>
            <a:endParaRPr lang="en-IE" dirty="0">
              <a:solidFill>
                <a:schemeClr val="tx1"/>
              </a:solidFill>
            </a:endParaRPr>
          </a:p>
        </p:txBody>
      </p:sp>
      <p:sp>
        <p:nvSpPr>
          <p:cNvPr id="6" name="Rounded Rectangle 5"/>
          <p:cNvSpPr/>
          <p:nvPr/>
        </p:nvSpPr>
        <p:spPr>
          <a:xfrm>
            <a:off x="1979712" y="2753632"/>
            <a:ext cx="1152128" cy="36004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Validation</a:t>
            </a:r>
            <a:endParaRPr lang="en-IE" dirty="0">
              <a:solidFill>
                <a:schemeClr val="tx1"/>
              </a:solidFill>
            </a:endParaRPr>
          </a:p>
        </p:txBody>
      </p:sp>
      <p:sp>
        <p:nvSpPr>
          <p:cNvPr id="7" name="Rounded Rectangle 6"/>
          <p:cNvSpPr/>
          <p:nvPr/>
        </p:nvSpPr>
        <p:spPr>
          <a:xfrm>
            <a:off x="5940152" y="5229200"/>
            <a:ext cx="1152128" cy="36004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Validation</a:t>
            </a:r>
            <a:endParaRPr lang="en-IE" dirty="0">
              <a:solidFill>
                <a:schemeClr val="tx1"/>
              </a:solidFill>
            </a:endParaRPr>
          </a:p>
        </p:txBody>
      </p:sp>
      <p:sp>
        <p:nvSpPr>
          <p:cNvPr id="8" name="Rounded Rectangle 7"/>
          <p:cNvSpPr/>
          <p:nvPr/>
        </p:nvSpPr>
        <p:spPr>
          <a:xfrm>
            <a:off x="6948264" y="5877272"/>
            <a:ext cx="1152128" cy="36004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Validation</a:t>
            </a:r>
            <a:endParaRPr lang="en-IE" dirty="0">
              <a:solidFill>
                <a:schemeClr val="tx1"/>
              </a:solidFill>
            </a:endParaRPr>
          </a:p>
        </p:txBody>
      </p:sp>
      <p:sp>
        <p:nvSpPr>
          <p:cNvPr id="9" name="Rounded Rectangle 8"/>
          <p:cNvSpPr/>
          <p:nvPr/>
        </p:nvSpPr>
        <p:spPr>
          <a:xfrm>
            <a:off x="2915816" y="3374408"/>
            <a:ext cx="1296144" cy="36004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Verification</a:t>
            </a:r>
            <a:endParaRPr lang="en-IE" dirty="0">
              <a:solidFill>
                <a:schemeClr val="tx1"/>
              </a:solidFill>
            </a:endParaRPr>
          </a:p>
        </p:txBody>
      </p:sp>
      <p:sp>
        <p:nvSpPr>
          <p:cNvPr id="10" name="Rounded Rectangle 9"/>
          <p:cNvSpPr/>
          <p:nvPr/>
        </p:nvSpPr>
        <p:spPr>
          <a:xfrm>
            <a:off x="3923928" y="3995184"/>
            <a:ext cx="1296144" cy="36004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Verification</a:t>
            </a:r>
            <a:endParaRPr lang="en-IE" dirty="0">
              <a:solidFill>
                <a:schemeClr val="tx1"/>
              </a:solidFill>
            </a:endParaRPr>
          </a:p>
        </p:txBody>
      </p:sp>
      <p:sp>
        <p:nvSpPr>
          <p:cNvPr id="11" name="Rounded Rectangle 10"/>
          <p:cNvSpPr/>
          <p:nvPr/>
        </p:nvSpPr>
        <p:spPr>
          <a:xfrm>
            <a:off x="4860032" y="4619563"/>
            <a:ext cx="1296144" cy="36004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Verification</a:t>
            </a:r>
            <a:endParaRPr lang="en-IE" dirty="0">
              <a:solidFill>
                <a:schemeClr val="tx1"/>
              </a:solidFill>
            </a:endParaRPr>
          </a:p>
        </p:txBody>
      </p:sp>
    </p:spTree>
    <p:extLst>
      <p:ext uri="{BB962C8B-B14F-4D97-AF65-F5344CB8AC3E}">
        <p14:creationId xmlns:p14="http://schemas.microsoft.com/office/powerpoint/2010/main" val="12107428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8" name="Rectangle 7"/>
          <p:cNvSpPr/>
          <p:nvPr/>
        </p:nvSpPr>
        <p:spPr>
          <a:xfrm>
            <a:off x="378120" y="4653136"/>
            <a:ext cx="4723360"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a:xfrm>
            <a:off x="457200" y="1351309"/>
            <a:ext cx="8229600" cy="4525963"/>
          </a:xfrm>
        </p:spPr>
        <p:txBody>
          <a:bodyPr>
            <a:normAutofit/>
          </a:bodyPr>
          <a:lstStyle/>
          <a:p>
            <a:pPr marL="0" indent="0">
              <a:buNone/>
            </a:pPr>
            <a:r>
              <a:rPr lang="en-IE" dirty="0" smtClean="0"/>
              <a:t>There are other versions of the Model:</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08980"/>
            <a:ext cx="2880000" cy="216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241" y="2136980"/>
            <a:ext cx="3025793" cy="230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4786501"/>
            <a:ext cx="4435328" cy="1800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9117" y="4682539"/>
            <a:ext cx="3352043" cy="2000053"/>
          </a:xfrm>
          <a:prstGeom prst="rect">
            <a:avLst/>
          </a:prstGeom>
        </p:spPr>
      </p:pic>
    </p:spTree>
    <p:extLst>
      <p:ext uri="{BB962C8B-B14F-4D97-AF65-F5344CB8AC3E}">
        <p14:creationId xmlns:p14="http://schemas.microsoft.com/office/powerpoint/2010/main" val="32292081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6. Reflections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206530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The Waterfall Model works well with Project Management approaches</a:t>
            </a:r>
            <a:r>
              <a:rPr lang="en-IE" dirty="0" smtClean="0"/>
              <a:t>.</a:t>
            </a:r>
            <a:endParaRPr lang="en-IE" dirty="0" smtClean="0"/>
          </a:p>
        </p:txBody>
      </p:sp>
    </p:spTree>
    <p:extLst>
      <p:ext uri="{BB962C8B-B14F-4D97-AF65-F5344CB8AC3E}">
        <p14:creationId xmlns:p14="http://schemas.microsoft.com/office/powerpoint/2010/main" val="4177427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The </a:t>
            </a:r>
            <a:r>
              <a:rPr lang="en-IE" dirty="0" smtClean="0"/>
              <a:t>system defined at </a:t>
            </a:r>
            <a:r>
              <a:rPr lang="en-IE" dirty="0"/>
              <a:t>project </a:t>
            </a:r>
            <a:r>
              <a:rPr lang="en-IE" dirty="0" smtClean="0"/>
              <a:t>start might not be suitable by the end of the project, since </a:t>
            </a:r>
            <a:r>
              <a:rPr lang="en-IE" dirty="0"/>
              <a:t>the customer </a:t>
            </a:r>
            <a:r>
              <a:rPr lang="en-IE" dirty="0" smtClean="0"/>
              <a:t>will be </a:t>
            </a:r>
            <a:r>
              <a:rPr lang="en-IE" dirty="0"/>
              <a:t>dealing with change in </a:t>
            </a:r>
            <a:r>
              <a:rPr lang="en-IE" dirty="0" smtClean="0"/>
              <a:t>their </a:t>
            </a:r>
            <a:r>
              <a:rPr lang="en-IE" dirty="0"/>
              <a:t>industry </a:t>
            </a:r>
            <a:r>
              <a:rPr lang="en-IE" dirty="0" smtClean="0"/>
              <a:t>every </a:t>
            </a:r>
            <a:r>
              <a:rPr lang="en-IE" dirty="0"/>
              <a:t>business </a:t>
            </a:r>
            <a:r>
              <a:rPr lang="en-IE" dirty="0" smtClean="0"/>
              <a:t>day</a:t>
            </a:r>
            <a:r>
              <a:rPr lang="en-IE" dirty="0" smtClean="0"/>
              <a:t>.</a:t>
            </a:r>
          </a:p>
        </p:txBody>
      </p:sp>
    </p:spTree>
    <p:extLst>
      <p:ext uri="{BB962C8B-B14F-4D97-AF65-F5344CB8AC3E}">
        <p14:creationId xmlns:p14="http://schemas.microsoft.com/office/powerpoint/2010/main" val="22121456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Requirements </a:t>
            </a:r>
            <a:r>
              <a:rPr lang="en-IE" dirty="0"/>
              <a:t>are usually unclear at the start of a project </a:t>
            </a:r>
            <a:r>
              <a:rPr lang="en-IE" dirty="0" smtClean="0"/>
              <a:t>(“</a:t>
            </a:r>
            <a:r>
              <a:rPr lang="en-IE" dirty="0"/>
              <a:t>I’ll know it when I see it</a:t>
            </a:r>
            <a:r>
              <a:rPr lang="en-IE" dirty="0" smtClean="0"/>
              <a:t>”).</a:t>
            </a:r>
            <a:endParaRPr lang="en-IE" dirty="0"/>
          </a:p>
        </p:txBody>
      </p:sp>
    </p:spTree>
    <p:extLst>
      <p:ext uri="{BB962C8B-B14F-4D97-AF65-F5344CB8AC3E}">
        <p14:creationId xmlns:p14="http://schemas.microsoft.com/office/powerpoint/2010/main" val="19755374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a:t>Requirements change over </a:t>
            </a:r>
            <a:r>
              <a:rPr lang="en-IE" dirty="0" smtClean="0"/>
              <a:t>time.</a:t>
            </a:r>
            <a:endParaRPr lang="en-IE" dirty="0"/>
          </a:p>
        </p:txBody>
      </p:sp>
    </p:spTree>
    <p:extLst>
      <p:ext uri="{BB962C8B-B14F-4D97-AF65-F5344CB8AC3E}">
        <p14:creationId xmlns:p14="http://schemas.microsoft.com/office/powerpoint/2010/main" val="22334951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479" y="1421568"/>
            <a:ext cx="5295041" cy="5090401"/>
          </a:xfrm>
          <a:prstGeom prst="rect">
            <a:avLst/>
          </a:prstGeom>
        </p:spPr>
      </p:pic>
    </p:spTree>
    <p:extLst>
      <p:ext uri="{BB962C8B-B14F-4D97-AF65-F5344CB8AC3E}">
        <p14:creationId xmlns:p14="http://schemas.microsoft.com/office/powerpoint/2010/main" val="4204907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7</a:t>
            </a:fld>
            <a:endParaRPr lang="en-US" smtClean="0"/>
          </a:p>
        </p:txBody>
      </p:sp>
      <p:sp>
        <p:nvSpPr>
          <p:cNvPr id="8" name="Rectangle 3"/>
          <p:cNvSpPr>
            <a:spLocks noChangeArrowheads="1"/>
          </p:cNvSpPr>
          <p:nvPr/>
        </p:nvSpPr>
        <p:spPr bwMode="auto">
          <a:xfrm>
            <a:off x="827088" y="1989138"/>
            <a:ext cx="785018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a:p>
          <a:p>
            <a:pPr marL="447675" indent="-447675" eaLnBrk="1" hangingPunct="1">
              <a:spcBef>
                <a:spcPct val="20000"/>
              </a:spcBef>
              <a:buClr>
                <a:schemeClr val="accent1"/>
              </a:buClr>
              <a:buSzPct val="70000"/>
              <a:buFont typeface="Wingdings" pitchFamily="2" charset="2"/>
              <a:buNone/>
            </a:pPr>
            <a:r>
              <a:rPr lang="en-IE" sz="2800"/>
              <a:t>1950s                Code &amp; Fix</a:t>
            </a:r>
          </a:p>
          <a:p>
            <a:pPr marL="447675" indent="-447675" eaLnBrk="1" hangingPunct="1">
              <a:spcBef>
                <a:spcPct val="20000"/>
              </a:spcBef>
              <a:buClr>
                <a:schemeClr val="accent1"/>
              </a:buClr>
              <a:buSzPct val="70000"/>
              <a:buFont typeface="Wingdings" pitchFamily="2" charset="2"/>
              <a:buNone/>
            </a:pPr>
            <a:r>
              <a:rPr lang="en-IE" sz="2800"/>
              <a:t>1960s                Design-Code-Test-Maintain</a:t>
            </a:r>
          </a:p>
          <a:p>
            <a:pPr marL="447675" indent="-447675" eaLnBrk="1" hangingPunct="1">
              <a:spcBef>
                <a:spcPct val="20000"/>
              </a:spcBef>
              <a:buClr>
                <a:schemeClr val="accent1"/>
              </a:buClr>
              <a:buSzPct val="70000"/>
              <a:buFont typeface="Wingdings" pitchFamily="2" charset="2"/>
              <a:buNone/>
            </a:pPr>
            <a:r>
              <a:rPr lang="en-IE" sz="2800"/>
              <a:t>1970s                Waterfall Model</a:t>
            </a:r>
          </a:p>
          <a:p>
            <a:pPr marL="447675" indent="-447675" eaLnBrk="1" hangingPunct="1">
              <a:spcBef>
                <a:spcPct val="20000"/>
              </a:spcBef>
              <a:buClr>
                <a:schemeClr val="accent1"/>
              </a:buClr>
              <a:buSzPct val="70000"/>
              <a:buFont typeface="Wingdings" pitchFamily="2" charset="2"/>
              <a:buNone/>
            </a:pPr>
            <a:r>
              <a:rPr lang="en-IE" sz="2800"/>
              <a:t>1980s                Spiral Model</a:t>
            </a:r>
          </a:p>
          <a:p>
            <a:pPr marL="447675" indent="-447675" eaLnBrk="1" hangingPunct="1">
              <a:spcBef>
                <a:spcPct val="20000"/>
              </a:spcBef>
              <a:buClr>
                <a:schemeClr val="accent1"/>
              </a:buClr>
              <a:buSzPct val="70000"/>
              <a:buFont typeface="Wingdings" pitchFamily="2" charset="2"/>
              <a:buNone/>
            </a:pPr>
            <a:r>
              <a:rPr lang="en-IE" sz="2800"/>
              <a:t>1990s                </a:t>
            </a:r>
            <a:r>
              <a:rPr lang="en-IE" sz="2800" u="sng"/>
              <a:t>R</a:t>
            </a:r>
            <a:r>
              <a:rPr lang="en-IE" sz="2800"/>
              <a:t>apid </a:t>
            </a:r>
            <a:r>
              <a:rPr lang="en-IE" sz="2800" u="sng"/>
              <a:t>A</a:t>
            </a:r>
            <a:r>
              <a:rPr lang="en-IE" sz="2800"/>
              <a:t>pplication </a:t>
            </a:r>
            <a:r>
              <a:rPr lang="en-IE" sz="2800" u="sng"/>
              <a:t>D</a:t>
            </a:r>
            <a:r>
              <a:rPr lang="en-IE" sz="2800"/>
              <a:t>evelopment</a:t>
            </a:r>
          </a:p>
          <a:p>
            <a:pPr marL="447675" indent="-447675" eaLnBrk="1" hangingPunct="1">
              <a:spcBef>
                <a:spcPct val="20000"/>
              </a:spcBef>
              <a:buClr>
                <a:schemeClr val="accent1"/>
              </a:buClr>
              <a:buSzPct val="70000"/>
              <a:buFont typeface="Wingdings" pitchFamily="2" charset="2"/>
              <a:buNone/>
            </a:pPr>
            <a:r>
              <a:rPr lang="en-IE" sz="2800"/>
              <a:t>2000s                Agile Methods</a:t>
            </a:r>
            <a:endParaRPr lang="en-GB" sz="3200"/>
          </a:p>
        </p:txBody>
      </p:sp>
      <p:sp>
        <p:nvSpPr>
          <p:cNvPr id="9" name="AutoShape 4"/>
          <p:cNvSpPr>
            <a:spLocks noChangeArrowheads="1"/>
          </p:cNvSpPr>
          <p:nvPr/>
        </p:nvSpPr>
        <p:spPr bwMode="auto">
          <a:xfrm>
            <a:off x="2268538" y="2278063"/>
            <a:ext cx="936625"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900113" y="2997200"/>
            <a:ext cx="755967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900113" y="3500438"/>
            <a:ext cx="755967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900113" y="4005263"/>
            <a:ext cx="755967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900113" y="4581525"/>
            <a:ext cx="755967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900113" y="5084763"/>
            <a:ext cx="7559675" cy="0"/>
          </a:xfrm>
          <a:prstGeom prst="line">
            <a:avLst/>
          </a:prstGeom>
          <a:noFill/>
          <a:ln w="57150">
            <a:solidFill>
              <a:schemeClr val="tx1"/>
            </a:solidFill>
            <a:round/>
            <a:headEnd/>
            <a:tailEnd/>
          </a:ln>
        </p:spPr>
        <p:txBody>
          <a:bodyPr/>
          <a:lstStyle/>
          <a:p>
            <a:endParaRPr lang="en-IE"/>
          </a:p>
        </p:txBody>
      </p:sp>
      <p:sp>
        <p:nvSpPr>
          <p:cNvPr id="2" name="Oval 1"/>
          <p:cNvSpPr/>
          <p:nvPr/>
        </p:nvSpPr>
        <p:spPr>
          <a:xfrm>
            <a:off x="1763688" y="3500438"/>
            <a:ext cx="5040560" cy="6486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317977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7</a:t>
            </a:r>
            <a:r>
              <a:rPr lang="en-IE" dirty="0" smtClean="0"/>
              <a:t>. Review</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731424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Review</a:t>
            </a:r>
            <a:endParaRPr lang="en-IE" dirty="0"/>
          </a:p>
        </p:txBody>
      </p:sp>
      <p:sp>
        <p:nvSpPr>
          <p:cNvPr id="6" name="Content Placeholder 5"/>
          <p:cNvSpPr>
            <a:spLocks noGrp="1"/>
          </p:cNvSpPr>
          <p:nvPr>
            <p:ph idx="1"/>
          </p:nvPr>
        </p:nvSpPr>
        <p:spPr/>
        <p:txBody>
          <a:bodyPr/>
          <a:lstStyle/>
          <a:p>
            <a:r>
              <a:rPr lang="en-IE" dirty="0" smtClean="0"/>
              <a:t>What did we learn?</a:t>
            </a:r>
            <a:endParaRPr lang="en-IE" dirty="0"/>
          </a:p>
        </p:txBody>
      </p:sp>
    </p:spTree>
    <p:extLst>
      <p:ext uri="{BB962C8B-B14F-4D97-AF65-F5344CB8AC3E}">
        <p14:creationId xmlns:p14="http://schemas.microsoft.com/office/powerpoint/2010/main" val="39662396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8</a:t>
            </a:r>
            <a:r>
              <a:rPr lang="en-IE" dirty="0" smtClean="0"/>
              <a:t>. Summary</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59718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IE" dirty="0" smtClean="0"/>
              <a:t>Summary</a:t>
            </a:r>
            <a:endParaRPr lang="en-IE" dirty="0"/>
          </a:p>
        </p:txBody>
      </p:sp>
      <p:pic>
        <p:nvPicPr>
          <p:cNvPr id="4" name="Picture 3" descr="w5.jpg"/>
          <p:cNvPicPr>
            <a:picLocks noChangeAspect="1"/>
          </p:cNvPicPr>
          <p:nvPr/>
        </p:nvPicPr>
        <p:blipFill>
          <a:blip r:embed="rId2" cstate="print"/>
          <a:stretch>
            <a:fillRect/>
          </a:stretch>
        </p:blipFill>
        <p:spPr>
          <a:xfrm>
            <a:off x="395536" y="1390753"/>
            <a:ext cx="8460432" cy="5062583"/>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5" y="836712"/>
            <a:ext cx="9180641" cy="4939185"/>
          </a:xfrm>
          <a:prstGeom prst="rect">
            <a:avLst/>
          </a:prstGeom>
        </p:spPr>
      </p:pic>
    </p:spTree>
    <p:extLst>
      <p:ext uri="{BB962C8B-B14F-4D97-AF65-F5344CB8AC3E}">
        <p14:creationId xmlns:p14="http://schemas.microsoft.com/office/powerpoint/2010/main" val="81068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smtClean="0"/>
              <a:t>Royce, W.W., 1970, "</a:t>
            </a:r>
            <a:r>
              <a:rPr lang="en-IE" i="1" dirty="0" smtClean="0"/>
              <a:t>Managing the Development of Large Software Systems</a:t>
            </a:r>
            <a:r>
              <a:rPr lang="en-IE" dirty="0" smtClean="0"/>
              <a:t>", Proceedings of IEEE WESCON 26 (August), pp.1–9.</a:t>
            </a:r>
            <a:endParaRPr lang="en-I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Winston W. Royce</a:t>
            </a:r>
            <a:endParaRPr lang="en-IE" dirty="0"/>
          </a:p>
        </p:txBody>
      </p:sp>
      <p:sp>
        <p:nvSpPr>
          <p:cNvPr id="5" name="Content Placeholder 4"/>
          <p:cNvSpPr>
            <a:spLocks noGrp="1"/>
          </p:cNvSpPr>
          <p:nvPr>
            <p:ph sz="half" idx="1"/>
          </p:nvPr>
        </p:nvSpPr>
        <p:spPr>
          <a:xfrm>
            <a:off x="457200" y="1196752"/>
            <a:ext cx="4038600" cy="5472608"/>
          </a:xfrm>
        </p:spPr>
        <p:txBody>
          <a:bodyPr>
            <a:normAutofit fontScale="77500" lnSpcReduction="20000"/>
          </a:bodyPr>
          <a:lstStyle/>
          <a:p>
            <a:r>
              <a:rPr lang="en-IE" dirty="0" smtClean="0"/>
              <a:t>Born in 1929.</a:t>
            </a:r>
          </a:p>
          <a:p>
            <a:r>
              <a:rPr lang="en-IE" dirty="0" smtClean="0"/>
              <a:t>Died in 1995.</a:t>
            </a:r>
          </a:p>
          <a:p>
            <a:r>
              <a:rPr lang="en-IE" dirty="0" smtClean="0"/>
              <a:t>An American computer scientist, director at Lockheed Software Technology </a:t>
            </a:r>
            <a:r>
              <a:rPr lang="en-IE" dirty="0" err="1" smtClean="0"/>
              <a:t>Center</a:t>
            </a:r>
            <a:r>
              <a:rPr lang="en-IE" dirty="0" smtClean="0"/>
              <a:t> in Austin, Texas, and one of the leaders in software development in the second half of the 20th century.</a:t>
            </a:r>
          </a:p>
          <a:p>
            <a:r>
              <a:rPr lang="en-IE" dirty="0" smtClean="0"/>
              <a:t>He was the first person to describe the “Waterfall model” for software development, although Royce did not use the term "waterfall" in that article, nor advocated the waterfall model as a working methodology.</a:t>
            </a:r>
            <a:endParaRPr lang="en-I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417638"/>
            <a:ext cx="3207990" cy="463700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1639</Words>
  <Application>Microsoft Office PowerPoint</Application>
  <PresentationFormat>On-screen Show (4:3)</PresentationFormat>
  <Paragraphs>207</Paragraphs>
  <Slides>74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Wingdings</vt:lpstr>
      <vt:lpstr>Office Theme</vt:lpstr>
      <vt:lpstr>The Waterfall Model</vt:lpstr>
      <vt:lpstr>Contents</vt:lpstr>
      <vt:lpstr>1. Overview</vt:lpstr>
      <vt:lpstr>Overview</vt:lpstr>
      <vt:lpstr>PowerPoint Presentation</vt:lpstr>
      <vt:lpstr>Timeline of Methodologies</vt:lpstr>
      <vt:lpstr>Timeline of Methodologies</vt:lpstr>
      <vt:lpstr>Reference</vt:lpstr>
      <vt:lpstr>Winston W. Royce</vt:lpstr>
      <vt:lpstr>2. Details</vt:lpstr>
      <vt:lpstr>Introduction</vt:lpstr>
      <vt:lpstr>Small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Iterative Relationship between Successive Development Phases</vt:lpstr>
      <vt:lpstr>Iterative Relationship between Successive Development Phases</vt:lpstr>
      <vt:lpstr>Unfortunately the design iterations are never confined to the successive steps</vt:lpstr>
      <vt:lpstr>Unfortunately the design iterations are never confined to the successive steps</vt:lpstr>
      <vt:lpstr>How do we fix this?</vt:lpstr>
      <vt:lpstr>Five Steps</vt:lpstr>
      <vt:lpstr>1. Program Design comes first</vt:lpstr>
      <vt:lpstr>1. Program Design comes first</vt:lpstr>
      <vt:lpstr>1. Program Design comes first</vt:lpstr>
      <vt:lpstr>2. Document the Design</vt:lpstr>
      <vt:lpstr>2. Document the Design</vt:lpstr>
      <vt:lpstr>3. Do It Twice</vt:lpstr>
      <vt:lpstr>3. Do It Twice</vt:lpstr>
      <vt:lpstr>4. Plan, Control and Monitor Testing</vt:lpstr>
      <vt:lpstr>4. Plan, Control and Monitor Testing</vt:lpstr>
      <vt:lpstr>4. Plan, Control and Monitor Testing</vt:lpstr>
      <vt:lpstr>5. Involve the Customer</vt:lpstr>
      <vt:lpstr>5. Involve the Customer</vt:lpstr>
      <vt:lpstr>3. Advantages</vt:lpstr>
      <vt:lpstr>Advantages</vt:lpstr>
      <vt:lpstr>Advantages</vt:lpstr>
      <vt:lpstr>Advantages</vt:lpstr>
      <vt:lpstr>Advantages</vt:lpstr>
      <vt:lpstr>Advantages</vt:lpstr>
      <vt:lpstr>Advantages</vt:lpstr>
      <vt:lpstr>Advantages</vt:lpstr>
      <vt:lpstr>4. Disadvantages</vt:lpstr>
      <vt:lpstr>Disadvantages</vt:lpstr>
      <vt:lpstr>Disadvantages</vt:lpstr>
      <vt:lpstr>Disadvantages</vt:lpstr>
      <vt:lpstr>Disadvantages</vt:lpstr>
      <vt:lpstr>Disadvantages</vt:lpstr>
      <vt:lpstr>Disadvantages</vt:lpstr>
      <vt:lpstr>Disadvantages</vt:lpstr>
      <vt:lpstr>5. Interesting</vt:lpstr>
      <vt:lpstr>Interesting</vt:lpstr>
      <vt:lpstr>Interesting</vt:lpstr>
      <vt:lpstr>Interesting</vt:lpstr>
      <vt:lpstr>Interesting</vt:lpstr>
      <vt:lpstr>Interesting</vt:lpstr>
      <vt:lpstr>Interesting</vt:lpstr>
      <vt:lpstr>6. Reflections</vt:lpstr>
      <vt:lpstr>Reflections</vt:lpstr>
      <vt:lpstr>Reflections</vt:lpstr>
      <vt:lpstr>Reflections</vt:lpstr>
      <vt:lpstr>Reflections</vt:lpstr>
      <vt:lpstr>Reflections</vt:lpstr>
      <vt:lpstr>7. Review</vt:lpstr>
      <vt:lpstr>Review</vt:lpstr>
      <vt:lpstr>8. Summary</vt:lpstr>
      <vt:lpstr>Summary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Little-Man Computer</dc:title>
  <dc:creator>dgordon</dc:creator>
  <cp:lastModifiedBy>Damian Gordon</cp:lastModifiedBy>
  <cp:revision>123</cp:revision>
  <dcterms:created xsi:type="dcterms:W3CDTF">2011-09-15T13:34:26Z</dcterms:created>
  <dcterms:modified xsi:type="dcterms:W3CDTF">2017-09-18T23:35:26Z</dcterms:modified>
</cp:coreProperties>
</file>