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7"/>
  </p:notesMasterIdLst>
  <p:sldIdLst>
    <p:sldId id="256" r:id="rId2"/>
    <p:sldId id="274" r:id="rId3"/>
    <p:sldId id="275" r:id="rId4"/>
    <p:sldId id="276" r:id="rId5"/>
    <p:sldId id="299" r:id="rId6"/>
    <p:sldId id="300" r:id="rId7"/>
    <p:sldId id="301" r:id="rId8"/>
    <p:sldId id="302" r:id="rId9"/>
    <p:sldId id="303" r:id="rId10"/>
    <p:sldId id="304" r:id="rId11"/>
    <p:sldId id="305" r:id="rId12"/>
    <p:sldId id="298" r:id="rId13"/>
    <p:sldId id="277" r:id="rId14"/>
    <p:sldId id="278" r:id="rId15"/>
    <p:sldId id="279" r:id="rId16"/>
    <p:sldId id="280" r:id="rId17"/>
    <p:sldId id="284" r:id="rId18"/>
    <p:sldId id="286" r:id="rId19"/>
    <p:sldId id="287" r:id="rId20"/>
    <p:sldId id="285" r:id="rId21"/>
    <p:sldId id="291" r:id="rId22"/>
    <p:sldId id="292" r:id="rId23"/>
    <p:sldId id="281" r:id="rId24"/>
    <p:sldId id="293" r:id="rId25"/>
    <p:sldId id="282" r:id="rId26"/>
    <p:sldId id="294" r:id="rId27"/>
    <p:sldId id="288" r:id="rId28"/>
    <p:sldId id="295" r:id="rId29"/>
    <p:sldId id="296" r:id="rId30"/>
    <p:sldId id="289" r:id="rId31"/>
    <p:sldId id="297"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6"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6" r:id="rId123"/>
    <p:sldId id="397" r:id="rId124"/>
    <p:sldId id="398" r:id="rId125"/>
    <p:sldId id="399" r:id="rId126"/>
    <p:sldId id="400" r:id="rId127"/>
    <p:sldId id="401" r:id="rId128"/>
    <p:sldId id="402"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22" r:id="rId149"/>
    <p:sldId id="423" r:id="rId150"/>
    <p:sldId id="424"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37" r:id="rId164"/>
    <p:sldId id="438" r:id="rId165"/>
    <p:sldId id="439" r:id="rId166"/>
    <p:sldId id="440" r:id="rId167"/>
    <p:sldId id="441" r:id="rId168"/>
    <p:sldId id="442" r:id="rId169"/>
    <p:sldId id="443" r:id="rId170"/>
    <p:sldId id="444" r:id="rId171"/>
    <p:sldId id="445" r:id="rId172"/>
    <p:sldId id="446" r:id="rId173"/>
    <p:sldId id="447" r:id="rId174"/>
    <p:sldId id="448" r:id="rId175"/>
    <p:sldId id="449" r:id="rId176"/>
    <p:sldId id="450" r:id="rId177"/>
    <p:sldId id="451" r:id="rId178"/>
    <p:sldId id="452" r:id="rId179"/>
    <p:sldId id="453" r:id="rId180"/>
    <p:sldId id="462" r:id="rId181"/>
    <p:sldId id="463" r:id="rId182"/>
    <p:sldId id="464" r:id="rId183"/>
    <p:sldId id="465" r:id="rId184"/>
    <p:sldId id="466" r:id="rId185"/>
    <p:sldId id="476" r:id="rId186"/>
    <p:sldId id="477" r:id="rId187"/>
    <p:sldId id="478" r:id="rId188"/>
    <p:sldId id="479" r:id="rId189"/>
    <p:sldId id="480" r:id="rId190"/>
    <p:sldId id="481" r:id="rId191"/>
    <p:sldId id="482" r:id="rId192"/>
    <p:sldId id="539" r:id="rId193"/>
    <p:sldId id="540" r:id="rId194"/>
    <p:sldId id="541" r:id="rId195"/>
    <p:sldId id="542" r:id="rId1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FF99"/>
    <a:srgbClr val="99FF99"/>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notesMaster" Target="notesMasters/notesMaster1.xml"/><Relationship Id="rId201"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14/11/2017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7949F6-D370-4C51-BCFA-5B6671225552}"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1783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034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43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1839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8ED466-C103-479D-94D6-6ED40C640036}" type="slidenum">
              <a:rPr lang="en-GB" altLang="en-US" smtClean="0"/>
              <a:pPr>
                <a:spcBef>
                  <a:spcPct val="0"/>
                </a:spcBef>
              </a:pPr>
              <a:t>44</a:t>
            </a:fld>
            <a:endParaRPr lang="en-GB"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942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E7C344-D593-4E47-B42E-9C4C7EDF4873}" type="slidenum">
              <a:rPr lang="en-GB" altLang="en-US" smtClean="0"/>
              <a:pPr>
                <a:spcBef>
                  <a:spcPct val="0"/>
                </a:spcBef>
              </a:pPr>
              <a:t>45</a:t>
            </a:fld>
            <a:endParaRPr lang="en-GB"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94855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B23F9E-4A29-430D-879F-5D4BC7A6AE7C}" type="slidenum">
              <a:rPr lang="en-GB" altLang="en-US" smtClean="0"/>
              <a:pPr>
                <a:spcBef>
                  <a:spcPct val="0"/>
                </a:spcBef>
              </a:pPr>
              <a:t>46</a:t>
            </a:fld>
            <a:endParaRPr lang="en-GB"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90550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0C61FE-266D-4052-AD94-2863D91A1416}" type="slidenum">
              <a:rPr lang="en-GB" altLang="en-US" smtClean="0"/>
              <a:pPr>
                <a:spcBef>
                  <a:spcPct val="0"/>
                </a:spcBef>
              </a:pPr>
              <a:t>47</a:t>
            </a:fld>
            <a:endParaRPr lang="en-GB"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420273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148CF3-EF4D-4FC3-A152-46F78FFD13A4}" type="slidenum">
              <a:rPr lang="en-GB" altLang="en-US" smtClean="0"/>
              <a:pPr>
                <a:spcBef>
                  <a:spcPct val="0"/>
                </a:spcBef>
              </a:pPr>
              <a:t>48</a:t>
            </a:fld>
            <a:endParaRPr lang="en-GB"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67671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42C9CC-7706-41F8-80D7-FC2A23C48EAF}" type="slidenum">
              <a:rPr lang="en-GB" altLang="en-US" smtClean="0"/>
              <a:pPr>
                <a:spcBef>
                  <a:spcPct val="0"/>
                </a:spcBef>
              </a:pPr>
              <a:t>49</a:t>
            </a:fld>
            <a:endParaRPr lang="en-GB"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62139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6775C0-409E-4323-BBBB-058BEDB72D21}" type="slidenum">
              <a:rPr lang="en-GB" altLang="en-US" smtClean="0"/>
              <a:pPr>
                <a:spcBef>
                  <a:spcPct val="0"/>
                </a:spcBef>
              </a:pPr>
              <a:t>50</a:t>
            </a:fld>
            <a:endParaRPr lang="en-GB"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27022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09B94E-1549-41B9-B6D6-1469364D01BE}" type="slidenum">
              <a:rPr lang="en-GB" altLang="en-US" smtClean="0"/>
              <a:pPr>
                <a:spcBef>
                  <a:spcPct val="0"/>
                </a:spcBef>
              </a:pPr>
              <a:t>51</a:t>
            </a:fld>
            <a:endParaRPr lang="en-GB"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67926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34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502636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9D1C18-35F9-45C1-A844-7D449EEE148D}" type="slidenum">
              <a:rPr lang="en-GB" altLang="en-US" smtClean="0"/>
              <a:pPr>
                <a:spcBef>
                  <a:spcPct val="0"/>
                </a:spcBef>
              </a:pPr>
              <a:t>52</a:t>
            </a:fld>
            <a:endParaRPr lang="en-GB"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89860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ED9649-429E-4696-A1DA-6724968D516C}" type="slidenum">
              <a:rPr lang="en-GB" altLang="en-US" smtClean="0"/>
              <a:pPr>
                <a:spcBef>
                  <a:spcPct val="0"/>
                </a:spcBef>
              </a:pPr>
              <a:t>53</a:t>
            </a:fld>
            <a:endParaRPr lang="en-GB"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61462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00D54B-E976-4AB5-8D73-85F80575CD7E}" type="slidenum">
              <a:rPr lang="en-GB" altLang="en-US" smtClean="0"/>
              <a:pPr>
                <a:spcBef>
                  <a:spcPct val="0"/>
                </a:spcBef>
              </a:pPr>
              <a:t>54</a:t>
            </a:fld>
            <a:endParaRPr lang="en-GB"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80102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0968F9-78D9-4A1D-9D7E-0C3B8AF02D49}" type="slidenum">
              <a:rPr lang="en-GB" altLang="en-US" smtClean="0"/>
              <a:pPr>
                <a:spcBef>
                  <a:spcPct val="0"/>
                </a:spcBef>
              </a:pPr>
              <a:t>55</a:t>
            </a:fld>
            <a:endParaRPr lang="en-GB"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166929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5AFA03-190A-4691-9D5E-89C2FB6FEC09}" type="slidenum">
              <a:rPr lang="en-GB" altLang="en-US" smtClean="0"/>
              <a:pPr>
                <a:spcBef>
                  <a:spcPct val="0"/>
                </a:spcBef>
              </a:pPr>
              <a:t>56</a:t>
            </a:fld>
            <a:endParaRPr lang="en-GB"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44948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E55498-8BC4-48D0-A04F-79C8F419AD3F}" type="slidenum">
              <a:rPr lang="en-GB" altLang="en-US" smtClean="0"/>
              <a:pPr>
                <a:spcBef>
                  <a:spcPct val="0"/>
                </a:spcBef>
              </a:pPr>
              <a:t>57</a:t>
            </a:fld>
            <a:endParaRPr lang="en-GB"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1502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ECDC1-B54B-4352-A1B1-7B77BCCEC013}" type="slidenum">
              <a:rPr lang="en-GB" altLang="en-US" smtClean="0"/>
              <a:pPr>
                <a:spcBef>
                  <a:spcPct val="0"/>
                </a:spcBef>
              </a:pPr>
              <a:t>62</a:t>
            </a:fld>
            <a:endParaRPr lang="en-GB"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522766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BCE899-0273-44DD-B807-D9C48B5615A1}" type="slidenum">
              <a:rPr lang="en-GB" altLang="en-US" smtClean="0"/>
              <a:pPr>
                <a:spcBef>
                  <a:spcPct val="0"/>
                </a:spcBef>
              </a:pPr>
              <a:t>63</a:t>
            </a:fld>
            <a:endParaRPr lang="en-GB"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56061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19E5A0-AF69-4539-8BE3-616E0C533C31}" type="slidenum">
              <a:rPr lang="en-GB" altLang="en-US" smtClean="0"/>
              <a:pPr>
                <a:spcBef>
                  <a:spcPct val="0"/>
                </a:spcBef>
              </a:pPr>
              <a:t>66</a:t>
            </a:fld>
            <a:endParaRPr lang="en-GB"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82387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EB4717-19E0-4AC7-8EB6-5B31AEC4ACE1}" type="slidenum">
              <a:rPr lang="en-GB" altLang="en-US" smtClean="0"/>
              <a:pPr>
                <a:spcBef>
                  <a:spcPct val="0"/>
                </a:spcBef>
              </a:pPr>
              <a:t>67</a:t>
            </a:fld>
            <a:endParaRPr lang="en-GB"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54627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35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13122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E0D202-06BA-4D3A-8235-39E13F8A0E62}" type="slidenum">
              <a:rPr lang="en-GB" altLang="en-US" smtClean="0"/>
              <a:pPr>
                <a:spcBef>
                  <a:spcPct val="0"/>
                </a:spcBef>
              </a:pPr>
              <a:t>68</a:t>
            </a:fld>
            <a:endParaRPr lang="en-GB"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2078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EE2EA0-9DCE-4656-BB1B-7332B15F312B}" type="slidenum">
              <a:rPr lang="en-GB" altLang="en-US" smtClean="0"/>
              <a:pPr>
                <a:spcBef>
                  <a:spcPct val="0"/>
                </a:spcBef>
              </a:pPr>
              <a:t>69</a:t>
            </a:fld>
            <a:endParaRPr lang="en-GB"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59751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EEDCB2-8762-4EEC-A673-B0481EF3080C}" type="slidenum">
              <a:rPr lang="en-GB" altLang="en-US" smtClean="0"/>
              <a:pPr>
                <a:spcBef>
                  <a:spcPct val="0"/>
                </a:spcBef>
              </a:pPr>
              <a:t>70</a:t>
            </a:fld>
            <a:endParaRPr lang="en-GB"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285593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91A288-66F4-43A8-B060-8EE3F20D8C29}" type="slidenum">
              <a:rPr lang="en-GB" altLang="en-US" smtClean="0"/>
              <a:pPr>
                <a:spcBef>
                  <a:spcPct val="0"/>
                </a:spcBef>
              </a:pPr>
              <a:t>71</a:t>
            </a:fld>
            <a:endParaRPr lang="en-GB"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661849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3B7821-19CC-49A0-BE30-1F383EE3FFEA}" type="slidenum">
              <a:rPr lang="en-GB" altLang="en-US" smtClean="0"/>
              <a:pPr>
                <a:spcBef>
                  <a:spcPct val="0"/>
                </a:spcBef>
              </a:pPr>
              <a:t>72</a:t>
            </a:fld>
            <a:endParaRPr lang="en-GB"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769123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3FAB94-7CCC-4C87-9773-4B400BE2697B}" type="slidenum">
              <a:rPr lang="en-GB" altLang="en-US" smtClean="0"/>
              <a:pPr>
                <a:spcBef>
                  <a:spcPct val="0"/>
                </a:spcBef>
              </a:pPr>
              <a:t>73</a:t>
            </a:fld>
            <a:endParaRPr lang="en-GB"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908837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F235C9-510D-4493-9D57-ECCF00FB0B1F}" type="slidenum">
              <a:rPr lang="en-GB" altLang="en-US" smtClean="0"/>
              <a:pPr>
                <a:spcBef>
                  <a:spcPct val="0"/>
                </a:spcBef>
              </a:pPr>
              <a:t>74</a:t>
            </a:fld>
            <a:endParaRPr lang="en-GB"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981904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B05F04-2398-4C15-979A-403F95779D20}" type="slidenum">
              <a:rPr lang="en-GB" altLang="en-US" smtClean="0"/>
              <a:pPr>
                <a:spcBef>
                  <a:spcPct val="0"/>
                </a:spcBef>
              </a:pPr>
              <a:t>75</a:t>
            </a:fld>
            <a:endParaRPr lang="en-GB"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725423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AE2B66-6C0D-41D4-92D2-5B1C46636B89}" type="slidenum">
              <a:rPr lang="en-GB" altLang="en-US" smtClean="0"/>
              <a:pPr>
                <a:spcBef>
                  <a:spcPct val="0"/>
                </a:spcBef>
              </a:pPr>
              <a:t>76</a:t>
            </a:fld>
            <a:endParaRPr lang="en-GB"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326182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08840B-8834-4823-881D-F3D860425C55}" type="slidenum">
              <a:rPr lang="en-GB" altLang="en-US" smtClean="0"/>
              <a:pPr>
                <a:spcBef>
                  <a:spcPct val="0"/>
                </a:spcBef>
              </a:pPr>
              <a:t>77</a:t>
            </a:fld>
            <a:endParaRPr lang="en-GB"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406718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36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32338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C9BE13-D5F3-4B5F-B289-B9CA0745DAEC}" type="slidenum">
              <a:rPr lang="en-GB" altLang="en-US" smtClean="0"/>
              <a:pPr>
                <a:spcBef>
                  <a:spcPct val="0"/>
                </a:spcBef>
              </a:pPr>
              <a:t>78</a:t>
            </a:fld>
            <a:endParaRPr lang="en-GB"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509680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0B8837-F1B9-42CB-962A-A96932EE74DD}" type="slidenum">
              <a:rPr lang="en-GB" altLang="en-US" smtClean="0"/>
              <a:pPr>
                <a:spcBef>
                  <a:spcPct val="0"/>
                </a:spcBef>
              </a:pPr>
              <a:t>79</a:t>
            </a:fld>
            <a:endParaRPr lang="en-GB"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45254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D9AF74-0345-4872-BA71-DED6F5D4FA1A}" type="slidenum">
              <a:rPr lang="en-GB" altLang="en-US" smtClean="0"/>
              <a:pPr>
                <a:spcBef>
                  <a:spcPct val="0"/>
                </a:spcBef>
              </a:pPr>
              <a:t>90</a:t>
            </a:fld>
            <a:endParaRPr lang="en-GB" alt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01193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1619FD-2DB8-463B-A5CD-C410D203F1FE}" type="slidenum">
              <a:rPr lang="en-GB" altLang="en-US" smtClean="0"/>
              <a:pPr>
                <a:spcBef>
                  <a:spcPct val="0"/>
                </a:spcBef>
              </a:pPr>
              <a:t>95</a:t>
            </a:fld>
            <a:endParaRPr lang="en-GB"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426958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109</a:t>
            </a:fld>
            <a:endParaRPr lang="en-IE"/>
          </a:p>
        </p:txBody>
      </p:sp>
    </p:spTree>
    <p:extLst>
      <p:ext uri="{BB962C8B-B14F-4D97-AF65-F5344CB8AC3E}">
        <p14:creationId xmlns:p14="http://schemas.microsoft.com/office/powerpoint/2010/main" val="1958952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128</a:t>
            </a:fld>
            <a:endParaRPr lang="en-IE"/>
          </a:p>
        </p:txBody>
      </p:sp>
    </p:spTree>
    <p:extLst>
      <p:ext uri="{BB962C8B-B14F-4D97-AF65-F5344CB8AC3E}">
        <p14:creationId xmlns:p14="http://schemas.microsoft.com/office/powerpoint/2010/main" val="2967338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140</a:t>
            </a:fld>
            <a:endParaRPr lang="en-IE"/>
          </a:p>
        </p:txBody>
      </p:sp>
    </p:spTree>
    <p:extLst>
      <p:ext uri="{BB962C8B-B14F-4D97-AF65-F5344CB8AC3E}">
        <p14:creationId xmlns:p14="http://schemas.microsoft.com/office/powerpoint/2010/main" val="36093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155</a:t>
            </a:fld>
            <a:endParaRPr lang="en-IE"/>
          </a:p>
        </p:txBody>
      </p:sp>
    </p:spTree>
    <p:extLst>
      <p:ext uri="{BB962C8B-B14F-4D97-AF65-F5344CB8AC3E}">
        <p14:creationId xmlns:p14="http://schemas.microsoft.com/office/powerpoint/2010/main" val="3152643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164</a:t>
            </a:fld>
            <a:endParaRPr lang="en-IE"/>
          </a:p>
        </p:txBody>
      </p:sp>
    </p:spTree>
    <p:extLst>
      <p:ext uri="{BB962C8B-B14F-4D97-AF65-F5344CB8AC3E}">
        <p14:creationId xmlns:p14="http://schemas.microsoft.com/office/powerpoint/2010/main" val="25584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178</a:t>
            </a:fld>
            <a:endParaRPr lang="en-IE"/>
          </a:p>
        </p:txBody>
      </p:sp>
    </p:spTree>
    <p:extLst>
      <p:ext uri="{BB962C8B-B14F-4D97-AF65-F5344CB8AC3E}">
        <p14:creationId xmlns:p14="http://schemas.microsoft.com/office/powerpoint/2010/main" val="24663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37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042161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179</a:t>
            </a:fld>
            <a:endParaRPr lang="en-IE"/>
          </a:p>
        </p:txBody>
      </p:sp>
    </p:spTree>
    <p:extLst>
      <p:ext uri="{BB962C8B-B14F-4D97-AF65-F5344CB8AC3E}">
        <p14:creationId xmlns:p14="http://schemas.microsoft.com/office/powerpoint/2010/main" val="1090847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180</a:t>
            </a:fld>
            <a:endParaRPr lang="en-IE"/>
          </a:p>
        </p:txBody>
      </p:sp>
    </p:spTree>
    <p:extLst>
      <p:ext uri="{BB962C8B-B14F-4D97-AF65-F5344CB8AC3E}">
        <p14:creationId xmlns:p14="http://schemas.microsoft.com/office/powerpoint/2010/main" val="4161882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181</a:t>
            </a:fld>
            <a:endParaRPr lang="en-IE"/>
          </a:p>
        </p:txBody>
      </p:sp>
    </p:spTree>
    <p:extLst>
      <p:ext uri="{BB962C8B-B14F-4D97-AF65-F5344CB8AC3E}">
        <p14:creationId xmlns:p14="http://schemas.microsoft.com/office/powerpoint/2010/main" val="1584247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182</a:t>
            </a:fld>
            <a:endParaRPr lang="en-IE"/>
          </a:p>
        </p:txBody>
      </p:sp>
    </p:spTree>
    <p:extLst>
      <p:ext uri="{BB962C8B-B14F-4D97-AF65-F5344CB8AC3E}">
        <p14:creationId xmlns:p14="http://schemas.microsoft.com/office/powerpoint/2010/main" val="133182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183</a:t>
            </a:fld>
            <a:endParaRPr lang="en-IE"/>
          </a:p>
        </p:txBody>
      </p:sp>
    </p:spTree>
    <p:extLst>
      <p:ext uri="{BB962C8B-B14F-4D97-AF65-F5344CB8AC3E}">
        <p14:creationId xmlns:p14="http://schemas.microsoft.com/office/powerpoint/2010/main" val="674405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184</a:t>
            </a:fld>
            <a:endParaRPr lang="en-IE"/>
          </a:p>
        </p:txBody>
      </p:sp>
    </p:spTree>
    <p:extLst>
      <p:ext uri="{BB962C8B-B14F-4D97-AF65-F5344CB8AC3E}">
        <p14:creationId xmlns:p14="http://schemas.microsoft.com/office/powerpoint/2010/main" val="1035486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185</a:t>
            </a:fld>
            <a:endParaRPr lang="en-IE"/>
          </a:p>
        </p:txBody>
      </p:sp>
    </p:spTree>
    <p:extLst>
      <p:ext uri="{BB962C8B-B14F-4D97-AF65-F5344CB8AC3E}">
        <p14:creationId xmlns:p14="http://schemas.microsoft.com/office/powerpoint/2010/main" val="29423827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186</a:t>
            </a:fld>
            <a:endParaRPr lang="en-US"/>
          </a:p>
        </p:txBody>
      </p:sp>
    </p:spTree>
    <p:extLst>
      <p:ext uri="{BB962C8B-B14F-4D97-AF65-F5344CB8AC3E}">
        <p14:creationId xmlns:p14="http://schemas.microsoft.com/office/powerpoint/2010/main" val="1652238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187</a:t>
            </a:fld>
            <a:endParaRPr lang="en-US"/>
          </a:p>
        </p:txBody>
      </p:sp>
    </p:spTree>
    <p:extLst>
      <p:ext uri="{BB962C8B-B14F-4D97-AF65-F5344CB8AC3E}">
        <p14:creationId xmlns:p14="http://schemas.microsoft.com/office/powerpoint/2010/main" val="3223852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188</a:t>
            </a:fld>
            <a:endParaRPr lang="en-US"/>
          </a:p>
        </p:txBody>
      </p:sp>
    </p:spTree>
    <p:extLst>
      <p:ext uri="{BB962C8B-B14F-4D97-AF65-F5344CB8AC3E}">
        <p14:creationId xmlns:p14="http://schemas.microsoft.com/office/powerpoint/2010/main" val="424199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2389694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189</a:t>
            </a:fld>
            <a:endParaRPr lang="en-US"/>
          </a:p>
        </p:txBody>
      </p:sp>
    </p:spTree>
    <p:extLst>
      <p:ext uri="{BB962C8B-B14F-4D97-AF65-F5344CB8AC3E}">
        <p14:creationId xmlns:p14="http://schemas.microsoft.com/office/powerpoint/2010/main" val="2957689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190</a:t>
            </a:fld>
            <a:endParaRPr lang="en-US"/>
          </a:p>
        </p:txBody>
      </p:sp>
    </p:spTree>
    <p:extLst>
      <p:ext uri="{BB962C8B-B14F-4D97-AF65-F5344CB8AC3E}">
        <p14:creationId xmlns:p14="http://schemas.microsoft.com/office/powerpoint/2010/main" val="3118970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191</a:t>
            </a:fld>
            <a:endParaRPr lang="en-US"/>
          </a:p>
        </p:txBody>
      </p:sp>
    </p:spTree>
    <p:extLst>
      <p:ext uri="{BB962C8B-B14F-4D97-AF65-F5344CB8AC3E}">
        <p14:creationId xmlns:p14="http://schemas.microsoft.com/office/powerpoint/2010/main" val="30022463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192</a:t>
            </a:fld>
            <a:endParaRPr lang="en-IE"/>
          </a:p>
        </p:txBody>
      </p:sp>
    </p:spTree>
    <p:extLst>
      <p:ext uri="{BB962C8B-B14F-4D97-AF65-F5344CB8AC3E}">
        <p14:creationId xmlns:p14="http://schemas.microsoft.com/office/powerpoint/2010/main" val="3775552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193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734479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194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86002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195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27628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95F6604-F409-4C29-B379-9EA9F58F06EA}" type="slidenum">
              <a:rPr lang="en-US" smtClean="0"/>
              <a:pPr/>
              <a:t>39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2939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72764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3056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14/11/2017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14/11/2017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www.apple.com/business/docs/iOS_Security_Gui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 y="18059"/>
            <a:ext cx="9156433" cy="6867325"/>
          </a:xfrm>
          <a:prstGeom prst="rect">
            <a:avLst/>
          </a:prstGeom>
        </p:spPr>
      </p:pic>
      <p:sp>
        <p:nvSpPr>
          <p:cNvPr id="2" name="Title 1"/>
          <p:cNvSpPr>
            <a:spLocks noGrp="1"/>
          </p:cNvSpPr>
          <p:nvPr>
            <p:ph type="ctrTitle"/>
          </p:nvPr>
        </p:nvSpPr>
        <p:spPr>
          <a:xfrm>
            <a:off x="685800" y="2823071"/>
            <a:ext cx="7772400" cy="1470025"/>
          </a:xfrm>
        </p:spPr>
        <p:txBody>
          <a:bodyPr>
            <a:noAutofit/>
          </a:bodyPr>
          <a:lstStyle/>
          <a:p>
            <a:r>
              <a:rPr lang="en-IE" sz="5400" dirty="0" smtClean="0"/>
              <a:t>The</a:t>
            </a:r>
            <a:br>
              <a:rPr lang="en-IE" sz="5400" dirty="0" smtClean="0"/>
            </a:br>
            <a:r>
              <a:rPr lang="en-IE" sz="5400" dirty="0" smtClean="0"/>
              <a:t>Waterfall</a:t>
            </a:r>
            <a:br>
              <a:rPr lang="en-IE" sz="5400" dirty="0" smtClean="0"/>
            </a:br>
            <a:r>
              <a:rPr lang="en-IE" sz="5400" dirty="0" smtClean="0"/>
              <a:t>Model</a:t>
            </a:r>
            <a:endParaRPr lang="en-IE" sz="5400" dirty="0"/>
          </a:p>
        </p:txBody>
      </p:sp>
      <p:sp>
        <p:nvSpPr>
          <p:cNvPr id="3" name="Subtitle 2"/>
          <p:cNvSpPr>
            <a:spLocks noGrp="1"/>
          </p:cNvSpPr>
          <p:nvPr>
            <p:ph type="subTitle" idx="1"/>
          </p:nvPr>
        </p:nvSpPr>
        <p:spPr>
          <a:xfrm>
            <a:off x="1384836" y="5301207"/>
            <a:ext cx="6400800"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742664" y="285264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The</a:t>
            </a:r>
            <a:br>
              <a:rPr lang="en-IE" sz="5400" dirty="0" smtClean="0">
                <a:solidFill>
                  <a:schemeClr val="bg1"/>
                </a:solidFill>
              </a:rPr>
            </a:br>
            <a:r>
              <a:rPr lang="en-IE" sz="5400" dirty="0" smtClean="0">
                <a:solidFill>
                  <a:schemeClr val="bg1"/>
                </a:solidFill>
              </a:rPr>
              <a:t>Waterfall</a:t>
            </a:r>
            <a:br>
              <a:rPr lang="en-IE" sz="5400" dirty="0" smtClean="0">
                <a:solidFill>
                  <a:schemeClr val="bg1"/>
                </a:solidFill>
              </a:rPr>
            </a:br>
            <a:r>
              <a:rPr lang="en-IE" sz="5400" dirty="0" smtClean="0">
                <a:solidFill>
                  <a:schemeClr val="bg1"/>
                </a:solidFill>
              </a:rPr>
              <a:t>Model</a:t>
            </a:r>
            <a:endParaRPr lang="en-IE" sz="5400" dirty="0">
              <a:solidFill>
                <a:schemeClr val="bg1"/>
              </a:solidFill>
            </a:endParaRPr>
          </a:p>
        </p:txBody>
      </p:sp>
      <p:sp>
        <p:nvSpPr>
          <p:cNvPr id="8" name="Subtitle 2"/>
          <p:cNvSpPr txBox="1">
            <a:spLocks/>
          </p:cNvSpPr>
          <p:nvPr/>
        </p:nvSpPr>
        <p:spPr>
          <a:xfrm>
            <a:off x="1428052" y="5318624"/>
            <a:ext cx="6400800"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5517232"/>
            <a:ext cx="78488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5632648"/>
            <a:ext cx="8229600" cy="103671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Testing: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Test the software and record the results.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smtClean="0"/>
              <a:t>Use Case Diagram</a:t>
            </a:r>
            <a:endParaRPr lang="en-IE" altLang="en-US" smtClean="0"/>
          </a:p>
        </p:txBody>
      </p:sp>
      <p:sp>
        <p:nvSpPr>
          <p:cNvPr id="145411" name="Content Placeholder 2"/>
          <p:cNvSpPr>
            <a:spLocks noGrp="1"/>
          </p:cNvSpPr>
          <p:nvPr>
            <p:ph idx="1"/>
          </p:nvPr>
        </p:nvSpPr>
        <p:spPr/>
        <p:txBody>
          <a:bodyPr/>
          <a:lstStyle/>
          <a:p>
            <a:pPr marL="0" indent="0">
              <a:buFontTx/>
              <a:buNone/>
            </a:pPr>
            <a:r>
              <a:rPr lang="en-IE" altLang="en-US" sz="2000" smtClean="0"/>
              <a:t>There is a general WEB CUSTOMER actor, and two instances of it, the REGISTERED CUSTOMER actor and the NEW CUSTOMER actor.</a:t>
            </a:r>
          </a:p>
          <a:p>
            <a:pPr marL="0" indent="0">
              <a:buFontTx/>
              <a:buNone/>
            </a:pPr>
            <a:r>
              <a:rPr lang="en-IE" altLang="en-US" sz="2000" smtClean="0"/>
              <a:t>When using the ONLINE SHOPPING system, a REGISTERED CUSTOMER can "View Items" and "Make a Purchase". </a:t>
            </a:r>
          </a:p>
          <a:p>
            <a:pPr marL="0" indent="0">
              <a:buFontTx/>
              <a:buNone/>
            </a:pPr>
            <a:r>
              <a:rPr lang="en-IE" altLang="en-US" sz="2000" smtClean="0"/>
              <a:t>When using the ONLINE SHOPPING system, a NEW CUSTOMER can also "View Items", but they cannot yet "Make a Purchase" as they have to add their name to the "Client Register".</a:t>
            </a:r>
          </a:p>
          <a:p>
            <a:pPr marL="0" indent="0">
              <a:buFontTx/>
              <a:buNone/>
            </a:pPr>
            <a:r>
              <a:rPr lang="en-IE" altLang="en-US" sz="2000" smtClean="0"/>
              <a:t>"Make a Purchase" is a Use Case that has to include two other use cases: "View Items" and "Checkout". </a:t>
            </a:r>
          </a:p>
          <a:p>
            <a:pPr marL="0" indent="0">
              <a:buFontTx/>
              <a:buNone/>
            </a:pPr>
            <a:r>
              <a:rPr lang="en-IE" altLang="en-US" sz="2000" smtClean="0"/>
              <a:t>"View Items" requires two external actors, both an "Authentication" actor and an "Identity Provider“ actor. "Checkout" requires three external actors, an "Authentication" actor, an "Identity Provider“ actor, and a "Paypal" actor. "Client Register" requires the "Authentication" actor.</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9187FF-3131-4F64-96EF-5A55FAE8F6D0}" type="slidenum">
              <a:rPr lang="en-US" altLang="en-US" sz="1400" smtClean="0"/>
              <a:pPr>
                <a:spcBef>
                  <a:spcPct val="0"/>
                </a:spcBef>
                <a:buFontTx/>
                <a:buNone/>
              </a:pPr>
              <a:t>100</a:t>
            </a:fld>
            <a:endParaRPr lang="en-US" altLang="en-US" sz="1400" smtClean="0"/>
          </a:p>
        </p:txBody>
      </p:sp>
    </p:spTree>
    <p:extLst>
      <p:ext uri="{BB962C8B-B14F-4D97-AF65-F5344CB8AC3E}">
        <p14:creationId xmlns:p14="http://schemas.microsoft.com/office/powerpoint/2010/main" val="38841523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smtClean="0"/>
              <a:t>Use Case Diagram</a:t>
            </a:r>
            <a:endParaRPr lang="en-IE" altLang="en-US" smtClean="0"/>
          </a:p>
        </p:txBody>
      </p:sp>
      <p:sp>
        <p:nvSpPr>
          <p:cNvPr id="146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80C1BE-FD76-479A-B95E-DEF9E9B8F2E9}" type="slidenum">
              <a:rPr lang="en-US" altLang="en-US" sz="1400" smtClean="0"/>
              <a:pPr>
                <a:spcBef>
                  <a:spcPct val="0"/>
                </a:spcBef>
                <a:buFontTx/>
                <a:buNone/>
              </a:pPr>
              <a:t>101</a:t>
            </a:fld>
            <a:endParaRPr lang="en-US" altLang="en-US" sz="1400" smtClean="0"/>
          </a:p>
        </p:txBody>
      </p:sp>
      <p:sp>
        <p:nvSpPr>
          <p:cNvPr id="146436" name="Rounded Rectangle 1"/>
          <p:cNvSpPr>
            <a:spLocks noChangeArrowheads="1"/>
          </p:cNvSpPr>
          <p:nvPr/>
        </p:nvSpPr>
        <p:spPr bwMode="auto">
          <a:xfrm>
            <a:off x="611188" y="1268413"/>
            <a:ext cx="7921625" cy="4976812"/>
          </a:xfrm>
          <a:prstGeom prst="roundRect">
            <a:avLst>
              <a:gd name="adj" fmla="val 16667"/>
            </a:avLst>
          </a:prstGeom>
          <a:blipFill dpi="0" rotWithShape="1">
            <a:blip r:embed="rId2"/>
            <a:srcRect/>
            <a:stretch>
              <a:fillRect/>
            </a:stretch>
          </a:blip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6437" name="Oval 5"/>
          <p:cNvSpPr>
            <a:spLocks noChangeArrowheads="1"/>
          </p:cNvSpPr>
          <p:nvPr/>
        </p:nvSpPr>
        <p:spPr bwMode="auto">
          <a:xfrm>
            <a:off x="4062413" y="3051175"/>
            <a:ext cx="881062" cy="35877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6438" name="Oval 6"/>
          <p:cNvSpPr>
            <a:spLocks noChangeArrowheads="1"/>
          </p:cNvSpPr>
          <p:nvPr/>
        </p:nvSpPr>
        <p:spPr bwMode="auto">
          <a:xfrm>
            <a:off x="4062413" y="2020888"/>
            <a:ext cx="881062" cy="360362"/>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6439" name="Oval 7"/>
          <p:cNvSpPr>
            <a:spLocks noChangeArrowheads="1"/>
          </p:cNvSpPr>
          <p:nvPr/>
        </p:nvSpPr>
        <p:spPr bwMode="auto">
          <a:xfrm>
            <a:off x="4067175" y="4044950"/>
            <a:ext cx="882650" cy="358775"/>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6440" name="Oval 8"/>
          <p:cNvSpPr>
            <a:spLocks noChangeArrowheads="1"/>
          </p:cNvSpPr>
          <p:nvPr/>
        </p:nvSpPr>
        <p:spPr bwMode="auto">
          <a:xfrm>
            <a:off x="4062413" y="4892675"/>
            <a:ext cx="881062" cy="360363"/>
          </a:xfrm>
          <a:prstGeom prst="ellipse">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6441" name="Rectangle 2"/>
          <p:cNvSpPr>
            <a:spLocks noChangeArrowheads="1"/>
          </p:cNvSpPr>
          <p:nvPr/>
        </p:nvSpPr>
        <p:spPr bwMode="auto">
          <a:xfrm>
            <a:off x="3563938" y="1628775"/>
            <a:ext cx="1379537" cy="2159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21781793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ltLang="en-US" smtClean="0"/>
              <a:t>Use Case Diagram</a:t>
            </a:r>
            <a:endParaRPr lang="en-IE" altLang="en-US" smtClean="0"/>
          </a:p>
        </p:txBody>
      </p:sp>
      <p:sp>
        <p:nvSpPr>
          <p:cNvPr id="147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386BB7-5217-4AC1-BB10-5DFE31CE779F}" type="slidenum">
              <a:rPr lang="en-US" altLang="en-US" sz="1400" smtClean="0"/>
              <a:pPr>
                <a:spcBef>
                  <a:spcPct val="0"/>
                </a:spcBef>
                <a:buFontTx/>
                <a:buNone/>
              </a:pPr>
              <a:t>102</a:t>
            </a:fld>
            <a:endParaRPr lang="en-US" altLang="en-US" sz="1400" smtClean="0"/>
          </a:p>
        </p:txBody>
      </p:sp>
      <p:sp>
        <p:nvSpPr>
          <p:cNvPr id="147460" name="Rounded Rectangle 1"/>
          <p:cNvSpPr>
            <a:spLocks noChangeArrowheads="1"/>
          </p:cNvSpPr>
          <p:nvPr/>
        </p:nvSpPr>
        <p:spPr bwMode="auto">
          <a:xfrm>
            <a:off x="611188" y="1268413"/>
            <a:ext cx="7921625" cy="4976812"/>
          </a:xfrm>
          <a:prstGeom prst="roundRect">
            <a:avLst>
              <a:gd name="adj" fmla="val 16667"/>
            </a:avLst>
          </a:prstGeom>
          <a:blipFill dpi="0" rotWithShape="1">
            <a:blip r:embed="rId2"/>
            <a:srcRect/>
            <a:stretch>
              <a:fillRect/>
            </a:stretch>
          </a:blip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214638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mtClean="0"/>
              <a:t>Use Case Diagram</a:t>
            </a:r>
            <a:endParaRPr lang="en-IE" altLang="en-US" smtClean="0"/>
          </a:p>
        </p:txBody>
      </p:sp>
      <p:sp>
        <p:nvSpPr>
          <p:cNvPr id="148483" name="Content Placeholder 2"/>
          <p:cNvSpPr>
            <a:spLocks noGrp="1"/>
          </p:cNvSpPr>
          <p:nvPr>
            <p:ph idx="1"/>
          </p:nvPr>
        </p:nvSpPr>
        <p:spPr/>
        <p:txBody>
          <a:bodyPr/>
          <a:lstStyle/>
          <a:p>
            <a:pPr marL="0" indent="0">
              <a:buFontTx/>
              <a:buNone/>
            </a:pPr>
            <a:r>
              <a:rPr lang="en-IE" altLang="en-US" sz="2000" smtClean="0"/>
              <a:t>When using the BANK SYSTEM, the first thing a CUSTOMER has to do is "Open an Account" with the help of a BANK EMPLOYEE. Once their account is open, they can either "Deposit Funds" or "Withdraw Funds", both of which will "Update the Balance".</a:t>
            </a:r>
          </a:p>
          <a:p>
            <a:pPr marL="0" indent="0">
              <a:buFontTx/>
              <a:buNone/>
            </a:pPr>
            <a:endParaRPr lang="en-IE" altLang="en-US" sz="2000" smtClean="0"/>
          </a:p>
          <a:p>
            <a:pPr marL="0" indent="0">
              <a:buFontTx/>
              <a:buNone/>
            </a:pPr>
            <a:r>
              <a:rPr lang="en-IE" altLang="en-US" sz="2000" smtClean="0"/>
              <a:t>If the Amount in the Account exceeds £10,000 because of a "Deposit Funds" action, a bonus is added to the balance. Also if the Account is over 55 years, the Balance gets a bonus added.</a:t>
            </a:r>
          </a:p>
          <a:p>
            <a:pPr marL="0" indent="0">
              <a:buFontTx/>
              <a:buNone/>
            </a:pPr>
            <a:endParaRPr lang="en-IE" altLang="en-US" sz="2000" smtClean="0"/>
          </a:p>
          <a:p>
            <a:pPr marL="0" indent="0">
              <a:buFontTx/>
              <a:buNone/>
            </a:pPr>
            <a:r>
              <a:rPr lang="en-IE" altLang="en-US" sz="2000" smtClean="0"/>
              <a:t>As well as a CUSTOMER actor, there is a FOREIGN EXCHANGE CUSTOMER actor, who can do everything a CUSTOMER actor can do, as well as bring able to "Convert Currency".</a:t>
            </a:r>
          </a:p>
        </p:txBody>
      </p:sp>
      <p:sp>
        <p:nvSpPr>
          <p:cNvPr id="148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196C3C-BCD9-4746-8F9E-5E83648A971C}" type="slidenum">
              <a:rPr lang="en-US" altLang="en-US" sz="1400" smtClean="0"/>
              <a:pPr>
                <a:spcBef>
                  <a:spcPct val="0"/>
                </a:spcBef>
                <a:buFontTx/>
                <a:buNone/>
              </a:pPr>
              <a:t>103</a:t>
            </a:fld>
            <a:endParaRPr lang="en-US" altLang="en-US" sz="1400" smtClean="0"/>
          </a:p>
        </p:txBody>
      </p:sp>
    </p:spTree>
    <p:extLst>
      <p:ext uri="{BB962C8B-B14F-4D97-AF65-F5344CB8AC3E}">
        <p14:creationId xmlns:p14="http://schemas.microsoft.com/office/powerpoint/2010/main" val="40414504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smtClean="0"/>
              <a:t>Use Case Diagram</a:t>
            </a:r>
            <a:endParaRPr lang="en-IE" altLang="en-US" smtClean="0"/>
          </a:p>
        </p:txBody>
      </p:sp>
      <p:sp>
        <p:nvSpPr>
          <p:cNvPr id="149507" name="Content Placeholder 2"/>
          <p:cNvSpPr>
            <a:spLocks noGrp="1"/>
          </p:cNvSpPr>
          <p:nvPr>
            <p:ph idx="1"/>
          </p:nvPr>
        </p:nvSpPr>
        <p:spPr/>
        <p:txBody>
          <a:bodyPr/>
          <a:lstStyle/>
          <a:p>
            <a:pPr marL="0" indent="0">
              <a:buFontTx/>
              <a:buNone/>
            </a:pPr>
            <a:r>
              <a:rPr lang="en-IE" altLang="en-US" sz="2000" smtClean="0"/>
              <a:t>In the BANK SYSTEM, there is a CUSTOMER actor who can do the following:</a:t>
            </a:r>
          </a:p>
          <a:p>
            <a:pPr marL="0" indent="0">
              <a:buFontTx/>
              <a:buNone/>
            </a:pPr>
            <a:r>
              <a:rPr lang="en-IE" altLang="en-US" sz="2000" smtClean="0"/>
              <a:t>(1) "Open an Account" (with the help of a BANK EMPLOYEE actor)</a:t>
            </a:r>
          </a:p>
          <a:p>
            <a:pPr marL="0" indent="0">
              <a:buFontTx/>
              <a:buNone/>
            </a:pPr>
            <a:r>
              <a:rPr lang="en-IE" altLang="en-US" sz="2000" smtClean="0"/>
              <a:t>(2) "Deposit Funds“, which will include "Update the Balance“.</a:t>
            </a:r>
          </a:p>
          <a:p>
            <a:pPr marL="0" indent="0">
              <a:buFontTx/>
              <a:buNone/>
            </a:pPr>
            <a:r>
              <a:rPr lang="en-IE" altLang="en-US" sz="2000" smtClean="0"/>
              <a:t>(3) "Withdraw Funds", which will “include Update the Balance".</a:t>
            </a:r>
          </a:p>
          <a:p>
            <a:pPr marL="0" indent="0">
              <a:buFontTx/>
              <a:buNone/>
            </a:pPr>
            <a:endParaRPr lang="en-IE" altLang="en-US" sz="2000" smtClean="0"/>
          </a:p>
          <a:p>
            <a:pPr marL="0" indent="0">
              <a:buFontTx/>
              <a:buNone/>
            </a:pPr>
            <a:r>
              <a:rPr lang="en-IE" altLang="en-US" sz="2000" smtClean="0"/>
              <a:t>The "Deposit Funds“ will check if the balance exceeds £10,000, and based on that CONDITION, a “Calculate Bonus” will occur. Also if the Account is over 55 years , a “Calculate Bonus” will occur.</a:t>
            </a:r>
          </a:p>
          <a:p>
            <a:pPr marL="0" indent="0">
              <a:buFontTx/>
              <a:buNone/>
            </a:pPr>
            <a:endParaRPr lang="en-IE" altLang="en-US" sz="2000" smtClean="0"/>
          </a:p>
          <a:p>
            <a:pPr marL="0" indent="0">
              <a:buFontTx/>
              <a:buNone/>
            </a:pPr>
            <a:r>
              <a:rPr lang="en-IE" altLang="en-US" sz="2000" smtClean="0"/>
              <a:t>As well as a regular CUSTOMER, there is a FOREIGN EXCHANGE CUSTOMER, who can do everything a CUSTOMER can do, as well as bring able to "Convert Currency".</a:t>
            </a:r>
          </a:p>
        </p:txBody>
      </p:sp>
      <p:sp>
        <p:nvSpPr>
          <p:cNvPr id="149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46929F-541E-4AD1-9E95-1FD841EB1217}" type="slidenum">
              <a:rPr lang="en-US" altLang="en-US" sz="1400" smtClean="0"/>
              <a:pPr>
                <a:spcBef>
                  <a:spcPct val="0"/>
                </a:spcBef>
                <a:buFontTx/>
                <a:buNone/>
              </a:pPr>
              <a:t>104</a:t>
            </a:fld>
            <a:endParaRPr lang="en-US" altLang="en-US" sz="1400" smtClean="0"/>
          </a:p>
        </p:txBody>
      </p:sp>
    </p:spTree>
    <p:extLst>
      <p:ext uri="{BB962C8B-B14F-4D97-AF65-F5344CB8AC3E}">
        <p14:creationId xmlns:p14="http://schemas.microsoft.com/office/powerpoint/2010/main" val="3730281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mtClean="0"/>
              <a:t>Use Case Diagram</a:t>
            </a:r>
            <a:endParaRPr lang="en-IE" altLang="en-US" smtClean="0"/>
          </a:p>
        </p:txBody>
      </p:sp>
      <p:sp>
        <p:nvSpPr>
          <p:cNvPr id="150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658225-C1DD-4B0B-ABA2-1E3CE9979DE9}" type="slidenum">
              <a:rPr lang="en-US" altLang="en-US" sz="1400" smtClean="0"/>
              <a:pPr>
                <a:spcBef>
                  <a:spcPct val="0"/>
                </a:spcBef>
                <a:buFontTx/>
                <a:buNone/>
              </a:pPr>
              <a:t>105</a:t>
            </a:fld>
            <a:endParaRPr lang="en-US" altLang="en-US" sz="1400" smtClean="0"/>
          </a:p>
        </p:txBody>
      </p:sp>
      <p:sp>
        <p:nvSpPr>
          <p:cNvPr id="150532"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505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328738"/>
            <a:ext cx="58007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Oval 2"/>
          <p:cNvSpPr>
            <a:spLocks noChangeArrowheads="1"/>
          </p:cNvSpPr>
          <p:nvPr/>
        </p:nvSpPr>
        <p:spPr bwMode="auto">
          <a:xfrm>
            <a:off x="3162300" y="1504950"/>
            <a:ext cx="792163" cy="642938"/>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35" name="Oval 6"/>
          <p:cNvSpPr>
            <a:spLocks noChangeArrowheads="1"/>
          </p:cNvSpPr>
          <p:nvPr/>
        </p:nvSpPr>
        <p:spPr bwMode="auto">
          <a:xfrm>
            <a:off x="3162300" y="2562225"/>
            <a:ext cx="792163" cy="642938"/>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36" name="Oval 7"/>
          <p:cNvSpPr>
            <a:spLocks noChangeArrowheads="1"/>
          </p:cNvSpPr>
          <p:nvPr/>
        </p:nvSpPr>
        <p:spPr bwMode="auto">
          <a:xfrm>
            <a:off x="3162300" y="3760788"/>
            <a:ext cx="792163" cy="642937"/>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37" name="Oval 8"/>
          <p:cNvSpPr>
            <a:spLocks noChangeArrowheads="1"/>
          </p:cNvSpPr>
          <p:nvPr/>
        </p:nvSpPr>
        <p:spPr bwMode="auto">
          <a:xfrm>
            <a:off x="3162300" y="4975225"/>
            <a:ext cx="792163" cy="644525"/>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38" name="Oval 9"/>
          <p:cNvSpPr>
            <a:spLocks noChangeArrowheads="1"/>
          </p:cNvSpPr>
          <p:nvPr/>
        </p:nvSpPr>
        <p:spPr bwMode="auto">
          <a:xfrm>
            <a:off x="5294313" y="2592388"/>
            <a:ext cx="792162" cy="642937"/>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39" name="Oval 10"/>
          <p:cNvSpPr>
            <a:spLocks noChangeArrowheads="1"/>
          </p:cNvSpPr>
          <p:nvPr/>
        </p:nvSpPr>
        <p:spPr bwMode="auto">
          <a:xfrm>
            <a:off x="5356225" y="3771900"/>
            <a:ext cx="792163" cy="642938"/>
          </a:xfrm>
          <a:prstGeom prst="ellipse">
            <a:avLst/>
          </a:prstGeom>
          <a:solidFill>
            <a:srgbClr val="00CC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40" name="Rectangle 3"/>
          <p:cNvSpPr>
            <a:spLocks noChangeArrowheads="1"/>
          </p:cNvSpPr>
          <p:nvPr/>
        </p:nvSpPr>
        <p:spPr bwMode="auto">
          <a:xfrm>
            <a:off x="3836988" y="2076450"/>
            <a:ext cx="1504950"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41" name="Rectangle 12"/>
          <p:cNvSpPr>
            <a:spLocks noChangeArrowheads="1"/>
          </p:cNvSpPr>
          <p:nvPr/>
        </p:nvSpPr>
        <p:spPr bwMode="auto">
          <a:xfrm>
            <a:off x="4167188" y="2311400"/>
            <a:ext cx="639762" cy="5032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42" name="Rectangle 4"/>
          <p:cNvSpPr>
            <a:spLocks noChangeArrowheads="1"/>
          </p:cNvSpPr>
          <p:nvPr/>
        </p:nvSpPr>
        <p:spPr bwMode="auto">
          <a:xfrm>
            <a:off x="2987675" y="1417638"/>
            <a:ext cx="3384550" cy="4603750"/>
          </a:xfrm>
          <a:prstGeom prst="rect">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43" name="Rectangle 15"/>
          <p:cNvSpPr>
            <a:spLocks noChangeArrowheads="1"/>
          </p:cNvSpPr>
          <p:nvPr/>
        </p:nvSpPr>
        <p:spPr bwMode="auto">
          <a:xfrm>
            <a:off x="1671638" y="3573463"/>
            <a:ext cx="739775" cy="36036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0544" name="Isosceles Triangle 5"/>
          <p:cNvSpPr>
            <a:spLocks noChangeArrowheads="1"/>
          </p:cNvSpPr>
          <p:nvPr/>
        </p:nvSpPr>
        <p:spPr bwMode="auto">
          <a:xfrm>
            <a:off x="1905000" y="3573463"/>
            <a:ext cx="287338" cy="360362"/>
          </a:xfrm>
          <a:prstGeom prst="triangle">
            <a:avLst>
              <a:gd name="adj" fmla="val 50000"/>
            </a:avLst>
          </a:prstGeom>
          <a:solidFill>
            <a:schemeClr val="bg1"/>
          </a:solidFill>
          <a:ln w="9525" algn="ctr">
            <a:solidFill>
              <a:srgbClr val="00B0F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9151514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ltLang="en-US" smtClean="0"/>
              <a:t>Use Case Diagram</a:t>
            </a:r>
            <a:endParaRPr lang="en-IE" altLang="en-US" smtClean="0"/>
          </a:p>
        </p:txBody>
      </p:sp>
      <p:sp>
        <p:nvSpPr>
          <p:cNvPr id="151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FD49C1-17B6-448E-9536-3F3C04DEA302}" type="slidenum">
              <a:rPr lang="en-US" altLang="en-US" sz="1400" smtClean="0"/>
              <a:pPr>
                <a:spcBef>
                  <a:spcPct val="0"/>
                </a:spcBef>
                <a:buFontTx/>
                <a:buNone/>
              </a:pPr>
              <a:t>106</a:t>
            </a:fld>
            <a:endParaRPr lang="en-US" altLang="en-US" sz="1400" smtClean="0"/>
          </a:p>
        </p:txBody>
      </p:sp>
      <p:sp>
        <p:nvSpPr>
          <p:cNvPr id="151556"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515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328738"/>
            <a:ext cx="58007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Rectangle 5"/>
          <p:cNvSpPr>
            <a:spLocks noChangeArrowheads="1"/>
          </p:cNvSpPr>
          <p:nvPr/>
        </p:nvSpPr>
        <p:spPr bwMode="auto">
          <a:xfrm>
            <a:off x="2987675" y="1417638"/>
            <a:ext cx="3384550" cy="4603750"/>
          </a:xfrm>
          <a:prstGeom prst="rect">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1559" name="TextBox 2"/>
          <p:cNvSpPr txBox="1">
            <a:spLocks noChangeArrowheads="1"/>
          </p:cNvSpPr>
          <p:nvPr/>
        </p:nvSpPr>
        <p:spPr bwMode="auto">
          <a:xfrm>
            <a:off x="4640263" y="4941888"/>
            <a:ext cx="1660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IE" altLang="en-US" sz="2800"/>
              <a:t>BANK</a:t>
            </a:r>
          </a:p>
          <a:p>
            <a:pPr algn="r">
              <a:spcBef>
                <a:spcPct val="0"/>
              </a:spcBef>
              <a:buFontTx/>
              <a:buNone/>
            </a:pPr>
            <a:r>
              <a:rPr lang="en-IE" altLang="en-US" sz="2800"/>
              <a:t>SYSTEM</a:t>
            </a:r>
          </a:p>
        </p:txBody>
      </p:sp>
      <p:sp>
        <p:nvSpPr>
          <p:cNvPr id="151560" name="Rectangle 3"/>
          <p:cNvSpPr>
            <a:spLocks noChangeArrowheads="1"/>
          </p:cNvSpPr>
          <p:nvPr/>
        </p:nvSpPr>
        <p:spPr bwMode="auto">
          <a:xfrm>
            <a:off x="1671638" y="3573463"/>
            <a:ext cx="739775" cy="36036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51561" name="Isosceles Triangle 7"/>
          <p:cNvSpPr>
            <a:spLocks noChangeArrowheads="1"/>
          </p:cNvSpPr>
          <p:nvPr/>
        </p:nvSpPr>
        <p:spPr bwMode="auto">
          <a:xfrm>
            <a:off x="1905000" y="3573463"/>
            <a:ext cx="287338" cy="360362"/>
          </a:xfrm>
          <a:prstGeom prst="triangle">
            <a:avLst>
              <a:gd name="adj" fmla="val 50000"/>
            </a:avLst>
          </a:prstGeom>
          <a:solidFill>
            <a:schemeClr val="bg1"/>
          </a:solidFill>
          <a:ln w="9525" algn="ctr">
            <a:solidFill>
              <a:srgbClr val="00B0F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36432675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Intentional Attacks</a:t>
            </a:r>
            <a:endParaRPr lang="en-IE" sz="4000" dirty="0"/>
          </a:p>
        </p:txBody>
      </p:sp>
    </p:spTree>
    <p:extLst>
      <p:ext uri="{BB962C8B-B14F-4D97-AF65-F5344CB8AC3E}">
        <p14:creationId xmlns:p14="http://schemas.microsoft.com/office/powerpoint/2010/main" val="6494903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Denial-of-Service (</a:t>
            </a:r>
            <a:r>
              <a:rPr lang="en-IE" dirty="0" err="1" smtClean="0"/>
              <a:t>DoS</a:t>
            </a:r>
            <a:r>
              <a:rPr lang="en-IE" dirty="0" smtClean="0"/>
              <a:t>) Attack</a:t>
            </a:r>
          </a:p>
          <a:p>
            <a:r>
              <a:rPr lang="en-IE" dirty="0" smtClean="0"/>
              <a:t>Wiretapping</a:t>
            </a:r>
          </a:p>
          <a:p>
            <a:r>
              <a:rPr lang="en-IE" dirty="0" smtClean="0"/>
              <a:t>Viruses</a:t>
            </a:r>
          </a:p>
          <a:p>
            <a:r>
              <a:rPr lang="en-IE" dirty="0" smtClean="0"/>
              <a:t>Worms</a:t>
            </a:r>
          </a:p>
          <a:p>
            <a:r>
              <a:rPr lang="en-IE" dirty="0" smtClean="0"/>
              <a:t>Trojans</a:t>
            </a:r>
          </a:p>
          <a:p>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Intentional Attacks</a:t>
            </a:r>
            <a:endParaRPr lang="en-IE" dirty="0"/>
          </a:p>
        </p:txBody>
      </p:sp>
    </p:spTree>
    <p:extLst>
      <p:ext uri="{BB962C8B-B14F-4D97-AF65-F5344CB8AC3E}">
        <p14:creationId xmlns:p14="http://schemas.microsoft.com/office/powerpoint/2010/main" val="42657436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407411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7" name="Content Placeholder 5"/>
          <p:cNvSpPr txBox="1">
            <a:spLocks/>
          </p:cNvSpPr>
          <p:nvPr/>
        </p:nvSpPr>
        <p:spPr>
          <a:xfrm>
            <a:off x="755576" y="5445224"/>
            <a:ext cx="6840760"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Operations: </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Deliver, install and configure the completed software.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Makes the “victim” computer </a:t>
            </a:r>
            <a:r>
              <a:rPr lang="en-IE" dirty="0"/>
              <a:t>unavailable to its </a:t>
            </a:r>
            <a:r>
              <a:rPr lang="en-IE" dirty="0" smtClean="0"/>
              <a:t>users. Typically used on computers that act as Web Servers.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80928"/>
            <a:ext cx="4714875" cy="3457575"/>
          </a:xfrm>
          <a:prstGeom prst="rect">
            <a:avLst/>
          </a:prstGeom>
        </p:spPr>
      </p:pic>
    </p:spTree>
    <p:extLst>
      <p:ext uri="{BB962C8B-B14F-4D97-AF65-F5344CB8AC3E}">
        <p14:creationId xmlns:p14="http://schemas.microsoft.com/office/powerpoint/2010/main" val="232457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Works by making the “victim” computer perform a task over and over again, thus preventing it from doing other jobs.</a:t>
            </a:r>
          </a:p>
          <a:p>
            <a:r>
              <a:rPr lang="en-IE" dirty="0" smtClean="0"/>
              <a:t>For example, if the computer is supposed to take orders from customers, and the first step is for the “victim” computer to identify itself to the customer computer, a </a:t>
            </a:r>
            <a:r>
              <a:rPr lang="en-IE" dirty="0" err="1" smtClean="0"/>
              <a:t>DoS</a:t>
            </a:r>
            <a:r>
              <a:rPr lang="en-IE" dirty="0" smtClean="0"/>
              <a:t> attack might keep making the “victim” computer identify itself and therefore unable to do other work.</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1845356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b="1" dirty="0"/>
              <a:t>D</a:t>
            </a:r>
            <a:r>
              <a:rPr lang="en-IE" b="1" dirty="0" smtClean="0"/>
              <a:t>istributed Denial-of-</a:t>
            </a:r>
            <a:r>
              <a:rPr lang="en-IE" b="1" dirty="0"/>
              <a:t>S</a:t>
            </a:r>
            <a:r>
              <a:rPr lang="en-IE" b="1" dirty="0" smtClean="0"/>
              <a:t>ervice</a:t>
            </a:r>
            <a:r>
              <a:rPr lang="en-IE" dirty="0"/>
              <a:t> (</a:t>
            </a:r>
            <a:r>
              <a:rPr lang="en-IE" b="1" dirty="0" err="1"/>
              <a:t>DDoS</a:t>
            </a:r>
            <a:r>
              <a:rPr lang="en-IE" dirty="0"/>
              <a:t>) is where the attack source is more than one, often thousands of, unique IP addresses. </a:t>
            </a:r>
            <a:endParaRPr lang="en-IE" dirty="0" smtClean="0"/>
          </a:p>
          <a:p>
            <a:r>
              <a:rPr lang="en-IE" dirty="0" smtClean="0"/>
              <a:t>It </a:t>
            </a:r>
            <a:r>
              <a:rPr lang="en-IE" dirty="0"/>
              <a:t>is </a:t>
            </a:r>
            <a:r>
              <a:rPr lang="en-IE" dirty="0" smtClean="0"/>
              <a:t>like </a:t>
            </a:r>
            <a:r>
              <a:rPr lang="en-IE" dirty="0"/>
              <a:t>to a group of people crowding the entry door </a:t>
            </a:r>
            <a:r>
              <a:rPr lang="en-IE" dirty="0" smtClean="0"/>
              <a:t>to </a:t>
            </a:r>
            <a:r>
              <a:rPr lang="en-IE" dirty="0"/>
              <a:t>a </a:t>
            </a:r>
            <a:r>
              <a:rPr lang="en-IE" dirty="0" smtClean="0"/>
              <a:t>shop, </a:t>
            </a:r>
            <a:r>
              <a:rPr lang="en-IE" dirty="0"/>
              <a:t>and not letting legitimate </a:t>
            </a:r>
            <a:r>
              <a:rPr lang="en-IE" dirty="0" smtClean="0"/>
              <a:t>customers </a:t>
            </a:r>
            <a:r>
              <a:rPr lang="en-IE" dirty="0"/>
              <a:t>enter into the shop or business, disrupting normal operations.</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6981780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3611494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68" y="3346518"/>
            <a:ext cx="4333880" cy="3538866"/>
          </a:xfrm>
          <a:prstGeom prst="rect">
            <a:avLst/>
          </a:prstGeom>
        </p:spPr>
      </p:pic>
      <p:sp>
        <p:nvSpPr>
          <p:cNvPr id="6" name="10-Point Star 5"/>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
        <p:nvSpPr>
          <p:cNvPr id="5" name="Folded Corner 4"/>
          <p:cNvSpPr/>
          <p:nvPr/>
        </p:nvSpPr>
        <p:spPr>
          <a:xfrm>
            <a:off x="395536" y="3356992"/>
            <a:ext cx="3600400" cy="3322842"/>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kern="10" dirty="0">
              <a:ln w="9525">
                <a:solidFill>
                  <a:srgbClr val="000000"/>
                </a:solidFill>
                <a:round/>
                <a:headEnd/>
                <a:tailEnd/>
              </a:ln>
              <a:solidFill>
                <a:srgbClr val="FFFFFF"/>
              </a:solidFill>
              <a:latin typeface="Arial Black"/>
            </a:endParaRPr>
          </a:p>
        </p:txBody>
      </p:sp>
      <p:sp>
        <p:nvSpPr>
          <p:cNvPr id="7" name="WordArt 4"/>
          <p:cNvSpPr>
            <a:spLocks noChangeArrowheads="1" noChangeShapeType="1" noTextEdit="1"/>
          </p:cNvSpPr>
          <p:nvPr/>
        </p:nvSpPr>
        <p:spPr bwMode="auto">
          <a:xfrm>
            <a:off x="611560" y="3501008"/>
            <a:ext cx="3168352"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&lt;HTTP Message&gt;</a:t>
            </a:r>
            <a:endParaRPr lang="en-IE" sz="2400" kern="10" dirty="0">
              <a:ln w="9525">
                <a:solidFill>
                  <a:srgbClr val="000000"/>
                </a:solidFill>
                <a:round/>
                <a:headEnd/>
                <a:tailEnd/>
              </a:ln>
              <a:solidFill>
                <a:srgbClr val="FFFFFF"/>
              </a:solidFill>
              <a:latin typeface="Arial Black"/>
            </a:endParaRPr>
          </a:p>
        </p:txBody>
      </p:sp>
      <p:sp>
        <p:nvSpPr>
          <p:cNvPr id="8" name="Rounded Rectangle 7"/>
          <p:cNvSpPr/>
          <p:nvPr/>
        </p:nvSpPr>
        <p:spPr>
          <a:xfrm>
            <a:off x="611560" y="4077072"/>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611560" y="5151955"/>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ordArt 4"/>
          <p:cNvSpPr>
            <a:spLocks noChangeArrowheads="1" noChangeShapeType="1" noTextEdit="1"/>
          </p:cNvSpPr>
          <p:nvPr/>
        </p:nvSpPr>
        <p:spPr bwMode="auto">
          <a:xfrm>
            <a:off x="761653" y="429651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HEAD</a:t>
            </a:r>
            <a:endParaRPr lang="en-IE" sz="2400" kern="10" dirty="0">
              <a:ln w="9525">
                <a:solidFill>
                  <a:srgbClr val="000000"/>
                </a:solidFill>
                <a:round/>
                <a:headEnd/>
                <a:tailEnd/>
              </a:ln>
              <a:solidFill>
                <a:srgbClr val="FFFFFF"/>
              </a:solidFill>
              <a:latin typeface="Arial Black"/>
            </a:endParaRPr>
          </a:p>
        </p:txBody>
      </p:sp>
      <p:sp>
        <p:nvSpPr>
          <p:cNvPr id="11" name="WordArt 4"/>
          <p:cNvSpPr>
            <a:spLocks noChangeArrowheads="1" noChangeShapeType="1" noTextEdit="1"/>
          </p:cNvSpPr>
          <p:nvPr/>
        </p:nvSpPr>
        <p:spPr bwMode="auto">
          <a:xfrm>
            <a:off x="761256" y="537663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BODY</a:t>
            </a:r>
            <a:endParaRPr lang="en-IE" sz="2400" kern="10" dirty="0">
              <a:ln w="9525">
                <a:solidFill>
                  <a:srgbClr val="000000"/>
                </a:solidFill>
                <a:round/>
                <a:headEnd/>
                <a:tailEnd/>
              </a:ln>
              <a:solidFill>
                <a:srgbClr val="FFFFFF"/>
              </a:solidFill>
              <a:latin typeface="Arial Black"/>
            </a:endParaRPr>
          </a:p>
        </p:txBody>
      </p:sp>
      <p:pic>
        <p:nvPicPr>
          <p:cNvPr id="12" name="Picture 13" descr="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281386"/>
            <a:ext cx="871538"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e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675" y="5215374"/>
            <a:ext cx="1409724" cy="75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5049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endParaRPr lang="en-IE" dirty="0"/>
          </a:p>
          <a:p>
            <a:r>
              <a:rPr lang="en-IE" dirty="0" smtClean="0"/>
              <a:t>A legitimate </a:t>
            </a:r>
            <a:r>
              <a:rPr lang="en-IE" dirty="0"/>
              <a:t>HTTP POST header, which includes a 'Content-Length' field to specify the size of the message body to follow. However, the attacker then proceeds to send the actual message body at an extremely slow rate (e.g. 1 byte/110 seconds).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9343261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Due </a:t>
            </a:r>
            <a:r>
              <a:rPr lang="en-IE" dirty="0"/>
              <a:t>to the entire message being </a:t>
            </a:r>
            <a:r>
              <a:rPr lang="en-IE" dirty="0" smtClean="0"/>
              <a:t>complete</a:t>
            </a:r>
            <a:r>
              <a:rPr lang="en-IE" dirty="0"/>
              <a:t>, the target server will attempt to obey the 'Content-Length' field in the header, and wait for the entire body of the message to be transmitted, which can take a very long time.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4438590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The </a:t>
            </a:r>
            <a:r>
              <a:rPr lang="en-IE" dirty="0"/>
              <a:t>attacker establishes hundreds or even thousands of such connections, until all resources for incoming connections on the server (the victim) are used up, hence making any further (including legitimate) connections impossible until all data has been sent. </a:t>
            </a:r>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28599745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260575293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a:t>Bollywood</a:t>
            </a:r>
            <a:r>
              <a:rPr lang="en-IE" sz="2400" dirty="0"/>
              <a:t> is the </a:t>
            </a:r>
            <a:r>
              <a:rPr lang="en-IE" sz="2400" dirty="0" smtClean="0"/>
              <a:t>nickname </a:t>
            </a:r>
            <a:r>
              <a:rPr lang="en-IE" sz="2400" dirty="0"/>
              <a:t>for the Hindi language film industry, based in Mumbai, the capital of </a:t>
            </a:r>
            <a:r>
              <a:rPr lang="en-IE" sz="2400" dirty="0" smtClean="0"/>
              <a:t>Maharashtra in India. Bollywood </a:t>
            </a:r>
            <a:r>
              <a:rPr lang="en-IE" sz="2400" dirty="0"/>
              <a:t>is also one of the largest </a:t>
            </a:r>
            <a:r>
              <a:rPr lang="en-IE" sz="2400" dirty="0" smtClean="0"/>
              <a:t>centres </a:t>
            </a:r>
            <a:r>
              <a:rPr lang="en-IE" sz="2400" dirty="0"/>
              <a:t>of film production in the </a:t>
            </a:r>
            <a:r>
              <a:rPr lang="en-IE" sz="2400" dirty="0" smtClean="0"/>
              <a:t>world, and is </a:t>
            </a:r>
            <a:r>
              <a:rPr lang="en-IE" sz="2400" dirty="0"/>
              <a:t>more formally referred to as </a:t>
            </a:r>
            <a:r>
              <a:rPr lang="en-IE" sz="2400" i="1" dirty="0"/>
              <a:t>Hindi cinema</a:t>
            </a:r>
            <a:r>
              <a:rPr lang="en-IE" sz="2400" dirty="0"/>
              <a:t>.</a:t>
            </a:r>
            <a:endParaRPr lang="en-IE" sz="2400" dirty="0" smtClean="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5068044"/>
            <a:ext cx="3491880" cy="1789955"/>
          </a:xfrm>
          <a:prstGeom prst="rect">
            <a:avLst/>
          </a:prstGeom>
        </p:spPr>
      </p:pic>
    </p:spTree>
    <p:extLst>
      <p:ext uri="{BB962C8B-B14F-4D97-AF65-F5344CB8AC3E}">
        <p14:creationId xmlns:p14="http://schemas.microsoft.com/office/powerpoint/2010/main" val="1736119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8" name="Content Placeholder 3" descr="w1.jpg"/>
          <p:cNvPicPr>
            <a:picLocks noChangeAspect="1"/>
          </p:cNvPicPr>
          <p:nvPr/>
        </p:nvPicPr>
        <p:blipFill>
          <a:blip r:embed="rId2" cstate="print"/>
          <a:stretch>
            <a:fillRect/>
          </a:stretch>
        </p:blipFill>
        <p:spPr>
          <a:xfrm>
            <a:off x="888572" y="1600200"/>
            <a:ext cx="7366856" cy="4525963"/>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spTree>
    <p:extLst>
      <p:ext uri="{BB962C8B-B14F-4D97-AF65-F5344CB8AC3E}">
        <p14:creationId xmlns:p14="http://schemas.microsoft.com/office/powerpoint/2010/main" val="42758630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984776"/>
          </a:xfrm>
          <a:prstGeom prst="rect">
            <a:avLst/>
          </a:prstGeom>
        </p:spPr>
      </p:pic>
    </p:spTree>
    <p:extLst>
      <p:ext uri="{BB962C8B-B14F-4D97-AF65-F5344CB8AC3E}">
        <p14:creationId xmlns:p14="http://schemas.microsoft.com/office/powerpoint/2010/main" val="10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Bollywood was unhappy with the torrent sites:</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20064"/>
            <a:ext cx="5683919" cy="4065320"/>
          </a:xfrm>
          <a:prstGeom prst="rect">
            <a:avLst/>
          </a:prstGeom>
        </p:spPr>
      </p:pic>
    </p:spTree>
    <p:extLst>
      <p:ext uri="{BB962C8B-B14F-4D97-AF65-F5344CB8AC3E}">
        <p14:creationId xmlns:p14="http://schemas.microsoft.com/office/powerpoint/2010/main" val="23626563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In 2010, several Bollywood companies hired </a:t>
            </a:r>
            <a:r>
              <a:rPr lang="en-IE" sz="2400" dirty="0" err="1"/>
              <a:t>Aiplex</a:t>
            </a:r>
            <a:r>
              <a:rPr lang="en-IE" sz="2400" dirty="0"/>
              <a:t> Software to launch </a:t>
            </a:r>
            <a:r>
              <a:rPr lang="en-IE" sz="2400" dirty="0" err="1"/>
              <a:t>DDoS</a:t>
            </a:r>
            <a:r>
              <a:rPr lang="en-IE" sz="2400" dirty="0"/>
              <a:t> attacks on websites that did not respond to takedown notices.</a:t>
            </a:r>
            <a:endParaRPr lang="en-IE" dirty="0" smtClean="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861048"/>
            <a:ext cx="5836986" cy="2088232"/>
          </a:xfrm>
          <a:prstGeom prst="rect">
            <a:avLst/>
          </a:prstGeom>
        </p:spPr>
      </p:pic>
      <p:sp>
        <p:nvSpPr>
          <p:cNvPr id="6" name="Rounded Rectangle 5"/>
          <p:cNvSpPr/>
          <p:nvPr/>
        </p:nvSpPr>
        <p:spPr>
          <a:xfrm>
            <a:off x="1187624" y="3717032"/>
            <a:ext cx="6552728" cy="2376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780882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Piracy activists then created </a:t>
            </a:r>
            <a:r>
              <a:rPr lang="en-IE" sz="2400" b="1" dirty="0"/>
              <a:t>Operation Payback</a:t>
            </a:r>
            <a:r>
              <a:rPr lang="en-IE" sz="2400" dirty="0"/>
              <a:t> in September 2010 in </a:t>
            </a:r>
            <a:r>
              <a:rPr lang="en-IE" sz="2400" dirty="0" smtClean="0"/>
              <a:t>retaliation</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455252"/>
            <a:ext cx="4992624" cy="2916936"/>
          </a:xfrm>
          <a:prstGeom prst="rect">
            <a:avLst/>
          </a:prstGeom>
        </p:spPr>
      </p:pic>
    </p:spTree>
    <p:extLst>
      <p:ext uri="{BB962C8B-B14F-4D97-AF65-F5344CB8AC3E}">
        <p14:creationId xmlns:p14="http://schemas.microsoft.com/office/powerpoint/2010/main" val="41679491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910"/>
            <a:ext cx="9144000" cy="5438180"/>
          </a:xfrm>
          <a:prstGeom prst="rect">
            <a:avLst/>
          </a:prstGeom>
        </p:spPr>
      </p:pic>
    </p:spTree>
    <p:extLst>
      <p:ext uri="{BB962C8B-B14F-4D97-AF65-F5344CB8AC3E}">
        <p14:creationId xmlns:p14="http://schemas.microsoft.com/office/powerpoint/2010/main" val="17867891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The </a:t>
            </a:r>
            <a:r>
              <a:rPr lang="en-IE" sz="2400" dirty="0"/>
              <a:t>original plan was to attack </a:t>
            </a:r>
            <a:r>
              <a:rPr lang="en-IE" sz="2400" dirty="0" err="1"/>
              <a:t>Aiplex</a:t>
            </a:r>
            <a:r>
              <a:rPr lang="en-IE" sz="2400" dirty="0"/>
              <a:t> Software directly, but upon finding some hours before the planned </a:t>
            </a:r>
            <a:r>
              <a:rPr lang="en-IE" sz="2400" dirty="0" err="1"/>
              <a:t>DDoS</a:t>
            </a:r>
            <a:r>
              <a:rPr lang="en-IE" sz="2400" dirty="0"/>
              <a:t> that another individual had taken down the firm's website on their own, Operation Payback moved to launching attacks against the websites of copyright stringent organisations </a:t>
            </a:r>
            <a:r>
              <a:rPr lang="en-IE" sz="2400" i="1" dirty="0"/>
              <a:t>Motion Picture Association of America</a:t>
            </a:r>
            <a:r>
              <a:rPr lang="en-IE" sz="2400" dirty="0"/>
              <a:t> (MPAA) and </a:t>
            </a:r>
            <a:r>
              <a:rPr lang="en-IE" sz="2400" i="1" dirty="0"/>
              <a:t>International Federation of the Phonographic Industry</a:t>
            </a:r>
            <a:r>
              <a:rPr lang="en-IE" sz="2400" dirty="0"/>
              <a:t>, giving the two websites a combined total downtime of 30 </a:t>
            </a:r>
            <a:r>
              <a:rPr lang="en-IE" sz="2400" dirty="0" smtClean="0"/>
              <a:t>hours.</a:t>
            </a:r>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394008595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In </a:t>
            </a:r>
            <a:r>
              <a:rPr lang="en-IE" sz="2400" dirty="0"/>
              <a:t>the following two days, Operation Payback attacked a multitude of sites affiliated with the MPAA, the </a:t>
            </a:r>
            <a:r>
              <a:rPr lang="en-IE" sz="2400" i="1" dirty="0"/>
              <a:t>Recording Industry Association of America</a:t>
            </a:r>
            <a:r>
              <a:rPr lang="en-IE" sz="2400" dirty="0"/>
              <a:t> (RIAA</a:t>
            </a:r>
            <a:r>
              <a:rPr lang="en-IE" sz="2400" dirty="0" smtClean="0"/>
              <a:t>), and </a:t>
            </a:r>
            <a:r>
              <a:rPr lang="en-IE" sz="2400" i="1" dirty="0"/>
              <a:t>British Phonographic Industry</a:t>
            </a:r>
            <a:r>
              <a:rPr lang="en-IE" sz="2400" dirty="0" smtClean="0"/>
              <a:t>. Law </a:t>
            </a:r>
            <a:r>
              <a:rPr lang="en-IE" sz="2400" dirty="0"/>
              <a:t>firms such as </a:t>
            </a:r>
            <a:r>
              <a:rPr lang="en-IE" sz="2400" i="1" dirty="0" err="1"/>
              <a:t>ACS:Law</a:t>
            </a:r>
            <a:r>
              <a:rPr lang="en-IE" sz="2400" dirty="0"/>
              <a:t>, </a:t>
            </a:r>
            <a:r>
              <a:rPr lang="en-IE" sz="2400" i="1" dirty="0"/>
              <a:t>Davenport Lyons</a:t>
            </a:r>
            <a:r>
              <a:rPr lang="en-IE" sz="2400" dirty="0"/>
              <a:t> and </a:t>
            </a:r>
            <a:r>
              <a:rPr lang="en-IE" sz="2400" i="1" dirty="0"/>
              <a:t>Dunlap, Grubb &amp; Weaver</a:t>
            </a:r>
            <a:r>
              <a:rPr lang="en-IE" sz="2400" dirty="0"/>
              <a:t> (of the </a:t>
            </a:r>
            <a:r>
              <a:rPr lang="en-IE" sz="2400" i="1" dirty="0"/>
              <a:t>US Copyright Group</a:t>
            </a:r>
            <a:r>
              <a:rPr lang="en-IE" sz="2400" dirty="0"/>
              <a:t>) were also attacked</a:t>
            </a:r>
            <a:r>
              <a:rPr lang="en-IE" sz="2400" dirty="0" smtClean="0"/>
              <a:t>.</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19377039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Wiretapping</a:t>
            </a:r>
            <a:endParaRPr lang="en-IE" dirty="0"/>
          </a:p>
        </p:txBody>
      </p:sp>
    </p:spTree>
    <p:extLst>
      <p:ext uri="{BB962C8B-B14F-4D97-AF65-F5344CB8AC3E}">
        <p14:creationId xmlns:p14="http://schemas.microsoft.com/office/powerpoint/2010/main" val="31392443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Wiretapping has been around since the 1890s, it’s simply a matter of gaining access to the transmission media and using a device to intercept the signals.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86" y="3572242"/>
            <a:ext cx="5841158" cy="2953102"/>
          </a:xfrm>
          <a:prstGeom prst="rect">
            <a:avLst/>
          </a:prstGeom>
        </p:spPr>
      </p:pic>
    </p:spTree>
    <p:extLst>
      <p:ext uri="{BB962C8B-B14F-4D97-AF65-F5344CB8AC3E}">
        <p14:creationId xmlns:p14="http://schemas.microsoft.com/office/powerpoint/2010/main" val="2899010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779070" y="2132856"/>
            <a:ext cx="7585858"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believe in this concept,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but the implementation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described above is risky </a:t>
            </a:r>
          </a:p>
          <a:p>
            <a:pPr algn="ctr"/>
            <a:r>
              <a:rPr lang="en-IE"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 invites failure</a:t>
            </a:r>
            <a:r>
              <a:rPr lang="en-IE"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Wireless wiretapping works in the exact same way, except that there is no need to have physical contact with the transmission media.</a:t>
            </a:r>
          </a:p>
          <a:p>
            <a:endParaRPr lang="en-IE" dirty="0" smtClean="0"/>
          </a:p>
          <a:p>
            <a:r>
              <a:rPr lang="en-IE" dirty="0" smtClean="0"/>
              <a:t>This is why we should encrypt wireless transmissions.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4365384"/>
            <a:ext cx="2520000" cy="252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32" y="4365104"/>
            <a:ext cx="2520000" cy="2520000"/>
          </a:xfrm>
          <a:prstGeom prst="rect">
            <a:avLst/>
          </a:prstGeom>
        </p:spPr>
      </p:pic>
    </p:spTree>
    <p:extLst>
      <p:ext uri="{BB962C8B-B14F-4D97-AF65-F5344CB8AC3E}">
        <p14:creationId xmlns:p14="http://schemas.microsoft.com/office/powerpoint/2010/main" val="15576983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Wiretapping</a:t>
            </a:r>
            <a:endParaRPr lang="en-IE" dirty="0"/>
          </a:p>
        </p:txBody>
      </p:sp>
      <p:pic>
        <p:nvPicPr>
          <p:cNvPr id="7" name="Picture 6" descr="illustration of basic wiretapp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95400"/>
            <a:ext cx="4645124" cy="50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8507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two forms of wiretapping:</a:t>
            </a:r>
          </a:p>
          <a:p>
            <a:pPr lvl="1"/>
            <a:endParaRPr lang="en-IE" dirty="0" smtClean="0"/>
          </a:p>
          <a:p>
            <a:pPr lvl="1"/>
            <a:r>
              <a:rPr lang="en-IE" sz="2800" u="sng" dirty="0" smtClean="0"/>
              <a:t>Passive Wiretapping</a:t>
            </a:r>
            <a:r>
              <a:rPr lang="en-IE" sz="2800" dirty="0" smtClean="0"/>
              <a:t> is where you are recording the data transmitted, but not interfering with it.</a:t>
            </a:r>
          </a:p>
          <a:p>
            <a:pPr lvl="1"/>
            <a:endParaRPr lang="en-IE" sz="2800" dirty="0" smtClean="0"/>
          </a:p>
          <a:p>
            <a:pPr lvl="1"/>
            <a:r>
              <a:rPr lang="en-IE" sz="2800" u="sng" dirty="0" smtClean="0"/>
              <a:t>Active Wiretapping</a:t>
            </a:r>
            <a:r>
              <a:rPr lang="en-IE" sz="2800" dirty="0" smtClean="0"/>
              <a:t> is where you are recording the data and also modifying it before it is sent onto the receiver.</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spTree>
    <p:extLst>
      <p:ext uri="{BB962C8B-B14F-4D97-AF65-F5344CB8AC3E}">
        <p14:creationId xmlns:p14="http://schemas.microsoft.com/office/powerpoint/2010/main" val="63135334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pPr marL="109728" indent="0">
              <a:buNone/>
            </a:pP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557264"/>
            <a:ext cx="5382354" cy="4040088"/>
          </a:xfrm>
          <a:prstGeom prst="rect">
            <a:avLst/>
          </a:prstGeom>
        </p:spPr>
      </p:pic>
      <p:sp>
        <p:nvSpPr>
          <p:cNvPr id="6" name="10-Point Star 5"/>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22513471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endParaRPr lang="en-IE" dirty="0" smtClean="0"/>
          </a:p>
          <a:p>
            <a:r>
              <a:rPr lang="en-IE" dirty="0" smtClean="0"/>
              <a:t>Section </a:t>
            </a:r>
            <a:r>
              <a:rPr lang="en-IE" dirty="0"/>
              <a:t>209 made it easier for authorities to gain access to voicemail as they no longer must apply for a wiretap order, and instead just apply for a normal search warrant</a:t>
            </a:r>
            <a:r>
              <a:rPr lang="en-IE" dirty="0" smtClean="0"/>
              <a:t>.</a:t>
            </a:r>
          </a:p>
          <a:p>
            <a:r>
              <a:rPr lang="en-IE" dirty="0" smtClean="0"/>
              <a:t>The </a:t>
            </a:r>
            <a:r>
              <a:rPr lang="en-IE" dirty="0"/>
              <a:t>FBI can secretly conduct a physical search or wiretap on U.S. citizens to obtain evidence of crime without proving probable cause, as the Fourth Amendment explicitly requires.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29310575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E" b="1" u="sng" dirty="0"/>
              <a:t>The USA PATRIOT </a:t>
            </a:r>
            <a:r>
              <a:rPr lang="en-IE" b="1" u="sng" dirty="0" smtClean="0"/>
              <a:t>Act</a:t>
            </a:r>
            <a:endParaRPr lang="en-IE" b="1" u="sng" dirty="0"/>
          </a:p>
          <a:p>
            <a:pPr marL="109728" indent="0">
              <a:buNone/>
            </a:pPr>
            <a:endParaRPr lang="en-IE" dirty="0" smtClean="0"/>
          </a:p>
          <a:p>
            <a:r>
              <a:rPr lang="en-IE" dirty="0"/>
              <a:t>On February 9, 2016, the FBI </a:t>
            </a:r>
            <a:r>
              <a:rPr lang="en-IE" dirty="0" smtClean="0"/>
              <a:t>asked </a:t>
            </a:r>
            <a:r>
              <a:rPr lang="en-IE" dirty="0"/>
              <a:t>Apple Inc. to create a new version of the phone's iOS operating system that could be installed and run in the phone's random access memory to disable certain security features that Apple refers to as "</a:t>
            </a:r>
            <a:r>
              <a:rPr lang="en-IE" dirty="0" err="1" smtClean="0"/>
              <a:t>GovtOS</a:t>
            </a:r>
            <a:r>
              <a:rPr lang="en-IE" dirty="0" smtClean="0"/>
              <a:t>“, the FBI had recovered </a:t>
            </a:r>
            <a:r>
              <a:rPr lang="en-IE" dirty="0"/>
              <a:t>an Apple iPhone 5C owned by the San Bernardino County, California government, that had been issued to its employee, Syed </a:t>
            </a:r>
            <a:r>
              <a:rPr lang="en-IE" dirty="0" err="1"/>
              <a:t>Rizwan</a:t>
            </a:r>
            <a:r>
              <a:rPr lang="en-IE" dirty="0"/>
              <a:t> </a:t>
            </a:r>
            <a:r>
              <a:rPr lang="en-IE" dirty="0" err="1"/>
              <a:t>Farook</a:t>
            </a:r>
            <a:r>
              <a:rPr lang="en-IE" dirty="0"/>
              <a:t>, one of the shooters involved in the December 2015 San Bernardino </a:t>
            </a:r>
            <a:r>
              <a:rPr lang="en-IE" dirty="0" smtClean="0"/>
              <a:t>attack. </a:t>
            </a:r>
            <a:r>
              <a:rPr lang="en-IE" dirty="0"/>
              <a:t>The attack killed 14 people and seriously injured 22. </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266636868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a:t>The USA PATRIOT </a:t>
            </a:r>
            <a:r>
              <a:rPr lang="en-IE" b="1" u="sng" dirty="0" smtClean="0"/>
              <a:t>Act</a:t>
            </a:r>
            <a:endParaRPr lang="en-IE" b="1" u="sng" dirty="0"/>
          </a:p>
          <a:p>
            <a:pPr marL="109728" indent="0">
              <a:buNone/>
            </a:pPr>
            <a:endParaRPr lang="en-IE" dirty="0"/>
          </a:p>
          <a:p>
            <a:r>
              <a:rPr lang="en-IE" dirty="0" smtClean="0"/>
              <a:t>Apple </a:t>
            </a:r>
            <a:r>
              <a:rPr lang="en-IE" dirty="0"/>
              <a:t>declined due to its policy to never undermine the security features of its products. The FBI responded by successfully applying to a United States magistrate judge, Sherri Pym, to issue a court order, mandating Apple to create and provide the requested software</a:t>
            </a:r>
            <a:r>
              <a:rPr lang="en-IE" dirty="0" smtClean="0"/>
              <a:t>. </a:t>
            </a:r>
            <a:r>
              <a:rPr lang="en-IE" dirty="0"/>
              <a:t>The order was not a subpoena, but rather was issued under the All Writs Act of 1789</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5762671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IE" b="1" u="sng" dirty="0"/>
              <a:t>The USA PATRIOT </a:t>
            </a:r>
            <a:r>
              <a:rPr lang="en-IE" b="1" u="sng" dirty="0" smtClean="0"/>
              <a:t>Act</a:t>
            </a:r>
            <a:endParaRPr lang="en-IE" dirty="0"/>
          </a:p>
          <a:p>
            <a:endParaRPr lang="en-IE" dirty="0" smtClean="0"/>
          </a:p>
          <a:p>
            <a:r>
              <a:rPr lang="en-IE" dirty="0" smtClean="0"/>
              <a:t>On </a:t>
            </a:r>
            <a:r>
              <a:rPr lang="en-IE" dirty="0"/>
              <a:t>February 16, 2016, Apple chief executive officer Tim Cook released an online statement to Apple customers, explaining the company's motives for opposing the court order. He also stated that while they respect the FBI, the request they made threatens data security by establishing a precedent that the U.S. government could use to force any technology company to create software that could undermine the security of its products.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551" y="5373216"/>
            <a:ext cx="2670499" cy="1484784"/>
          </a:xfrm>
          <a:prstGeom prst="rect">
            <a:avLst/>
          </a:prstGeom>
        </p:spPr>
      </p:pic>
    </p:spTree>
    <p:extLst>
      <p:ext uri="{BB962C8B-B14F-4D97-AF65-F5344CB8AC3E}">
        <p14:creationId xmlns:p14="http://schemas.microsoft.com/office/powerpoint/2010/main" val="225690954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pPr marL="109728" indent="0">
              <a:buNone/>
            </a:pPr>
            <a:endParaRPr lang="en-IE" dirty="0"/>
          </a:p>
          <a:p>
            <a:endParaRPr lang="en-IE" dirty="0" smtClean="0"/>
          </a:p>
          <a:p>
            <a:r>
              <a:rPr lang="en-IE" dirty="0"/>
              <a:t>On March 28, </a:t>
            </a:r>
            <a:r>
              <a:rPr lang="en-IE" dirty="0" smtClean="0"/>
              <a:t>2016, the </a:t>
            </a:r>
            <a:r>
              <a:rPr lang="en-IE" dirty="0"/>
              <a:t>FBI said it had unlocked the iPhone with the third party's help, and an anonymous official said that the hack's applications were limited; the Department of Justice vacated the case</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5489556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E" b="1" u="sng" dirty="0" smtClean="0"/>
              <a:t>For more detail:</a:t>
            </a:r>
            <a:endParaRPr lang="en-IE" b="1" u="sng" dirty="0"/>
          </a:p>
          <a:p>
            <a:endParaRPr lang="en-IE" dirty="0" smtClean="0"/>
          </a:p>
          <a:p>
            <a:r>
              <a:rPr lang="en-IE" dirty="0" smtClean="0"/>
              <a:t>In </a:t>
            </a:r>
            <a:r>
              <a:rPr lang="en-IE" dirty="0"/>
              <a:t>September 2015, Apple released a white paper detailing the security measures in its </a:t>
            </a:r>
            <a:r>
              <a:rPr lang="en-IE" dirty="0" smtClean="0"/>
              <a:t>iOS </a:t>
            </a:r>
            <a:r>
              <a:rPr lang="en-IE" dirty="0"/>
              <a:t>9 operating system. </a:t>
            </a:r>
            <a:endParaRPr lang="en-IE" dirty="0" smtClean="0"/>
          </a:p>
          <a:p>
            <a:r>
              <a:rPr lang="en-IE" dirty="0" smtClean="0"/>
              <a:t>The </a:t>
            </a:r>
            <a:r>
              <a:rPr lang="en-IE" dirty="0"/>
              <a:t>iPhone 5C model can be protected by a four-digit PIN code. After more than ten incorrect attempts to unlock the phone with the wrong PIN, the contents of the phone will </a:t>
            </a:r>
            <a:r>
              <a:rPr lang="en-IE" dirty="0" smtClean="0"/>
              <a:t>erase </a:t>
            </a:r>
            <a:r>
              <a:rPr lang="en-IE" dirty="0"/>
              <a:t>the AES encryption key that protects its stored data</a:t>
            </a:r>
            <a:r>
              <a:rPr lang="en-IE" dirty="0" smtClean="0"/>
              <a:t>.</a:t>
            </a:r>
          </a:p>
          <a:p>
            <a:endParaRPr lang="en-IE" dirty="0"/>
          </a:p>
          <a:p>
            <a:r>
              <a:rPr lang="en-IE" dirty="0">
                <a:hlinkClick r:id="rId2"/>
              </a:rPr>
              <a:t>https://</a:t>
            </a:r>
            <a:r>
              <a:rPr lang="en-IE" dirty="0" smtClean="0">
                <a:hlinkClick r:id="rId2"/>
              </a:rPr>
              <a:t>www.apple.com/business/docs/iOS_Security_Guide.pdf</a:t>
            </a:r>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202652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pic>
        <p:nvPicPr>
          <p:cNvPr id="5" name="Picture 2"/>
          <p:cNvPicPr>
            <a:picLocks noGrp="1" noChangeAspect="1" noChangeArrowheads="1"/>
          </p:cNvPicPr>
          <p:nvPr>
            <p:ph idx="1"/>
          </p:nvPr>
        </p:nvPicPr>
        <p:blipFill>
          <a:blip r:embed="rId2" cstate="print"/>
          <a:stretch>
            <a:fillRect/>
          </a:stretch>
        </p:blipFill>
        <p:spPr>
          <a:xfrm>
            <a:off x="807759" y="1600200"/>
            <a:ext cx="7528481" cy="4525963"/>
          </a:xfrm>
          <a:noFill/>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Viruses</a:t>
            </a:r>
            <a:endParaRPr lang="en-IE" dirty="0"/>
          </a:p>
        </p:txBody>
      </p:sp>
    </p:spTree>
    <p:extLst>
      <p:ext uri="{BB962C8B-B14F-4D97-AF65-F5344CB8AC3E}">
        <p14:creationId xmlns:p14="http://schemas.microsoft.com/office/powerpoint/2010/main" val="94591495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Computer Virus is a program that alters the way a computer works without permission of the user. It is typically self-executing and self-replicating.</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6992"/>
            <a:ext cx="5832648" cy="3125085"/>
          </a:xfrm>
          <a:prstGeom prst="rect">
            <a:avLst/>
          </a:prstGeom>
        </p:spPr>
      </p:pic>
    </p:spTree>
    <p:extLst>
      <p:ext uri="{BB962C8B-B14F-4D97-AF65-F5344CB8AC3E}">
        <p14:creationId xmlns:p14="http://schemas.microsoft.com/office/powerpoint/2010/main" val="23293899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Virus is typically written for a specific operating system, so a virus that works on Windows usually won’t work on Linux.</a:t>
            </a:r>
          </a:p>
          <a:p>
            <a:endParaRPr lang="en-IE" dirty="0"/>
          </a:p>
          <a:p>
            <a:r>
              <a:rPr lang="en-IE" dirty="0" smtClean="0"/>
              <a:t>Virus writers exploit vulnerabilities in a specific operating systems.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spTree>
    <p:extLst>
      <p:ext uri="{BB962C8B-B14F-4D97-AF65-F5344CB8AC3E}">
        <p14:creationId xmlns:p14="http://schemas.microsoft.com/office/powerpoint/2010/main" val="10126753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2014</a:t>
            </a:r>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2492896"/>
            <a:ext cx="7743825" cy="4000500"/>
          </a:xfrm>
          <a:prstGeom prst="rect">
            <a:avLst/>
          </a:prstGeom>
        </p:spPr>
      </p:pic>
    </p:spTree>
    <p:extLst>
      <p:ext uri="{BB962C8B-B14F-4D97-AF65-F5344CB8AC3E}">
        <p14:creationId xmlns:p14="http://schemas.microsoft.com/office/powerpoint/2010/main" val="14833728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Boot </a:t>
            </a:r>
            <a:r>
              <a:rPr lang="en-IE" dirty="0"/>
              <a:t>Sector </a:t>
            </a:r>
            <a:r>
              <a:rPr lang="en-IE" dirty="0" smtClean="0"/>
              <a:t>Virus</a:t>
            </a:r>
          </a:p>
          <a:p>
            <a:r>
              <a:rPr lang="en-IE" sz="2800" dirty="0" smtClean="0"/>
              <a:t>File </a:t>
            </a:r>
            <a:r>
              <a:rPr lang="en-IE" sz="2800" dirty="0"/>
              <a:t>Infector </a:t>
            </a:r>
            <a:r>
              <a:rPr lang="en-IE" sz="2800" dirty="0" smtClean="0"/>
              <a:t>Virus</a:t>
            </a:r>
          </a:p>
          <a:p>
            <a:r>
              <a:rPr lang="en-IE" sz="2800" dirty="0" smtClean="0"/>
              <a:t>Macro Virus</a:t>
            </a:r>
          </a:p>
          <a:p>
            <a:r>
              <a:rPr lang="en-IE" sz="2800" dirty="0"/>
              <a:t>Multipartite </a:t>
            </a:r>
            <a:r>
              <a:rPr lang="en-IE" sz="2800" dirty="0" smtClean="0"/>
              <a:t>Virus</a:t>
            </a:r>
          </a:p>
          <a:p>
            <a:r>
              <a:rPr lang="en-IE" sz="2800" dirty="0"/>
              <a:t>Polymorphic Virus</a:t>
            </a:r>
            <a:endParaRPr lang="en-IE" sz="2800" dirty="0" smtClean="0"/>
          </a:p>
          <a:p>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21884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Boot </a:t>
            </a:r>
            <a:r>
              <a:rPr lang="en-IE" b="1" dirty="0"/>
              <a:t>Sector </a:t>
            </a:r>
            <a:r>
              <a:rPr lang="en-IE" b="1" dirty="0" smtClean="0"/>
              <a:t>Virus</a:t>
            </a:r>
            <a:r>
              <a:rPr lang="en-IE" dirty="0" smtClean="0"/>
              <a:t>: Infects the boot sector. There </a:t>
            </a:r>
            <a:r>
              <a:rPr lang="en-IE" dirty="0"/>
              <a:t>are two types of boot sector </a:t>
            </a:r>
            <a:r>
              <a:rPr lang="en-IE" dirty="0" smtClean="0"/>
              <a:t>viruses:</a:t>
            </a:r>
          </a:p>
          <a:p>
            <a:pPr lvl="1"/>
            <a:r>
              <a:rPr lang="en-IE" sz="2800" i="1" dirty="0" smtClean="0"/>
              <a:t>Master </a:t>
            </a:r>
            <a:r>
              <a:rPr lang="en-IE" sz="2800" i="1" dirty="0"/>
              <a:t>Boot </a:t>
            </a:r>
            <a:r>
              <a:rPr lang="en-IE" sz="2800" i="1" dirty="0" smtClean="0"/>
              <a:t>Record</a:t>
            </a:r>
            <a:r>
              <a:rPr lang="en-IE" sz="2800" dirty="0" smtClean="0"/>
              <a:t> (</a:t>
            </a:r>
            <a:r>
              <a:rPr lang="en-IE" sz="2800" dirty="0"/>
              <a:t>MBR</a:t>
            </a:r>
            <a:r>
              <a:rPr lang="en-IE" sz="2800" dirty="0" smtClean="0"/>
              <a:t>): </a:t>
            </a:r>
            <a:r>
              <a:rPr lang="en-IE" sz="2800" dirty="0"/>
              <a:t>A MBR </a:t>
            </a:r>
            <a:r>
              <a:rPr lang="en-IE" sz="2800" dirty="0" smtClean="0"/>
              <a:t>can </a:t>
            </a:r>
            <a:r>
              <a:rPr lang="en-IE" sz="2800" dirty="0"/>
              <a:t>contain </a:t>
            </a:r>
            <a:r>
              <a:rPr lang="en-IE" sz="2800" dirty="0" smtClean="0"/>
              <a:t>code </a:t>
            </a:r>
            <a:r>
              <a:rPr lang="en-IE" sz="2800" dirty="0"/>
              <a:t>that </a:t>
            </a:r>
            <a:r>
              <a:rPr lang="en-IE" sz="2800" dirty="0" smtClean="0"/>
              <a:t>locates </a:t>
            </a:r>
            <a:r>
              <a:rPr lang="en-IE" sz="2800" dirty="0"/>
              <a:t>and </a:t>
            </a:r>
            <a:r>
              <a:rPr lang="en-IE" sz="2800" dirty="0" smtClean="0"/>
              <a:t>invokes </a:t>
            </a:r>
            <a:r>
              <a:rPr lang="en-IE" sz="2800" dirty="0"/>
              <a:t>its volume record.</a:t>
            </a:r>
            <a:r>
              <a:rPr lang="en-IE" sz="2800" dirty="0" smtClean="0"/>
              <a:t> </a:t>
            </a:r>
          </a:p>
          <a:p>
            <a:pPr lvl="1"/>
            <a:r>
              <a:rPr lang="en-IE" sz="2800" i="1" dirty="0" smtClean="0"/>
              <a:t>Volume </a:t>
            </a:r>
            <a:r>
              <a:rPr lang="en-IE" sz="2800" i="1" dirty="0"/>
              <a:t>Boot </a:t>
            </a:r>
            <a:r>
              <a:rPr lang="en-IE" sz="2800" i="1" dirty="0" smtClean="0"/>
              <a:t>Record</a:t>
            </a:r>
            <a:r>
              <a:rPr lang="en-IE" sz="2800" dirty="0" smtClean="0"/>
              <a:t> (</a:t>
            </a:r>
            <a:r>
              <a:rPr lang="en-IE" sz="2800" dirty="0"/>
              <a:t>VBR</a:t>
            </a:r>
            <a:r>
              <a:rPr lang="en-IE" sz="2800" dirty="0" smtClean="0"/>
              <a:t>): A </a:t>
            </a:r>
            <a:r>
              <a:rPr lang="en-IE" sz="2800" dirty="0"/>
              <a:t>VBR </a:t>
            </a:r>
            <a:r>
              <a:rPr lang="en-IE" sz="2800" dirty="0" smtClean="0"/>
              <a:t>can </a:t>
            </a:r>
            <a:r>
              <a:rPr lang="en-IE" sz="2800" dirty="0"/>
              <a:t>contain </a:t>
            </a:r>
            <a:r>
              <a:rPr lang="en-IE" sz="2800" dirty="0" smtClean="0"/>
              <a:t>code </a:t>
            </a:r>
            <a:r>
              <a:rPr lang="en-IE" sz="2800" dirty="0"/>
              <a:t>that </a:t>
            </a:r>
            <a:r>
              <a:rPr lang="en-IE" sz="2800" dirty="0" smtClean="0"/>
              <a:t>loads </a:t>
            </a:r>
            <a:r>
              <a:rPr lang="en-IE" sz="2800" dirty="0"/>
              <a:t>and </a:t>
            </a:r>
            <a:r>
              <a:rPr lang="en-IE" sz="2800" dirty="0" smtClean="0"/>
              <a:t>invokes </a:t>
            </a:r>
            <a:r>
              <a:rPr lang="en-IE" sz="2800" dirty="0"/>
              <a:t>the operating system</a:t>
            </a:r>
            <a:r>
              <a:rPr lang="en-IE" sz="2800" dirty="0" smtClean="0"/>
              <a:t>.</a:t>
            </a:r>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1325016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File </a:t>
            </a:r>
            <a:r>
              <a:rPr lang="en-IE" b="1" dirty="0"/>
              <a:t>Infector </a:t>
            </a:r>
            <a:r>
              <a:rPr lang="en-IE" b="1" dirty="0" smtClean="0"/>
              <a:t>Virus</a:t>
            </a:r>
            <a:r>
              <a:rPr lang="en-IE" dirty="0" smtClean="0"/>
              <a:t>: Perhaps </a:t>
            </a:r>
            <a:r>
              <a:rPr lang="en-IE" dirty="0"/>
              <a:t>the most common type of virus, the file infector takes root in a host </a:t>
            </a:r>
            <a:r>
              <a:rPr lang="en-IE" dirty="0" smtClean="0"/>
              <a:t>file. </a:t>
            </a:r>
            <a:r>
              <a:rPr lang="en-IE" dirty="0"/>
              <a:t>This type of virus may end up deleting the file that was originally infected, or it may rewrite it or replace it with something else</a:t>
            </a:r>
            <a:r>
              <a:rPr lang="en-IE" dirty="0" smtClean="0"/>
              <a:t>.</a:t>
            </a:r>
          </a:p>
          <a:p>
            <a:endParaRPr lang="en-IE" dirty="0" smtClean="0"/>
          </a:p>
          <a:p>
            <a:r>
              <a:rPr lang="en-IE" dirty="0" smtClean="0"/>
              <a:t>Usually infects </a:t>
            </a:r>
            <a:r>
              <a:rPr lang="en-IE" dirty="0" smtClean="0">
                <a:latin typeface="Courier New" panose="02070309020205020404" pitchFamily="49" charset="0"/>
                <a:cs typeface="Courier New" panose="02070309020205020404" pitchFamily="49" charset="0"/>
              </a:rPr>
              <a:t>.COM</a:t>
            </a:r>
            <a:r>
              <a:rPr lang="en-IE" dirty="0" smtClean="0"/>
              <a:t> and </a:t>
            </a:r>
            <a:r>
              <a:rPr lang="en-IE" dirty="0" smtClean="0">
                <a:latin typeface="Courier New" panose="02070309020205020404" pitchFamily="49" charset="0"/>
                <a:cs typeface="Courier New" panose="02070309020205020404" pitchFamily="49" charset="0"/>
              </a:rPr>
              <a:t>.EXE</a:t>
            </a:r>
            <a:r>
              <a:rPr lang="en-IE" dirty="0" smtClean="0"/>
              <a:t>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26573758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Macro Virus</a:t>
            </a:r>
            <a:r>
              <a:rPr lang="en-IE" dirty="0" smtClean="0"/>
              <a:t>: This </a:t>
            </a:r>
            <a:r>
              <a:rPr lang="en-IE" dirty="0"/>
              <a:t>is a virus that can be hidden in </a:t>
            </a:r>
            <a:r>
              <a:rPr lang="en-IE" dirty="0" smtClean="0"/>
              <a:t>data files, like Word documents and Spreadsheets. </a:t>
            </a:r>
          </a:p>
          <a:p>
            <a:endParaRPr lang="en-IE" dirty="0" smtClean="0"/>
          </a:p>
          <a:p>
            <a:r>
              <a:rPr lang="en-IE" dirty="0" smtClean="0"/>
              <a:t>Disable macros on files that you don’t trust.</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00263603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Multipartite Virus</a:t>
            </a:r>
            <a:r>
              <a:rPr lang="en-IE" dirty="0" smtClean="0"/>
              <a:t>: A </a:t>
            </a:r>
            <a:r>
              <a:rPr lang="en-IE" dirty="0"/>
              <a:t>virus of this type may spread in multiple ways, and it may take different actions on an infected computer depending on variables, such as the operating system installed or the existence of certain </a:t>
            </a:r>
            <a:r>
              <a:rPr lang="en-IE" dirty="0" smtClean="0"/>
              <a:t>files. </a:t>
            </a:r>
          </a:p>
          <a:p>
            <a:endParaRPr lang="en-IE" dirty="0"/>
          </a:p>
          <a:p>
            <a:r>
              <a:rPr lang="en-IE" dirty="0" smtClean="0"/>
              <a:t>Can infect boot sector and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1543371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Polymorphic Virus</a:t>
            </a:r>
            <a:r>
              <a:rPr lang="en-IE" dirty="0" smtClean="0"/>
              <a:t>: A </a:t>
            </a:r>
            <a:r>
              <a:rPr lang="en-IE" dirty="0"/>
              <a:t>polymorphic Virus </a:t>
            </a:r>
            <a:r>
              <a:rPr lang="en-IE" dirty="0" smtClean="0"/>
              <a:t>can mutate </a:t>
            </a:r>
            <a:r>
              <a:rPr lang="en-IE" dirty="0"/>
              <a:t>over time or after every </a:t>
            </a:r>
            <a:r>
              <a:rPr lang="en-IE" dirty="0" smtClean="0"/>
              <a:t>contaminated </a:t>
            </a:r>
            <a:r>
              <a:rPr lang="en-IE" dirty="0"/>
              <a:t>file and </a:t>
            </a:r>
            <a:r>
              <a:rPr lang="en-IE" dirty="0" smtClean="0"/>
              <a:t>changes </a:t>
            </a:r>
            <a:r>
              <a:rPr lang="en-IE" dirty="0"/>
              <a:t>the code that is used to deliver the payload.</a:t>
            </a:r>
            <a:endParaRPr lang="en-IE" dirty="0" smtClean="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1331270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Iterative Relationship between Successive Development Phases</a:t>
            </a:r>
            <a:endParaRPr lang="en-IE" dirty="0"/>
          </a:p>
        </p:txBody>
      </p:sp>
      <p:sp>
        <p:nvSpPr>
          <p:cNvPr id="4" name="Content Placeholder 3"/>
          <p:cNvSpPr>
            <a:spLocks noGrp="1"/>
          </p:cNvSpPr>
          <p:nvPr>
            <p:ph idx="1"/>
          </p:nvPr>
        </p:nvSpPr>
        <p:spPr/>
        <p:txBody>
          <a:bodyPr/>
          <a:lstStyle/>
          <a:p>
            <a:r>
              <a:rPr lang="en-IE" dirty="0" smtClean="0"/>
              <a:t>Each step progresses and the design is further detailed, there is an iteration with the preceding and succeeding steps but rarely with the more remote steps in the sequence.</a:t>
            </a:r>
          </a:p>
          <a:p>
            <a:r>
              <a:rPr lang="en-IE" dirty="0" smtClean="0"/>
              <a:t>The virtue of all of this is that as the design proceeds the change process is scoped down to manageable limits. </a:t>
            </a:r>
          </a:p>
          <a:p>
            <a:endParaRPr lang="en-IE"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p:txBody>
      </p:sp>
      <p:sp>
        <p:nvSpPr>
          <p:cNvPr id="3" name="Title 2"/>
          <p:cNvSpPr>
            <a:spLocks noGrp="1"/>
          </p:cNvSpPr>
          <p:nvPr>
            <p:ph type="title"/>
          </p:nvPr>
        </p:nvSpPr>
        <p:spPr/>
        <p:txBody>
          <a:bodyPr/>
          <a:lstStyle/>
          <a:p>
            <a:r>
              <a:rPr lang="en-IE" dirty="0" smtClean="0"/>
              <a:t>Virus Case Study</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52" y="1988840"/>
            <a:ext cx="6372200" cy="4779150"/>
          </a:xfrm>
          <a:prstGeom prst="rect">
            <a:avLst/>
          </a:prstGeom>
        </p:spPr>
      </p:pic>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04505610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err="1"/>
              <a:t>Natas</a:t>
            </a:r>
            <a:r>
              <a:rPr lang="en-IE" dirty="0"/>
              <a:t> is a memory-resident stealth virus </a:t>
            </a:r>
            <a:r>
              <a:rPr lang="en-IE" dirty="0" smtClean="0"/>
              <a:t>which </a:t>
            </a:r>
            <a:r>
              <a:rPr lang="en-IE" dirty="0"/>
              <a:t>is highly polymorphic, that affects master boot records, boot sectors of diskettes, files .COM and also .exe programs</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5" name="10-Point Star 4"/>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346069974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The </a:t>
            </a:r>
            <a:r>
              <a:rPr lang="en-IE" b="1" u="sng" dirty="0" err="1" smtClean="0"/>
              <a:t>Natas</a:t>
            </a:r>
            <a:r>
              <a:rPr lang="en-IE" b="1" u="sng" dirty="0" smtClean="0"/>
              <a:t> Virus</a:t>
            </a:r>
          </a:p>
          <a:p>
            <a:endParaRPr lang="en-IE" dirty="0"/>
          </a:p>
          <a:p>
            <a:r>
              <a:rPr lang="en-IE" dirty="0" err="1"/>
              <a:t>Natas</a:t>
            </a:r>
            <a:r>
              <a:rPr lang="en-IE" dirty="0"/>
              <a:t> (Satan spelled backwards) is a computer virus written by James Gentile, a </a:t>
            </a:r>
            <a:r>
              <a:rPr lang="en-IE" dirty="0" smtClean="0"/>
              <a:t>then 18-year-old </a:t>
            </a:r>
            <a:r>
              <a:rPr lang="en-IE" dirty="0"/>
              <a:t>hacker from San Diego, California who went by the alias of "Little </a:t>
            </a:r>
            <a:r>
              <a:rPr lang="en-IE" dirty="0" err="1"/>
              <a:t>Loc</a:t>
            </a:r>
            <a:r>
              <a:rPr lang="en-IE" dirty="0"/>
              <a:t>" and later "Priest". </a:t>
            </a:r>
            <a:endParaRPr lang="en-IE" dirty="0" smtClean="0"/>
          </a:p>
          <a:p>
            <a:r>
              <a:rPr lang="en-IE" dirty="0" smtClean="0"/>
              <a:t>The </a:t>
            </a:r>
            <a:r>
              <a:rPr lang="en-IE" dirty="0"/>
              <a:t>virus was made for a Mexican politician who wanted to win the Mexican elections by affecting all the Mexican Federal Electoral Institute (IFE) computers with a floppy disk</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18819268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The virus first appeared in Mexico City in May 1992, spread by a consultant using infected floppy disks. The virus became widespread in Mexico and the southwest United States. </a:t>
            </a:r>
            <a:endParaRPr lang="en-IE" dirty="0" smtClean="0"/>
          </a:p>
          <a:p>
            <a:r>
              <a:rPr lang="en-IE" dirty="0" smtClean="0"/>
              <a:t>The </a:t>
            </a:r>
            <a:r>
              <a:rPr lang="en-IE" dirty="0"/>
              <a:t>virus also made its way to the other side of the USA, infecting computers at the United States Secret Service knocking their network offline for approximately three days.</a:t>
            </a:r>
            <a:endParaRPr lang="en-IE" dirty="0" smtClean="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388766987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When a file infected with </a:t>
            </a:r>
            <a:r>
              <a:rPr lang="en-IE" dirty="0" err="1"/>
              <a:t>Natas</a:t>
            </a:r>
            <a:r>
              <a:rPr lang="en-IE" dirty="0"/>
              <a:t> is executed, it becomes memory resident, taking up 5,664 bytes in memory and infects the master boot record and COMMAND.COM. The virus infects files when they are executed, opened or copied, appending its 4,746 bytes to </a:t>
            </a:r>
            <a:r>
              <a:rPr lang="en-IE" dirty="0" smtClean="0"/>
              <a:t>.COM, .EXE </a:t>
            </a:r>
            <a:r>
              <a:rPr lang="en-IE" dirty="0"/>
              <a:t>and </a:t>
            </a:r>
            <a:r>
              <a:rPr lang="en-IE" dirty="0" smtClean="0"/>
              <a:t>.OVL </a:t>
            </a:r>
            <a:r>
              <a:rPr lang="en-IE" dirty="0"/>
              <a:t>files</a:t>
            </a:r>
            <a:r>
              <a:rPr lang="en-IE" dirty="0" smtClean="0"/>
              <a:t>.</a:t>
            </a:r>
            <a:endParaRPr lang="en-IE" dirty="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128684319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Worms</a:t>
            </a:r>
            <a:endParaRPr lang="en-IE" dirty="0"/>
          </a:p>
        </p:txBody>
      </p:sp>
    </p:spTree>
    <p:extLst>
      <p:ext uri="{BB962C8B-B14F-4D97-AF65-F5344CB8AC3E}">
        <p14:creationId xmlns:p14="http://schemas.microsoft.com/office/powerpoint/2010/main" val="11005037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computer worm is </a:t>
            </a:r>
            <a:r>
              <a:rPr lang="en-IE" dirty="0" smtClean="0"/>
              <a:t>program </a:t>
            </a:r>
            <a:r>
              <a:rPr lang="en-IE" dirty="0"/>
              <a:t>that replicates itself in order to spread to other </a:t>
            </a:r>
            <a:r>
              <a:rPr lang="en-IE" dirty="0" smtClean="0"/>
              <a:t>computers (often using </a:t>
            </a:r>
            <a:r>
              <a:rPr lang="en-IE" dirty="0"/>
              <a:t>a computer </a:t>
            </a:r>
            <a:r>
              <a:rPr lang="en-IE" dirty="0" smtClean="0"/>
              <a:t>network). </a:t>
            </a:r>
            <a:r>
              <a:rPr lang="en-IE" dirty="0"/>
              <a:t>Unlike a computer virus, it does not need to attach itself to an existing program</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4" y="3645384"/>
            <a:ext cx="5079303" cy="3240000"/>
          </a:xfrm>
          <a:prstGeom prst="rect">
            <a:avLst/>
          </a:prstGeom>
        </p:spPr>
      </p:pic>
    </p:spTree>
    <p:extLst>
      <p:ext uri="{BB962C8B-B14F-4D97-AF65-F5344CB8AC3E}">
        <p14:creationId xmlns:p14="http://schemas.microsoft.com/office/powerpoint/2010/main" val="165784548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Worms usually slow down processor time, and take up memory space, they also typically take up network bandwidth.</a:t>
            </a:r>
          </a:p>
          <a:p>
            <a:r>
              <a:rPr lang="en-IE" dirty="0" smtClean="0"/>
              <a:t>Some </a:t>
            </a:r>
            <a:r>
              <a:rPr lang="en-IE" dirty="0"/>
              <a:t>worms that have been created are designed only to spread, and do not attempt to change the systems they pass through. However, as the Morris worm and </a:t>
            </a:r>
            <a:r>
              <a:rPr lang="en-IE" dirty="0" err="1"/>
              <a:t>Mydoom</a:t>
            </a:r>
            <a:r>
              <a:rPr lang="en-IE" dirty="0"/>
              <a:t> showed, even these </a:t>
            </a:r>
            <a:r>
              <a:rPr lang="en-IE" dirty="0" smtClean="0"/>
              <a:t>worms </a:t>
            </a:r>
            <a:r>
              <a:rPr lang="en-IE" dirty="0"/>
              <a:t>can cause major disruption by increasing network </a:t>
            </a:r>
            <a:r>
              <a:rPr lang="en-IE" dirty="0" smtClean="0"/>
              <a:t>traffic.</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spTree>
    <p:extLst>
      <p:ext uri="{BB962C8B-B14F-4D97-AF65-F5344CB8AC3E}">
        <p14:creationId xmlns:p14="http://schemas.microsoft.com/office/powerpoint/2010/main" val="20206326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Since the start of computer networks there </a:t>
            </a:r>
            <a:r>
              <a:rPr lang="en-IE" dirty="0"/>
              <a:t>have been attempts to create useful </a:t>
            </a:r>
            <a:r>
              <a:rPr lang="en-IE" dirty="0" smtClean="0"/>
              <a:t>worms, for example, the </a:t>
            </a:r>
            <a:r>
              <a:rPr lang="en-IE" dirty="0" err="1"/>
              <a:t>Nachi</a:t>
            </a:r>
            <a:r>
              <a:rPr lang="en-IE" dirty="0"/>
              <a:t> family of worms tried to download and install patches from Microsoft's website to fix vulnerabilities in the host system—by exploiting those same vulnerabilities</a:t>
            </a:r>
            <a:r>
              <a:rPr lang="en-IE" dirty="0" smtClean="0"/>
              <a:t>.</a:t>
            </a:r>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6107029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dirty="0" smtClean="0"/>
              <a:t>In </a:t>
            </a:r>
            <a:r>
              <a:rPr lang="en-IE" dirty="0"/>
              <a:t>practice, although this may have made these systems more secure, it generated considerable network traffic, rebooted the machine in the course of patching it, and did its work without the consent of the computer's </a:t>
            </a:r>
            <a:r>
              <a:rPr lang="en-IE" dirty="0" smtClean="0"/>
              <a:t>owner. </a:t>
            </a:r>
          </a:p>
          <a:p>
            <a:r>
              <a:rPr lang="en-IE" dirty="0" smtClean="0"/>
              <a:t>Several </a:t>
            </a:r>
            <a:r>
              <a:rPr lang="en-IE" dirty="0"/>
              <a:t>worms, like XSS worms, have been written to research how worms spread. For example, the effects of changes in social activity or user </a:t>
            </a:r>
            <a:r>
              <a:rPr lang="en-IE" dirty="0" smtClean="0"/>
              <a:t>behaviour</a:t>
            </a:r>
            <a:r>
              <a:rPr lang="en-IE" dirty="0"/>
              <a:t>. </a:t>
            </a:r>
            <a:endParaRPr lang="en-IE" dirty="0" smtClean="0"/>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3354465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pic>
        <p:nvPicPr>
          <p:cNvPr id="4" name="Picture 2"/>
          <p:cNvPicPr>
            <a:picLocks noGrp="1" noChangeAspect="1" noChangeArrowheads="1"/>
          </p:cNvPicPr>
          <p:nvPr>
            <p:ph sz="quarter" idx="4294967295"/>
          </p:nvPr>
        </p:nvPicPr>
        <p:blipFill>
          <a:blip r:embed="rId2" cstate="print"/>
          <a:srcRect/>
          <a:stretch>
            <a:fillRect/>
          </a:stretch>
        </p:blipFill>
        <p:spPr>
          <a:xfrm>
            <a:off x="467544" y="1584474"/>
            <a:ext cx="8135938" cy="4868862"/>
          </a:xfrm>
          <a:noFill/>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18" y="2219463"/>
            <a:ext cx="6976042" cy="4449897"/>
          </a:xfrm>
          <a:prstGeom prst="rect">
            <a:avLst/>
          </a:prstGeom>
        </p:spPr>
      </p:pic>
    </p:spTree>
    <p:extLst>
      <p:ext uri="{BB962C8B-B14F-4D97-AF65-F5344CB8AC3E}">
        <p14:creationId xmlns:p14="http://schemas.microsoft.com/office/powerpoint/2010/main" val="276020159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ILOVEYOU Worm</a:t>
            </a:r>
          </a:p>
          <a:p>
            <a:endParaRPr lang="en-IE" dirty="0"/>
          </a:p>
          <a:p>
            <a:r>
              <a:rPr lang="en-IE" dirty="0"/>
              <a:t>ILOVEYOU, sometimes referred to as Love Letter, was a computer worm that attacked tens of millions of Windows personal computers on and after </a:t>
            </a:r>
            <a:r>
              <a:rPr lang="en-IE" dirty="0" smtClean="0"/>
              <a:t>May</a:t>
            </a:r>
            <a:r>
              <a:rPr lang="en-IE" dirty="0"/>
              <a:t> </a:t>
            </a:r>
            <a:r>
              <a:rPr lang="en-IE" dirty="0" smtClean="0"/>
              <a:t>4</a:t>
            </a:r>
            <a:r>
              <a:rPr lang="en-IE" baseline="30000" dirty="0" smtClean="0"/>
              <a:t>th</a:t>
            </a:r>
            <a:r>
              <a:rPr lang="en-IE" dirty="0" smtClean="0"/>
              <a:t>, </a:t>
            </a:r>
            <a:r>
              <a:rPr lang="en-IE" dirty="0"/>
              <a:t>2000</a:t>
            </a:r>
            <a:r>
              <a:rPr lang="en-IE" dirty="0" smtClean="0"/>
              <a:t>.</a:t>
            </a:r>
          </a:p>
          <a:p>
            <a:r>
              <a:rPr lang="en-IE" dirty="0"/>
              <a:t>it started spreading as an email message with the subject line "ILOVEYOU" and the attachment "</a:t>
            </a:r>
            <a:r>
              <a:rPr lang="en-IE" dirty="0" smtClean="0"/>
              <a:t>LOVE-LETTER-FOR-YOU.txt.vbs“</a:t>
            </a:r>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7" name="10-Point Star 6"/>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418489153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ILOVEYOU Worm</a:t>
            </a:r>
          </a:p>
          <a:p>
            <a:endParaRPr lang="en-IE" dirty="0"/>
          </a:p>
          <a:p>
            <a:r>
              <a:rPr lang="en-IE" dirty="0"/>
              <a:t>The worm did damage on the local machine, overwriting random types of files (including Office files, image files, and audio files; however after overwriting MP3 files the virus would hide the file), and sent a copy of itself to all addresses in the Windows Address Book used by Microsoft Outlook.</a:t>
            </a:r>
            <a:endParaRPr lang="en-IE" dirty="0" smtClean="0"/>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428567568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The ILOVEYOU Worm</a:t>
            </a:r>
          </a:p>
          <a:p>
            <a:endParaRPr lang="en-IE" dirty="0"/>
          </a:p>
          <a:p>
            <a:r>
              <a:rPr lang="en-IE" dirty="0"/>
              <a:t>The </a:t>
            </a:r>
            <a:r>
              <a:rPr lang="en-IE" dirty="0" smtClean="0"/>
              <a:t>worm originated in </a:t>
            </a:r>
            <a:r>
              <a:rPr lang="en-IE" dirty="0"/>
              <a:t>the </a:t>
            </a:r>
            <a:r>
              <a:rPr lang="en-IE" dirty="0" smtClean="0"/>
              <a:t>Philippines, </a:t>
            </a:r>
            <a:r>
              <a:rPr lang="en-IE" dirty="0"/>
              <a:t>thereafter </a:t>
            </a:r>
            <a:r>
              <a:rPr lang="en-IE" dirty="0" smtClean="0"/>
              <a:t>across </a:t>
            </a:r>
            <a:r>
              <a:rPr lang="en-IE" dirty="0"/>
              <a:t>the world, moving first to Hong Kong, then to Europe, and finally the United States, as employees began their workday that Friday morning</a:t>
            </a:r>
            <a:r>
              <a:rPr lang="en-IE" dirty="0" smtClean="0"/>
              <a:t>. The </a:t>
            </a:r>
            <a:r>
              <a:rPr lang="en-IE" dirty="0"/>
              <a:t>outbreak was later estimated to have caused US $5.5-8.7 billion in damages worldwide</a:t>
            </a:r>
            <a:r>
              <a:rPr lang="en-IE" dirty="0" smtClean="0"/>
              <a:t>, </a:t>
            </a:r>
            <a:r>
              <a:rPr lang="en-IE" dirty="0"/>
              <a:t>and estimated to cost the US $15 billion to remove the worm</a:t>
            </a:r>
            <a:r>
              <a:rPr lang="en-IE" dirty="0" smtClean="0"/>
              <a:t>.</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216323297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Trojans</a:t>
            </a:r>
            <a:endParaRPr lang="en-IE" dirty="0"/>
          </a:p>
        </p:txBody>
      </p:sp>
    </p:spTree>
    <p:extLst>
      <p:ext uri="{BB962C8B-B14F-4D97-AF65-F5344CB8AC3E}">
        <p14:creationId xmlns:p14="http://schemas.microsoft.com/office/powerpoint/2010/main" val="4062216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dirty="0" smtClean="0"/>
              <a:t>Trojan is a malicious program that </a:t>
            </a:r>
            <a:r>
              <a:rPr lang="en-IE" dirty="0"/>
              <a:t>misrepresents itself to appear useful, routine, or interesting in order to persuade a victim to install it. </a:t>
            </a:r>
            <a:endParaRPr lang="en-IE" dirty="0" smtClean="0"/>
          </a:p>
        </p:txBody>
      </p:sp>
      <p:sp>
        <p:nvSpPr>
          <p:cNvPr id="3" name="Title 2"/>
          <p:cNvSpPr>
            <a:spLocks noGrp="1"/>
          </p:cNvSpPr>
          <p:nvPr>
            <p:ph type="title"/>
          </p:nvPr>
        </p:nvSpPr>
        <p:spPr/>
        <p:txBody>
          <a:bodyPr/>
          <a:lstStyle/>
          <a:p>
            <a:r>
              <a:rPr lang="en-IE" dirty="0" smtClean="0"/>
              <a:t>Trojans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96951"/>
            <a:ext cx="2880320" cy="3575991"/>
          </a:xfrm>
          <a:prstGeom prst="rect">
            <a:avLst/>
          </a:prstGeom>
        </p:spPr>
      </p:pic>
    </p:spTree>
    <p:extLst>
      <p:ext uri="{BB962C8B-B14F-4D97-AF65-F5344CB8AC3E}">
        <p14:creationId xmlns:p14="http://schemas.microsoft.com/office/powerpoint/2010/main" val="152944225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a:t>Trojans are generally spread by some form of social engineering, for example where a user is duped into executing an e-mail attachment disguised to be unsuspicious, (e.g., a routine form to be filled in), or by </a:t>
            </a:r>
            <a:r>
              <a:rPr lang="en-IE" dirty="0" smtClean="0"/>
              <a:t>downloading. </a:t>
            </a:r>
          </a:p>
          <a:p>
            <a:r>
              <a:rPr lang="en-IE" dirty="0" smtClean="0"/>
              <a:t>Unlike </a:t>
            </a:r>
            <a:r>
              <a:rPr lang="en-IE" dirty="0"/>
              <a:t>computer viruses and worms, Trojans generally do not attempt to inject themselves into other files or otherwise propagate themselves</a:t>
            </a:r>
            <a:r>
              <a:rPr lang="en-IE"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9968997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Types of things Trojans do:</a:t>
            </a:r>
          </a:p>
          <a:p>
            <a:pPr lvl="1"/>
            <a:r>
              <a:rPr lang="en-IE" sz="2800" dirty="0" smtClean="0"/>
              <a:t>Destructive Behaviour</a:t>
            </a:r>
          </a:p>
          <a:p>
            <a:pPr lvl="1"/>
            <a:r>
              <a:rPr lang="en-IE" sz="2800" dirty="0" smtClean="0"/>
              <a:t>Use of Resources, or Identity</a:t>
            </a:r>
          </a:p>
          <a:p>
            <a:pPr lvl="1"/>
            <a:r>
              <a:rPr lang="en-IE" sz="2800" dirty="0" smtClean="0"/>
              <a:t>Money, Theft, or Ransom</a:t>
            </a:r>
          </a:p>
          <a:p>
            <a:pPr lvl="1"/>
            <a:r>
              <a:rPr lang="en-IE" sz="2800" dirty="0" smtClean="0"/>
              <a:t>Data Theft</a:t>
            </a:r>
          </a:p>
          <a:p>
            <a:pPr lvl="1"/>
            <a:r>
              <a:rPr lang="en-IE" sz="2800" dirty="0" smtClean="0"/>
              <a:t>Spying, Surveillance, or Stalking</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14009720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Destructive Behaviour</a:t>
            </a:r>
          </a:p>
          <a:p>
            <a:pPr lvl="1"/>
            <a:r>
              <a:rPr lang="en-IE" sz="2800" dirty="0" smtClean="0"/>
              <a:t>Crashing </a:t>
            </a:r>
            <a:r>
              <a:rPr lang="en-IE" sz="2800" dirty="0"/>
              <a:t>the computer or device.</a:t>
            </a:r>
          </a:p>
          <a:p>
            <a:pPr lvl="1"/>
            <a:r>
              <a:rPr lang="en-IE" sz="2800" dirty="0"/>
              <a:t>Modification or deletion of files.</a:t>
            </a:r>
          </a:p>
          <a:p>
            <a:pPr lvl="1"/>
            <a:r>
              <a:rPr lang="en-IE" sz="2800" dirty="0"/>
              <a:t>Data corruption.</a:t>
            </a:r>
          </a:p>
          <a:p>
            <a:pPr lvl="1"/>
            <a:r>
              <a:rPr lang="en-IE" sz="2800" dirty="0"/>
              <a:t>Formatting disks, destroying all contents.</a:t>
            </a:r>
          </a:p>
          <a:p>
            <a:pPr lvl="1"/>
            <a:r>
              <a:rPr lang="en-IE" sz="2800" dirty="0"/>
              <a:t>Spread malware across the network.</a:t>
            </a:r>
          </a:p>
          <a:p>
            <a:pPr lvl="1"/>
            <a:r>
              <a:rPr lang="en-IE" sz="2800" dirty="0"/>
              <a:t>Spy on user activities and access sensitive information</a:t>
            </a:r>
            <a:r>
              <a:rPr lang="en-IE" sz="2800"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99567612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Use of Resources, or Identity</a:t>
            </a:r>
          </a:p>
          <a:p>
            <a:pPr lvl="1"/>
            <a:r>
              <a:rPr lang="en-IE" sz="2800" dirty="0"/>
              <a:t>Use of the machine as part of a botnet (e.g. to perform automated </a:t>
            </a:r>
            <a:r>
              <a:rPr lang="en-IE" sz="2800" dirty="0" smtClean="0"/>
              <a:t>spamming)</a:t>
            </a:r>
            <a:endParaRPr lang="en-IE" sz="2800" dirty="0"/>
          </a:p>
          <a:p>
            <a:pPr lvl="1"/>
            <a:r>
              <a:rPr lang="en-IE" sz="2800" dirty="0"/>
              <a:t>Using computer resources for mining </a:t>
            </a:r>
            <a:r>
              <a:rPr lang="en-IE" sz="2800" dirty="0" err="1"/>
              <a:t>cryptocurrencies</a:t>
            </a:r>
            <a:r>
              <a:rPr lang="en-IE" sz="2800" dirty="0"/>
              <a:t> </a:t>
            </a:r>
          </a:p>
          <a:p>
            <a:pPr lvl="1"/>
            <a:r>
              <a:rPr lang="en-IE" sz="2800" dirty="0"/>
              <a:t>Using the infected computer as proxy for illegal activities and/or attacks on other computers.</a:t>
            </a:r>
          </a:p>
          <a:p>
            <a:pPr lvl="1"/>
            <a:r>
              <a:rPr lang="en-IE" sz="2800" dirty="0"/>
              <a:t>Infecting other connected devices on the network.</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2068304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Unfortunately the design iterations are never confined to the successive steps</a:t>
            </a:r>
            <a:endParaRPr lang="en-IE" dirty="0"/>
          </a:p>
        </p:txBody>
      </p:sp>
      <p:sp>
        <p:nvSpPr>
          <p:cNvPr id="5" name="Content Placeholder 4"/>
          <p:cNvSpPr>
            <a:spLocks noGrp="1"/>
          </p:cNvSpPr>
          <p:nvPr>
            <p:ph idx="1"/>
          </p:nvPr>
        </p:nvSpPr>
        <p:spPr/>
        <p:txBody>
          <a:bodyPr>
            <a:normAutofit fontScale="92500"/>
          </a:bodyPr>
          <a:lstStyle/>
          <a:p>
            <a:r>
              <a:rPr lang="en-IE" dirty="0" smtClean="0"/>
              <a:t>The testing phase which occurs at the end of the development cycle is the first event for which timing, storage, input/output transfers, etc., are experienced as distinguished from analyzed. </a:t>
            </a:r>
          </a:p>
          <a:p>
            <a:r>
              <a:rPr lang="en-IE" dirty="0" smtClean="0"/>
              <a:t>These phenomena are not precisely analyzable. </a:t>
            </a:r>
          </a:p>
          <a:p>
            <a:r>
              <a:rPr lang="en-IE" dirty="0" smtClean="0"/>
              <a:t>Yet if these phenomena fail to satisfy the various external constraints, then invariably a major redesign is required.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Money, Theft, or Ransom</a:t>
            </a:r>
          </a:p>
          <a:p>
            <a:pPr lvl="1"/>
            <a:r>
              <a:rPr lang="en-IE" sz="2800" dirty="0"/>
              <a:t>Electronic money theft</a:t>
            </a:r>
          </a:p>
          <a:p>
            <a:pPr lvl="1"/>
            <a:r>
              <a:rPr lang="en-IE" sz="2800" dirty="0"/>
              <a:t>Installing </a:t>
            </a:r>
            <a:r>
              <a:rPr lang="en-IE" sz="2800" dirty="0" err="1"/>
              <a:t>ransomware</a:t>
            </a:r>
            <a:r>
              <a:rPr lang="en-IE" sz="2800" dirty="0"/>
              <a:t> such as </a:t>
            </a:r>
            <a:r>
              <a:rPr lang="en-IE" sz="2800" dirty="0" err="1"/>
              <a:t>CryptoLocker</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56909386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Data Theft</a:t>
            </a:r>
          </a:p>
          <a:p>
            <a:pPr lvl="1"/>
            <a:r>
              <a:rPr lang="en-IE" sz="2800" dirty="0"/>
              <a:t>Data theft, including for industrial espionage</a:t>
            </a:r>
          </a:p>
          <a:p>
            <a:pPr lvl="1"/>
            <a:r>
              <a:rPr lang="en-IE" sz="2800" dirty="0"/>
              <a:t>User passwords or payment card information</a:t>
            </a:r>
          </a:p>
          <a:p>
            <a:pPr lvl="1"/>
            <a:r>
              <a:rPr lang="en-IE" sz="2800" dirty="0"/>
              <a:t>User personally identifiable information</a:t>
            </a:r>
          </a:p>
          <a:p>
            <a:pPr lvl="1"/>
            <a:r>
              <a:rPr lang="en-IE" sz="2800" dirty="0"/>
              <a:t>Trade secrets</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54921809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Spying, </a:t>
            </a:r>
            <a:r>
              <a:rPr lang="en-IE" b="1" dirty="0" smtClean="0"/>
              <a:t>Surveillance, </a:t>
            </a:r>
            <a:r>
              <a:rPr lang="en-IE" b="1" dirty="0"/>
              <a:t>or </a:t>
            </a:r>
            <a:r>
              <a:rPr lang="en-IE" b="1" dirty="0" smtClean="0"/>
              <a:t>Stalking</a:t>
            </a:r>
          </a:p>
          <a:p>
            <a:pPr lvl="1"/>
            <a:r>
              <a:rPr lang="en-IE" sz="2800" dirty="0" smtClean="0"/>
              <a:t>Keystroke logging</a:t>
            </a:r>
          </a:p>
          <a:p>
            <a:pPr lvl="1"/>
            <a:r>
              <a:rPr lang="en-IE" sz="2800" dirty="0" smtClean="0"/>
              <a:t>Watching </a:t>
            </a:r>
            <a:r>
              <a:rPr lang="en-IE" sz="2800" dirty="0"/>
              <a:t>the user's screen</a:t>
            </a:r>
          </a:p>
          <a:p>
            <a:pPr lvl="1"/>
            <a:r>
              <a:rPr lang="en-IE" sz="2800" dirty="0"/>
              <a:t>Viewing the user's webcam</a:t>
            </a:r>
          </a:p>
          <a:p>
            <a:pPr lvl="1"/>
            <a:r>
              <a:rPr lang="en-IE" sz="2800" dirty="0"/>
              <a:t>Controlling the computer system remotely</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88047809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2492896"/>
            <a:ext cx="6191250" cy="3810000"/>
          </a:xfrm>
          <a:prstGeom prst="rect">
            <a:avLst/>
          </a:prstGeom>
        </p:spPr>
      </p:pic>
    </p:spTree>
    <p:extLst>
      <p:ext uri="{BB962C8B-B14F-4D97-AF65-F5344CB8AC3E}">
        <p14:creationId xmlns:p14="http://schemas.microsoft.com/office/powerpoint/2010/main" val="83131857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b="1" u="sng" dirty="0" smtClean="0"/>
              <a:t>The </a:t>
            </a:r>
            <a:r>
              <a:rPr lang="en-IE" b="1" u="sng" dirty="0"/>
              <a:t>Gh0st RAT </a:t>
            </a:r>
            <a:r>
              <a:rPr lang="en-IE" b="1" u="sng" dirty="0" smtClean="0"/>
              <a:t>Trojan</a:t>
            </a:r>
          </a:p>
          <a:p>
            <a:endParaRPr lang="en-IE" dirty="0" smtClean="0"/>
          </a:p>
          <a:p>
            <a:endParaRPr lang="en-IE" dirty="0"/>
          </a:p>
          <a:p>
            <a:r>
              <a:rPr lang="en-IE" dirty="0"/>
              <a:t>Gh0st RAT is a Trojan horse for the Windows platform that </a:t>
            </a:r>
            <a:r>
              <a:rPr lang="en-IE" dirty="0" smtClean="0"/>
              <a:t>was </a:t>
            </a:r>
            <a:r>
              <a:rPr lang="en-IE" dirty="0"/>
              <a:t>used to hack into some of the most sensitive computer networks on </a:t>
            </a:r>
            <a:r>
              <a:rPr lang="en-IE" dirty="0" smtClean="0"/>
              <a:t>Earth. It </a:t>
            </a:r>
            <a:r>
              <a:rPr lang="en-IE" dirty="0"/>
              <a:t>is a cyber spying computer program. The "Rat" part of the name refers to the software's ability to operate as a "</a:t>
            </a:r>
            <a:r>
              <a:rPr lang="en-IE" i="1" dirty="0"/>
              <a:t>Remote Administration Tool</a:t>
            </a:r>
            <a:r>
              <a:rPr lang="en-IE" dirty="0"/>
              <a:t>".</a:t>
            </a:r>
            <a:endParaRPr lang="en-IE" dirty="0" smtClean="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25130964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E" sz="2900" b="1" u="sng" dirty="0"/>
              <a:t>The Gh0st RAT Trojan</a:t>
            </a:r>
          </a:p>
          <a:p>
            <a:endParaRPr lang="en-IE" dirty="0"/>
          </a:p>
          <a:p>
            <a:r>
              <a:rPr lang="en-IE" dirty="0" smtClean="0"/>
              <a:t>It can:</a:t>
            </a:r>
          </a:p>
          <a:p>
            <a:pPr lvl="1"/>
            <a:r>
              <a:rPr lang="en-IE" dirty="0"/>
              <a:t>Take full control of the remote </a:t>
            </a:r>
            <a:r>
              <a:rPr lang="en-IE" dirty="0" smtClean="0"/>
              <a:t>screen.</a:t>
            </a:r>
            <a:endParaRPr lang="en-IE" dirty="0"/>
          </a:p>
          <a:p>
            <a:pPr lvl="1"/>
            <a:r>
              <a:rPr lang="en-IE" dirty="0"/>
              <a:t>Provide real time as well as offline keystroke logging.</a:t>
            </a:r>
          </a:p>
          <a:p>
            <a:pPr lvl="1"/>
            <a:r>
              <a:rPr lang="en-IE" dirty="0"/>
              <a:t>Provide live feed of webcam, </a:t>
            </a:r>
            <a:r>
              <a:rPr lang="en-IE" dirty="0" smtClean="0"/>
              <a:t>and microphone.</a:t>
            </a:r>
            <a:endParaRPr lang="en-IE" dirty="0"/>
          </a:p>
          <a:p>
            <a:pPr lvl="1"/>
            <a:r>
              <a:rPr lang="en-IE" dirty="0"/>
              <a:t>Download remote binaries on the infected remote host.</a:t>
            </a:r>
          </a:p>
          <a:p>
            <a:pPr lvl="1"/>
            <a:r>
              <a:rPr lang="en-IE" dirty="0"/>
              <a:t>Take control of remote shutdown and reboot of host.</a:t>
            </a:r>
          </a:p>
          <a:p>
            <a:pPr lvl="1"/>
            <a:r>
              <a:rPr lang="en-IE" dirty="0"/>
              <a:t>Disable infected computer remote </a:t>
            </a:r>
            <a:r>
              <a:rPr lang="en-IE" dirty="0" smtClean="0"/>
              <a:t>keyboard </a:t>
            </a:r>
            <a:r>
              <a:rPr lang="en-IE" dirty="0"/>
              <a:t>input.</a:t>
            </a:r>
          </a:p>
          <a:p>
            <a:pPr lvl="1"/>
            <a:r>
              <a:rPr lang="en-IE" dirty="0"/>
              <a:t>Enter into shell of remote infected host with full control.</a:t>
            </a:r>
          </a:p>
          <a:p>
            <a:pPr lvl="1"/>
            <a:r>
              <a:rPr lang="en-IE" dirty="0"/>
              <a:t>Provide a list of all the active processes</a:t>
            </a:r>
            <a:r>
              <a:rPr lang="en-IE" dirty="0" smtClean="0"/>
              <a:t>.</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43849872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Gh0st </a:t>
            </a:r>
            <a:r>
              <a:rPr lang="en-IE" dirty="0"/>
              <a:t>Rat </a:t>
            </a:r>
            <a:r>
              <a:rPr lang="en-IE" dirty="0" smtClean="0"/>
              <a:t>was </a:t>
            </a:r>
            <a:r>
              <a:rPr lang="en-IE" dirty="0"/>
              <a:t>originally made </a:t>
            </a:r>
            <a:r>
              <a:rPr lang="en-IE" dirty="0" smtClean="0"/>
              <a:t>by the </a:t>
            </a:r>
            <a:r>
              <a:rPr lang="en-IE" dirty="0" err="1" smtClean="0"/>
              <a:t>C.Rufus</a:t>
            </a:r>
            <a:r>
              <a:rPr lang="en-IE" dirty="0" smtClean="0"/>
              <a:t> </a:t>
            </a:r>
            <a:r>
              <a:rPr lang="en-IE" dirty="0"/>
              <a:t>Security Team </a:t>
            </a:r>
            <a:r>
              <a:rPr lang="en-IE" dirty="0" smtClean="0"/>
              <a:t>in 2005. </a:t>
            </a:r>
            <a:r>
              <a:rPr lang="en-IE" dirty="0"/>
              <a:t>Just as with other well-featured “</a:t>
            </a:r>
            <a:r>
              <a:rPr lang="en-IE" dirty="0" smtClean="0"/>
              <a:t>off-the-shelf” </a:t>
            </a:r>
            <a:r>
              <a:rPr lang="en-IE" dirty="0" err="1" smtClean="0"/>
              <a:t>trojans</a:t>
            </a:r>
            <a:r>
              <a:rPr lang="en-IE" dirty="0" smtClean="0"/>
              <a:t> </a:t>
            </a:r>
            <a:r>
              <a:rPr lang="en-IE" dirty="0"/>
              <a:t>like Poison Ivy, </a:t>
            </a:r>
            <a:r>
              <a:rPr lang="en-IE" dirty="0" err="1"/>
              <a:t>Hupigon</a:t>
            </a:r>
            <a:r>
              <a:rPr lang="en-IE" dirty="0"/>
              <a:t> and </a:t>
            </a:r>
            <a:r>
              <a:rPr lang="en-IE" dirty="0" err="1"/>
              <a:t>DarkComet</a:t>
            </a:r>
            <a:r>
              <a:rPr lang="en-IE" dirty="0"/>
              <a:t> it has been used by all sorts of people – </a:t>
            </a:r>
            <a:r>
              <a:rPr lang="en-IE" dirty="0" smtClean="0"/>
              <a:t>from script kiddies to </a:t>
            </a:r>
            <a:r>
              <a:rPr lang="en-IE" dirty="0"/>
              <a:t>resourceful targeted attack </a:t>
            </a:r>
            <a:r>
              <a:rPr lang="en-IE" dirty="0" smtClean="0"/>
              <a:t>actors.</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281643458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Gh0st RAT Trojan</a:t>
            </a:r>
          </a:p>
          <a:p>
            <a:pPr marL="109728" indent="0">
              <a:buNone/>
            </a:pPr>
            <a:endParaRPr lang="en-IE" dirty="0" smtClean="0"/>
          </a:p>
          <a:p>
            <a:r>
              <a:rPr lang="en-IE" dirty="0" smtClean="0"/>
              <a:t>In </a:t>
            </a:r>
            <a:r>
              <a:rPr lang="en-IE" dirty="0"/>
              <a:t>less than two </a:t>
            </a:r>
            <a:r>
              <a:rPr lang="en-IE" dirty="0" smtClean="0"/>
              <a:t>years (2007-2009) </a:t>
            </a:r>
            <a:r>
              <a:rPr lang="en-IE" dirty="0"/>
              <a:t>Gh0st Rat </a:t>
            </a:r>
            <a:r>
              <a:rPr lang="en-IE" dirty="0" smtClean="0"/>
              <a:t>infiltrated </a:t>
            </a:r>
            <a:r>
              <a:rPr lang="en-IE" dirty="0"/>
              <a:t>at least 1,295 computers in 103 countries, including many belonging to embassies, foreign ministries and other government offices, as well as the Dalai Lama’s Tibetan exile </a:t>
            </a:r>
            <a:r>
              <a:rPr lang="en-IE" dirty="0" smtClean="0"/>
              <a:t>centres </a:t>
            </a:r>
            <a:r>
              <a:rPr lang="en-IE" dirty="0"/>
              <a:t>in India, Brussels, London and New York.</a:t>
            </a:r>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03013263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Storyboarding </a:t>
            </a:r>
            <a:endParaRPr lang="en-IE" dirty="0"/>
          </a:p>
        </p:txBody>
      </p:sp>
    </p:spTree>
    <p:extLst>
      <p:ext uri="{BB962C8B-B14F-4D97-AF65-F5344CB8AC3E}">
        <p14:creationId xmlns:p14="http://schemas.microsoft.com/office/powerpoint/2010/main" val="196938349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t>
            </a:r>
            <a:r>
              <a:rPr lang="en-IE" i="1" dirty="0" smtClean="0"/>
              <a:t>Storyboards are visual organizers, typically a series of illustrations displayed in sequence for the purpose of pre-visualizing a video, web-based training, or interactive media sequence.</a:t>
            </a:r>
            <a:r>
              <a:rPr lang="en-IE" dirty="0" smtClean="0"/>
              <a:t>”</a:t>
            </a:r>
          </a:p>
          <a:p>
            <a:pPr>
              <a:buNone/>
            </a:pPr>
            <a:endParaRPr lang="en-IE" dirty="0" smtClean="0"/>
          </a:p>
          <a:p>
            <a:pPr>
              <a:buNone/>
            </a:pPr>
            <a:r>
              <a:rPr lang="en-IE" dirty="0" smtClean="0"/>
              <a:t>http://www.instructionaldesign.org/storyboarding.html</a:t>
            </a:r>
            <a:endParaRPr lang="en-IE" dirty="0"/>
          </a:p>
        </p:txBody>
      </p:sp>
      <p:sp>
        <p:nvSpPr>
          <p:cNvPr id="3" name="Title 2"/>
          <p:cNvSpPr>
            <a:spLocks noGrp="1"/>
          </p:cNvSpPr>
          <p:nvPr>
            <p:ph type="title"/>
          </p:nvPr>
        </p:nvSpPr>
        <p:spPr/>
        <p:txBody>
          <a:bodyPr/>
          <a:lstStyle/>
          <a:p>
            <a:r>
              <a:rPr lang="en-IE" dirty="0" smtClean="0"/>
              <a:t>Storyboarding</a:t>
            </a:r>
            <a:endParaRPr lang="en-IE" dirty="0"/>
          </a:p>
        </p:txBody>
      </p:sp>
    </p:spTree>
    <p:extLst>
      <p:ext uri="{BB962C8B-B14F-4D97-AF65-F5344CB8AC3E}">
        <p14:creationId xmlns:p14="http://schemas.microsoft.com/office/powerpoint/2010/main" val="2311519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How do we fix this?</a:t>
            </a:r>
            <a:endParaRPr lang="en-IE"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Passive</a:t>
            </a:r>
          </a:p>
          <a:p>
            <a:pPr lvl="1"/>
            <a:r>
              <a:rPr lang="en-IE" dirty="0" smtClean="0"/>
              <a:t>Sketches, pictures, screenshots</a:t>
            </a:r>
          </a:p>
          <a:p>
            <a:pPr lvl="1"/>
            <a:r>
              <a:rPr lang="en-IE" dirty="0" smtClean="0"/>
              <a:t>PowerPoint or example outputs </a:t>
            </a:r>
          </a:p>
          <a:p>
            <a:r>
              <a:rPr lang="en-IE" dirty="0" smtClean="0"/>
              <a:t>Active</a:t>
            </a:r>
          </a:p>
          <a:p>
            <a:pPr lvl="1"/>
            <a:r>
              <a:rPr lang="en-IE" dirty="0" smtClean="0"/>
              <a:t>Slideshows, simple animations</a:t>
            </a:r>
          </a:p>
          <a:p>
            <a:pPr lvl="1"/>
            <a:r>
              <a:rPr lang="en-IE" dirty="0" smtClean="0"/>
              <a:t>“Demo mode” of typical behaviour of system</a:t>
            </a:r>
          </a:p>
          <a:p>
            <a:r>
              <a:rPr lang="en-IE" dirty="0" smtClean="0"/>
              <a:t>Interactive</a:t>
            </a:r>
          </a:p>
          <a:p>
            <a:pPr lvl="1"/>
            <a:r>
              <a:rPr lang="en-IE" dirty="0" smtClean="0"/>
              <a:t>Interactive tools</a:t>
            </a:r>
          </a:p>
          <a:p>
            <a:pPr lvl="1"/>
            <a:r>
              <a:rPr lang="en-IE" dirty="0" smtClean="0"/>
              <a:t>Requires user participation</a:t>
            </a:r>
            <a:endParaRPr lang="en-IE" dirty="0"/>
          </a:p>
        </p:txBody>
      </p:sp>
      <p:sp>
        <p:nvSpPr>
          <p:cNvPr id="3" name="Title 2"/>
          <p:cNvSpPr>
            <a:spLocks noGrp="1"/>
          </p:cNvSpPr>
          <p:nvPr>
            <p:ph type="title"/>
          </p:nvPr>
        </p:nvSpPr>
        <p:spPr/>
        <p:txBody>
          <a:bodyPr/>
          <a:lstStyle/>
          <a:p>
            <a:r>
              <a:rPr lang="en-IE" dirty="0" smtClean="0"/>
              <a:t>Storyboarding: Types</a:t>
            </a:r>
            <a:endParaRPr lang="en-IE" dirty="0"/>
          </a:p>
        </p:txBody>
      </p:sp>
    </p:spTree>
    <p:extLst>
      <p:ext uri="{BB962C8B-B14F-4D97-AF65-F5344CB8AC3E}">
        <p14:creationId xmlns:p14="http://schemas.microsoft.com/office/powerpoint/2010/main" val="288877737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Types</a:t>
            </a:r>
            <a:endParaRPr lang="en-IE" dirty="0"/>
          </a:p>
        </p:txBody>
      </p:sp>
      <p:pic>
        <p:nvPicPr>
          <p:cNvPr id="1027" name="Picture 3"/>
          <p:cNvPicPr>
            <a:picLocks noChangeAspect="1" noChangeArrowheads="1"/>
          </p:cNvPicPr>
          <p:nvPr/>
        </p:nvPicPr>
        <p:blipFill>
          <a:blip r:embed="rId3" cstate="print"/>
          <a:srcRect/>
          <a:stretch>
            <a:fillRect/>
          </a:stretch>
        </p:blipFill>
        <p:spPr bwMode="auto">
          <a:xfrm>
            <a:off x="304800" y="1556792"/>
            <a:ext cx="8610600" cy="5048250"/>
          </a:xfrm>
          <a:prstGeom prst="rect">
            <a:avLst/>
          </a:prstGeom>
          <a:noFill/>
        </p:spPr>
      </p:pic>
    </p:spTree>
    <p:extLst>
      <p:ext uri="{BB962C8B-B14F-4D97-AF65-F5344CB8AC3E}">
        <p14:creationId xmlns:p14="http://schemas.microsoft.com/office/powerpoint/2010/main" val="385883783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6" name="Picture 2" descr="http://www.webdesignermag.co.uk/wp-content/uploads/2009/09/main.jpg"/>
          <p:cNvPicPr>
            <a:picLocks noChangeAspect="1" noChangeArrowheads="1"/>
          </p:cNvPicPr>
          <p:nvPr/>
        </p:nvPicPr>
        <p:blipFill>
          <a:blip r:embed="rId3" cstate="print"/>
          <a:srcRect/>
          <a:stretch>
            <a:fillRect/>
          </a:stretch>
        </p:blipFill>
        <p:spPr bwMode="auto">
          <a:xfrm>
            <a:off x="1043608" y="1268760"/>
            <a:ext cx="6624736" cy="5313038"/>
          </a:xfrm>
          <a:prstGeom prst="rect">
            <a:avLst/>
          </a:prstGeom>
          <a:noFill/>
        </p:spPr>
      </p:pic>
    </p:spTree>
    <p:extLst>
      <p:ext uri="{BB962C8B-B14F-4D97-AF65-F5344CB8AC3E}">
        <p14:creationId xmlns:p14="http://schemas.microsoft.com/office/powerpoint/2010/main" val="146996225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pic>
        <p:nvPicPr>
          <p:cNvPr id="44034" name="Picture 2" descr="http://www.mikesovay.com/msc/storyboard_temp.jpg"/>
          <p:cNvPicPr>
            <a:picLocks noChangeAspect="1" noChangeArrowheads="1"/>
          </p:cNvPicPr>
          <p:nvPr/>
        </p:nvPicPr>
        <p:blipFill>
          <a:blip r:embed="rId3" cstate="print"/>
          <a:srcRect/>
          <a:stretch>
            <a:fillRect/>
          </a:stretch>
        </p:blipFill>
        <p:spPr bwMode="auto">
          <a:xfrm>
            <a:off x="611560" y="1400358"/>
            <a:ext cx="7380312" cy="5196994"/>
          </a:xfrm>
          <a:prstGeom prst="rect">
            <a:avLst/>
          </a:prstGeom>
          <a:noFill/>
        </p:spPr>
      </p:pic>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325856568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2960"/>
            <a:ext cx="9144000" cy="3532080"/>
          </a:xfrm>
          <a:prstGeom prst="rect">
            <a:avLst/>
          </a:prstGeom>
        </p:spPr>
      </p:pic>
    </p:spTree>
    <p:extLst>
      <p:ext uri="{BB962C8B-B14F-4D97-AF65-F5344CB8AC3E}">
        <p14:creationId xmlns:p14="http://schemas.microsoft.com/office/powerpoint/2010/main" val="279753119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Personas</a:t>
            </a:r>
            <a:endParaRPr lang="en-IE" dirty="0"/>
          </a:p>
        </p:txBody>
      </p:sp>
    </p:spTree>
    <p:extLst>
      <p:ext uri="{BB962C8B-B14F-4D97-AF65-F5344CB8AC3E}">
        <p14:creationId xmlns:p14="http://schemas.microsoft.com/office/powerpoint/2010/main" val="216287509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US" sz="2800" dirty="0" smtClean="0"/>
              <a:t>A persona is a fictional character that can be used to represent a collection of some of the kinds of people who could potentially be using a particular design.</a:t>
            </a:r>
          </a:p>
        </p:txBody>
      </p:sp>
    </p:spTree>
    <p:extLst>
      <p:ext uri="{BB962C8B-B14F-4D97-AF65-F5344CB8AC3E}">
        <p14:creationId xmlns:p14="http://schemas.microsoft.com/office/powerpoint/2010/main" val="2288579338"/>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Typically in </a:t>
            </a:r>
            <a:r>
              <a:rPr lang="en-IE" sz="2800" i="1" dirty="0" smtClean="0"/>
              <a:t>user-centred design</a:t>
            </a:r>
            <a:r>
              <a:rPr lang="en-IE" sz="2800" dirty="0" smtClean="0"/>
              <a:t> the designers will use several personas to test the viability of a design. The personas allow the designers to consider the range of stakeholders that might be using their designs, and allows the designer to look at their designs from these stakeholders’ perspectives.</a:t>
            </a:r>
          </a:p>
          <a:p>
            <a:endParaRPr lang="en-IE" sz="2800" dirty="0" smtClean="0"/>
          </a:p>
          <a:p>
            <a:endParaRPr lang="en-IE" sz="2800" dirty="0" smtClean="0"/>
          </a:p>
        </p:txBody>
      </p:sp>
    </p:spTree>
    <p:extLst>
      <p:ext uri="{BB962C8B-B14F-4D97-AF65-F5344CB8AC3E}">
        <p14:creationId xmlns:p14="http://schemas.microsoft.com/office/powerpoint/2010/main" val="4274832540"/>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The need for personas was initially identified in the mid-1990s in the marketing sector, followed quickly by the software sector, and then quickly spreading to a range of design disciplines. </a:t>
            </a:r>
          </a:p>
        </p:txBody>
      </p:sp>
    </p:spTree>
    <p:extLst>
      <p:ext uri="{BB962C8B-B14F-4D97-AF65-F5344CB8AC3E}">
        <p14:creationId xmlns:p14="http://schemas.microsoft.com/office/powerpoint/2010/main" val="3516782765"/>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Benefits that have been suggested for personas include a suggestion that for designers working in groups, they are given a common, consistent understanding of the dimensions of diversity and can communicate and brainstorm more effectively about diversity to each other. It also allows the designers to focus on the users of their design and encourages the designers to learn more about those users and understand how they will use the design.</a:t>
            </a:r>
          </a:p>
        </p:txBody>
      </p:sp>
    </p:spTree>
    <p:extLst>
      <p:ext uri="{BB962C8B-B14F-4D97-AF65-F5344CB8AC3E}">
        <p14:creationId xmlns:p14="http://schemas.microsoft.com/office/powerpoint/2010/main" val="164046262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Five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IE" dirty="0" smtClean="0"/>
              <a:t>Program Design comes first</a:t>
            </a:r>
          </a:p>
          <a:p>
            <a:pPr marL="514350" indent="-514350">
              <a:buFont typeface="+mj-lt"/>
              <a:buAutoNum type="arabicPeriod"/>
            </a:pPr>
            <a:r>
              <a:rPr lang="en-IE" dirty="0" smtClean="0"/>
              <a:t>Document the Design</a:t>
            </a:r>
          </a:p>
          <a:p>
            <a:pPr marL="514350" indent="-514350">
              <a:buFont typeface="+mj-lt"/>
              <a:buAutoNum type="arabicPeriod"/>
            </a:pPr>
            <a:r>
              <a:rPr lang="en-IE" dirty="0" smtClean="0"/>
              <a:t>Do it twice</a:t>
            </a:r>
          </a:p>
          <a:p>
            <a:pPr marL="514350" indent="-514350">
              <a:buFont typeface="+mj-lt"/>
              <a:buAutoNum type="arabicPeriod"/>
            </a:pPr>
            <a:r>
              <a:rPr lang="en-IE" dirty="0" smtClean="0"/>
              <a:t>Plan, Control and Monitor Testing</a:t>
            </a:r>
          </a:p>
          <a:p>
            <a:pPr marL="514350" indent="-514350">
              <a:buFont typeface="+mj-lt"/>
              <a:buAutoNum type="arabicPeriod"/>
            </a:pPr>
            <a:r>
              <a:rPr lang="en-IE" dirty="0" smtClean="0"/>
              <a:t>Involve the Customer</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Some researchers have criticised the use of personas by indicating that for evaluating a design, the use of real customers who will be using the design is more realistic and preferable to the use of personas which are fictional characters. There is no doubt that using a wide range of real customers is one of the strongest forms of evaluation, but there are many cases where this is not possible, and personas are an effective alternative.</a:t>
            </a:r>
            <a:endParaRPr lang="en-IE" sz="2800" dirty="0"/>
          </a:p>
        </p:txBody>
      </p:sp>
    </p:spTree>
    <p:extLst>
      <p:ext uri="{BB962C8B-B14F-4D97-AF65-F5344CB8AC3E}">
        <p14:creationId xmlns:p14="http://schemas.microsoft.com/office/powerpoint/2010/main" val="765846162"/>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Some scientific studies (e.g. Frank Long, 2009, “</a:t>
            </a:r>
            <a:r>
              <a:rPr lang="en-IE" sz="2800" i="1" dirty="0" smtClean="0"/>
              <a:t>Real or Imaginary: The effectiveness of using personas in product design</a:t>
            </a:r>
            <a:r>
              <a:rPr lang="en-IE" sz="2800" dirty="0" smtClean="0"/>
              <a:t>”) on the use of personas have shown that personas can result in more usable designs, more user-centred discussions, and more effective communication in design teams.</a:t>
            </a:r>
            <a:endParaRPr lang="en-IE" sz="2800" dirty="0"/>
          </a:p>
        </p:txBody>
      </p:sp>
    </p:spTree>
    <p:extLst>
      <p:ext uri="{BB962C8B-B14F-4D97-AF65-F5344CB8AC3E}">
        <p14:creationId xmlns:p14="http://schemas.microsoft.com/office/powerpoint/2010/main" val="3212538486"/>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User Stories</a:t>
            </a:r>
            <a:endParaRPr lang="en-IE" dirty="0"/>
          </a:p>
        </p:txBody>
      </p:sp>
    </p:spTree>
    <p:extLst>
      <p:ext uri="{BB962C8B-B14F-4D97-AF65-F5344CB8AC3E}">
        <p14:creationId xmlns:p14="http://schemas.microsoft.com/office/powerpoint/2010/main" val="260286805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sp>
        <p:nvSpPr>
          <p:cNvPr id="16386" name="Content Placeholder 2"/>
          <p:cNvSpPr>
            <a:spLocks noGrp="1"/>
          </p:cNvSpPr>
          <p:nvPr>
            <p:ph idx="1"/>
          </p:nvPr>
        </p:nvSpPr>
        <p:spPr/>
        <p:txBody>
          <a:bodyPr/>
          <a:lstStyle/>
          <a:p>
            <a:r>
              <a:rPr lang="en-IE" sz="2800" dirty="0" smtClean="0"/>
              <a:t> A user story is one or more sentences in the everyday  language that captures what a user does or needs to do as part of their job function.</a:t>
            </a:r>
          </a:p>
          <a:p>
            <a:endParaRPr lang="en-IE" sz="2800" dirty="0" smtClean="0"/>
          </a:p>
          <a:p>
            <a:pPr lvl="1"/>
            <a:r>
              <a:rPr lang="en-IE" sz="2400" dirty="0" smtClean="0"/>
              <a:t>As a user, I want to search for my customers by their first and last names. </a:t>
            </a:r>
          </a:p>
          <a:p>
            <a:pPr lvl="1"/>
            <a:endParaRPr lang="en-IE" sz="2400" dirty="0" smtClean="0"/>
          </a:p>
          <a:p>
            <a:pPr lvl="1"/>
            <a:r>
              <a:rPr lang="en-IE" sz="2400" dirty="0" smtClean="0"/>
              <a:t>As a non-administrative user, I want to modify my own schedules but not the schedules of other users. </a:t>
            </a:r>
            <a:endParaRPr lang="en-IE" sz="2400" dirty="0"/>
          </a:p>
        </p:txBody>
      </p:sp>
    </p:spTree>
    <p:extLst>
      <p:ext uri="{BB962C8B-B14F-4D97-AF65-F5344CB8AC3E}">
        <p14:creationId xmlns:p14="http://schemas.microsoft.com/office/powerpoint/2010/main" val="188112376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sp>
        <p:nvSpPr>
          <p:cNvPr id="16386" name="Content Placeholder 2"/>
          <p:cNvSpPr>
            <a:spLocks noGrp="1"/>
          </p:cNvSpPr>
          <p:nvPr>
            <p:ph idx="1"/>
          </p:nvPr>
        </p:nvSpPr>
        <p:spPr/>
        <p:txBody>
          <a:bodyPr/>
          <a:lstStyle/>
          <a:p>
            <a:r>
              <a:rPr lang="en-IE" sz="2800" dirty="0" smtClean="0"/>
              <a:t>User </a:t>
            </a:r>
            <a:r>
              <a:rPr lang="en-IE" sz="2800" dirty="0"/>
              <a:t>stories are often written from the perspective of an end user or user of a system. </a:t>
            </a:r>
            <a:endParaRPr lang="en-IE" sz="2800" dirty="0" smtClean="0"/>
          </a:p>
          <a:p>
            <a:endParaRPr lang="en-IE" sz="2800" dirty="0"/>
          </a:p>
          <a:p>
            <a:r>
              <a:rPr lang="en-IE" sz="2800" dirty="0" smtClean="0"/>
              <a:t>They </a:t>
            </a:r>
            <a:r>
              <a:rPr lang="en-IE" sz="2800" dirty="0"/>
              <a:t>are often recorded on index cards, on Post-it notes, or in project management software. </a:t>
            </a:r>
          </a:p>
        </p:txBody>
      </p:sp>
    </p:spTree>
    <p:extLst>
      <p:ext uri="{BB962C8B-B14F-4D97-AF65-F5344CB8AC3E}">
        <p14:creationId xmlns:p14="http://schemas.microsoft.com/office/powerpoint/2010/main" val="321069727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8" y="2302817"/>
            <a:ext cx="5344663" cy="4150519"/>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r>
              <a:rPr lang="en-IE" u="sng" dirty="0" smtClean="0"/>
              <a:t>User Story template:</a:t>
            </a:r>
          </a:p>
          <a:p>
            <a:pPr marL="0" indent="0">
              <a:buNone/>
            </a:pPr>
            <a:endParaRPr lang="en-IE" dirty="0" smtClean="0"/>
          </a:p>
        </p:txBody>
      </p:sp>
    </p:spTree>
    <p:extLst>
      <p:ext uri="{BB962C8B-B14F-4D97-AF65-F5344CB8AC3E}">
        <p14:creationId xmlns:p14="http://schemas.microsoft.com/office/powerpoint/2010/main" val="11257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t>“</a:t>
            </a:r>
            <a:r>
              <a:rPr lang="en-IE" i="1" dirty="0" smtClean="0"/>
              <a:t>I am going to describe my personal views about managing large software developments. </a:t>
            </a:r>
          </a:p>
          <a:p>
            <a:r>
              <a:rPr lang="en-IE" i="1" dirty="0" smtClean="0"/>
              <a:t>I have had various assignments during the past nine years, mostly concerned with the development of software packages for spacecraft mission planning, commanding and post-flight analysis. </a:t>
            </a:r>
          </a:p>
          <a:p>
            <a:r>
              <a:rPr lang="en-IE" i="1" dirty="0" smtClean="0"/>
              <a:t>In these assignments I have experienced different degrees of success with respect to arriving at an operational state, on-time, and within costs. </a:t>
            </a:r>
          </a:p>
          <a:p>
            <a:r>
              <a:rPr lang="en-IE" i="1" dirty="0" smtClean="0"/>
              <a:t>I have become prejudiced by my experiences and I am going to relate some of these prejudices in this presentation</a:t>
            </a:r>
            <a:r>
              <a:rPr lang="en-IE" dirty="0" smtClean="0"/>
              <a:t>.”</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lstStyle/>
          <a:p>
            <a:r>
              <a:rPr lang="en-IE" dirty="0" smtClean="0"/>
              <a:t>A preliminary program design phase has been inserted between the Software Requirements Generation phase and the Analysis phase.</a:t>
            </a:r>
            <a:endParaRPr lang="en-I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pic>
        <p:nvPicPr>
          <p:cNvPr id="6" name="Content Placeholder 5" descr="w2.jpg"/>
          <p:cNvPicPr>
            <a:picLocks noGrp="1" noChangeAspect="1"/>
          </p:cNvPicPr>
          <p:nvPr>
            <p:ph idx="1"/>
          </p:nvPr>
        </p:nvPicPr>
        <p:blipFill>
          <a:blip r:embed="rId2" cstate="print"/>
          <a:stretch>
            <a:fillRect/>
          </a:stretch>
        </p:blipFill>
        <p:spPr>
          <a:xfrm>
            <a:off x="1147033" y="1600200"/>
            <a:ext cx="6849933"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1. Program Design comes first</a:t>
            </a:r>
            <a:endParaRPr lang="en-IE" dirty="0"/>
          </a:p>
        </p:txBody>
      </p:sp>
      <p:sp>
        <p:nvSpPr>
          <p:cNvPr id="4" name="Content Placeholder 3"/>
          <p:cNvSpPr>
            <a:spLocks noGrp="1"/>
          </p:cNvSpPr>
          <p:nvPr>
            <p:ph idx="1"/>
          </p:nvPr>
        </p:nvSpPr>
        <p:spPr/>
        <p:txBody>
          <a:bodyPr>
            <a:normAutofit/>
          </a:bodyPr>
          <a:lstStyle/>
          <a:p>
            <a:r>
              <a:rPr lang="en-IE" dirty="0" smtClean="0"/>
              <a:t>The following steps are required:</a:t>
            </a:r>
          </a:p>
          <a:p>
            <a:pPr>
              <a:buNone/>
            </a:pPr>
            <a:r>
              <a:rPr lang="en-IE" dirty="0" smtClean="0"/>
              <a:t>1) Begin the design process with program designers, not analysts or programmers.</a:t>
            </a:r>
          </a:p>
          <a:p>
            <a:pPr>
              <a:buNone/>
            </a:pPr>
            <a:r>
              <a:rPr lang="en-IE" dirty="0" smtClean="0"/>
              <a:t>2) Design, define and allocate the data processing modes. </a:t>
            </a:r>
          </a:p>
          <a:p>
            <a:pPr>
              <a:buNone/>
            </a:pPr>
            <a:r>
              <a:rPr lang="en-IE" dirty="0" smtClean="0"/>
              <a:t>3) Write an overview document that is understandable, informative and current. </a:t>
            </a:r>
            <a:endParaRPr lang="en-I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
        <p:nvSpPr>
          <p:cNvPr id="4" name="Content Placeholder 3"/>
          <p:cNvSpPr>
            <a:spLocks noGrp="1"/>
          </p:cNvSpPr>
          <p:nvPr>
            <p:ph idx="1"/>
          </p:nvPr>
        </p:nvSpPr>
        <p:spPr/>
        <p:txBody>
          <a:bodyPr>
            <a:normAutofit/>
          </a:bodyPr>
          <a:lstStyle/>
          <a:p>
            <a:r>
              <a:rPr lang="en-IE" dirty="0" smtClean="0"/>
              <a:t>“</a:t>
            </a:r>
            <a:r>
              <a:rPr lang="en-IE" i="1" dirty="0" smtClean="0"/>
              <a:t>How much documentation?" </a:t>
            </a:r>
          </a:p>
          <a:p>
            <a:r>
              <a:rPr lang="en-IE" dirty="0" smtClean="0"/>
              <a:t>“</a:t>
            </a:r>
            <a:r>
              <a:rPr lang="en-IE" i="1" dirty="0" smtClean="0"/>
              <a:t>Quite a lot</a:t>
            </a:r>
            <a:r>
              <a:rPr lang="en-IE" dirty="0" smtClean="0"/>
              <a:t>" </a:t>
            </a:r>
          </a:p>
          <a:p>
            <a:r>
              <a:rPr lang="en-IE" dirty="0" smtClean="0"/>
              <a:t>More than most programmers, analysts, or program designers are willing to do if left to their own devices. </a:t>
            </a:r>
          </a:p>
          <a:p>
            <a:r>
              <a:rPr lang="en-IE" dirty="0" smtClean="0"/>
              <a:t>The first rule of managing software development is ruthless enforcement of documentation requirements.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quarter" idx="1"/>
          </p:nvPr>
        </p:nvPicPr>
        <p:blipFill>
          <a:blip r:embed="rId2" cstate="print"/>
          <a:srcRect/>
          <a:stretch>
            <a:fillRect/>
          </a:stretch>
        </p:blipFill>
        <p:spPr>
          <a:xfrm>
            <a:off x="755576" y="1412875"/>
            <a:ext cx="7632973" cy="5176838"/>
          </a:xfrm>
          <a:noFill/>
        </p:spPr>
      </p:pic>
      <p:sp>
        <p:nvSpPr>
          <p:cNvPr id="3" name="Title 2"/>
          <p:cNvSpPr>
            <a:spLocks noGrp="1"/>
          </p:cNvSpPr>
          <p:nvPr>
            <p:ph type="title"/>
          </p:nvPr>
        </p:nvSpPr>
        <p:spPr>
          <a:xfrm>
            <a:off x="457200" y="274638"/>
            <a:ext cx="8229600" cy="1143000"/>
          </a:xfrm>
        </p:spPr>
        <p:txBody>
          <a:bodyPr>
            <a:normAutofit/>
          </a:bodyPr>
          <a:lstStyle/>
          <a:p>
            <a:r>
              <a:rPr lang="en-IE" dirty="0" smtClean="0"/>
              <a:t>2. Document the Design</a:t>
            </a:r>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3. Do It Twice</a:t>
            </a:r>
            <a:endParaRPr lang="en-IE" dirty="0"/>
          </a:p>
        </p:txBody>
      </p:sp>
      <p:sp>
        <p:nvSpPr>
          <p:cNvPr id="5" name="Content Placeholder 4"/>
          <p:cNvSpPr>
            <a:spLocks noGrp="1"/>
          </p:cNvSpPr>
          <p:nvPr>
            <p:ph idx="1"/>
          </p:nvPr>
        </p:nvSpPr>
        <p:spPr/>
        <p:txBody>
          <a:bodyPr/>
          <a:lstStyle/>
          <a:p>
            <a:r>
              <a:rPr lang="en-IE" dirty="0" smtClean="0"/>
              <a:t>Create a pilot study</a:t>
            </a:r>
          </a:p>
          <a:p>
            <a:r>
              <a:rPr lang="en-IE" dirty="0" smtClean="0"/>
              <a:t>If the computer program in question is being developed for the first time, arrange matters so that the version finally delivered to the customer for operational deployment is actually the second version insofar as critical design/operations areas are concerned.</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388" y="1484313"/>
            <a:ext cx="8704262" cy="4908550"/>
          </a:xfrm>
          <a:prstGeom prst="rect">
            <a:avLst/>
          </a:prstGeom>
          <a:noFill/>
          <a:ln w="9525">
            <a:noFill/>
            <a:miter lim="800000"/>
            <a:headEnd/>
            <a:tailEnd/>
          </a:ln>
        </p:spPr>
      </p:pic>
      <p:sp>
        <p:nvSpPr>
          <p:cNvPr id="3" name="Title 2"/>
          <p:cNvSpPr>
            <a:spLocks noGrp="1"/>
          </p:cNvSpPr>
          <p:nvPr>
            <p:ph type="title"/>
          </p:nvPr>
        </p:nvSpPr>
        <p:spPr>
          <a:xfrm>
            <a:off x="457200" y="274638"/>
            <a:ext cx="8229600" cy="1143000"/>
          </a:xfrm>
        </p:spPr>
        <p:txBody>
          <a:bodyPr>
            <a:normAutofit/>
          </a:bodyPr>
          <a:lstStyle/>
          <a:p>
            <a:r>
              <a:rPr lang="en-IE" dirty="0" smtClean="0"/>
              <a:t>3. Do It Twice</a:t>
            </a:r>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lstStyle/>
          <a:p>
            <a:r>
              <a:rPr lang="en-IE" dirty="0" smtClean="0"/>
              <a:t>Without question the biggest user of project resources, whether it be manpower, computer time, or management judgment, is the test phase. It is the phase of greatest risk in terms of dollars and schedule.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IE" dirty="0" smtClean="0"/>
              <a:t>4. Plan, Control and Monitor Testing</a:t>
            </a:r>
            <a:endParaRPr lang="en-IE" dirty="0"/>
          </a:p>
        </p:txBody>
      </p:sp>
      <p:pic>
        <p:nvPicPr>
          <p:cNvPr id="5" name="Picture 4" descr="w3.jpg"/>
          <p:cNvPicPr>
            <a:picLocks noChangeAspect="1"/>
          </p:cNvPicPr>
          <p:nvPr/>
        </p:nvPicPr>
        <p:blipFill>
          <a:blip r:embed="rId2" cstate="print"/>
          <a:stretch>
            <a:fillRect/>
          </a:stretch>
        </p:blipFill>
        <p:spPr>
          <a:xfrm>
            <a:off x="0" y="1556792"/>
            <a:ext cx="9144000" cy="473518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4. Plan, Control and Monitor Testing</a:t>
            </a:r>
            <a:endParaRPr lang="en-IE" dirty="0"/>
          </a:p>
        </p:txBody>
      </p:sp>
      <p:sp>
        <p:nvSpPr>
          <p:cNvPr id="6" name="Content Placeholder 5"/>
          <p:cNvSpPr>
            <a:spLocks noGrp="1"/>
          </p:cNvSpPr>
          <p:nvPr>
            <p:ph idx="1"/>
          </p:nvPr>
        </p:nvSpPr>
        <p:spPr/>
        <p:txBody>
          <a:bodyPr>
            <a:normAutofit fontScale="92500" lnSpcReduction="20000"/>
          </a:bodyPr>
          <a:lstStyle/>
          <a:p>
            <a:pPr>
              <a:buNone/>
            </a:pPr>
            <a:r>
              <a:rPr lang="en-IE" dirty="0" smtClean="0"/>
              <a:t>1) Many parts of the test process are best handled by test specialists who did not necessarily contribute to the original design. </a:t>
            </a:r>
          </a:p>
          <a:p>
            <a:pPr>
              <a:buNone/>
            </a:pPr>
            <a:r>
              <a:rPr lang="en-IE" dirty="0" smtClean="0"/>
              <a:t>2) Most errors are of an obvious nature that can be easily spotted by visual inspection.</a:t>
            </a:r>
          </a:p>
          <a:p>
            <a:pPr>
              <a:buNone/>
            </a:pPr>
            <a:r>
              <a:rPr lang="en-IE" dirty="0" smtClean="0"/>
              <a:t>3)</a:t>
            </a:r>
            <a:r>
              <a:rPr lang="en-IE" i="1" dirty="0" smtClean="0"/>
              <a:t> </a:t>
            </a:r>
            <a:r>
              <a:rPr lang="en-IE" dirty="0" smtClean="0"/>
              <a:t>Test every logic path in the computer program at least once with some kind of numerical check. </a:t>
            </a:r>
          </a:p>
          <a:p>
            <a:pPr>
              <a:buNone/>
            </a:pPr>
            <a:r>
              <a:rPr lang="en-IE" dirty="0" smtClean="0"/>
              <a:t>4) After the simple errors (which are in the majority, and which obscure the big mistakes) are removed, then it is time to turn over the software to the test area for checkout purposes.</a:t>
            </a:r>
            <a:endParaRPr lang="en-IE"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Small Developments</a:t>
            </a:r>
            <a:endParaRPr lang="en-IE" dirty="0"/>
          </a:p>
        </p:txBody>
      </p:sp>
      <p:sp>
        <p:nvSpPr>
          <p:cNvPr id="4" name="Content Placeholder 3"/>
          <p:cNvSpPr>
            <a:spLocks noGrp="1"/>
          </p:cNvSpPr>
          <p:nvPr>
            <p:ph idx="1"/>
          </p:nvPr>
        </p:nvSpPr>
        <p:spPr/>
        <p:txBody>
          <a:bodyPr/>
          <a:lstStyle/>
          <a:p>
            <a:r>
              <a:rPr lang="en-IE" dirty="0" smtClean="0"/>
              <a:t>For a small development, you only need the following steps</a:t>
            </a:r>
          </a:p>
          <a:p>
            <a:pPr lvl="1"/>
            <a:r>
              <a:rPr lang="en-IE" dirty="0" smtClean="0"/>
              <a:t>Typically done for programs for internal use</a:t>
            </a:r>
            <a:endParaRPr lang="en-IE" dirty="0"/>
          </a:p>
        </p:txBody>
      </p:sp>
      <p:pic>
        <p:nvPicPr>
          <p:cNvPr id="5" name="Picture 2"/>
          <p:cNvPicPr>
            <a:picLocks noChangeAspect="1" noChangeArrowheads="1"/>
          </p:cNvPicPr>
          <p:nvPr/>
        </p:nvPicPr>
        <p:blipFill>
          <a:blip r:embed="rId2" cstate="print"/>
          <a:stretch>
            <a:fillRect/>
          </a:stretch>
        </p:blipFill>
        <p:spPr>
          <a:xfrm>
            <a:off x="3097530" y="4020656"/>
            <a:ext cx="2948940" cy="20726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5. Involve the Customer</a:t>
            </a:r>
            <a:endParaRPr lang="en-IE" dirty="0"/>
          </a:p>
        </p:txBody>
      </p:sp>
      <p:sp>
        <p:nvSpPr>
          <p:cNvPr id="6" name="Content Placeholder 5"/>
          <p:cNvSpPr>
            <a:spLocks noGrp="1"/>
          </p:cNvSpPr>
          <p:nvPr>
            <p:ph idx="1"/>
          </p:nvPr>
        </p:nvSpPr>
        <p:spPr/>
        <p:txBody>
          <a:bodyPr>
            <a:normAutofit lnSpcReduction="10000"/>
          </a:bodyPr>
          <a:lstStyle/>
          <a:p>
            <a:r>
              <a:rPr lang="en-IE" dirty="0" smtClean="0"/>
              <a:t>For some reason what a software design is going to do is subject to wide interpretation even after previous agreement. </a:t>
            </a:r>
          </a:p>
          <a:p>
            <a:r>
              <a:rPr lang="en-IE" dirty="0" smtClean="0"/>
              <a:t>It is important to involve the customer in a formal way so that he has committed himself at earlier points before final delivery. </a:t>
            </a:r>
          </a:p>
          <a:p>
            <a:r>
              <a:rPr lang="en-IE" dirty="0" smtClean="0"/>
              <a:t>To give the contractor free rein between requirement definition and operation is inviting trouble.</a:t>
            </a:r>
            <a:endParaRPr lang="en-I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a:bodyPr>
          <a:lstStyle/>
          <a:p>
            <a:r>
              <a:rPr lang="en-IE" dirty="0" smtClean="0"/>
              <a:t>5. Involve the Customer</a:t>
            </a:r>
            <a:endParaRPr lang="en-IE" dirty="0"/>
          </a:p>
        </p:txBody>
      </p:sp>
      <p:pic>
        <p:nvPicPr>
          <p:cNvPr id="5" name="Picture 4" descr="w4.jpg"/>
          <p:cNvPicPr>
            <a:picLocks noChangeAspect="1"/>
          </p:cNvPicPr>
          <p:nvPr/>
        </p:nvPicPr>
        <p:blipFill>
          <a:blip r:embed="rId2" cstate="print"/>
          <a:stretch>
            <a:fillRect/>
          </a:stretch>
        </p:blipFill>
        <p:spPr>
          <a:xfrm>
            <a:off x="576064" y="1340768"/>
            <a:ext cx="8172400" cy="501393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 y="-27384"/>
            <a:ext cx="9147596" cy="6885384"/>
          </a:xfrm>
          <a:prstGeom prst="rect">
            <a:avLst/>
          </a:prstGeom>
        </p:spPr>
      </p:pic>
      <p:sp>
        <p:nvSpPr>
          <p:cNvPr id="2" name="Title 1"/>
          <p:cNvSpPr>
            <a:spLocks noGrp="1"/>
          </p:cNvSpPr>
          <p:nvPr>
            <p:ph type="ctrTitle"/>
          </p:nvPr>
        </p:nvSpPr>
        <p:spPr>
          <a:xfrm>
            <a:off x="1619672" y="3009230"/>
            <a:ext cx="4427652" cy="1470025"/>
          </a:xfrm>
        </p:spPr>
        <p:txBody>
          <a:bodyPr>
            <a:noAutofit/>
          </a:bodyPr>
          <a:lstStyle/>
          <a:p>
            <a:r>
              <a:rPr lang="en-IE" sz="5400" dirty="0"/>
              <a:t>Rapid</a:t>
            </a:r>
            <a:br>
              <a:rPr lang="en-IE" sz="5400" dirty="0"/>
            </a:br>
            <a:r>
              <a:rPr lang="en-IE" sz="5400" dirty="0"/>
              <a:t>Application</a:t>
            </a:r>
            <a:br>
              <a:rPr lang="en-IE" sz="5400" dirty="0"/>
            </a:br>
            <a:r>
              <a:rPr lang="en-IE" sz="5400" dirty="0"/>
              <a:t>Development</a:t>
            </a:r>
          </a:p>
        </p:txBody>
      </p:sp>
      <p:sp>
        <p:nvSpPr>
          <p:cNvPr id="3" name="Subtitle 2"/>
          <p:cNvSpPr>
            <a:spLocks noGrp="1"/>
          </p:cNvSpPr>
          <p:nvPr>
            <p:ph type="subTitle" idx="1"/>
          </p:nvPr>
        </p:nvSpPr>
        <p:spPr>
          <a:xfrm>
            <a:off x="2224528" y="6005360"/>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1475656" y="3039095"/>
            <a:ext cx="460851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Rapid</a:t>
            </a:r>
          </a:p>
          <a:p>
            <a:r>
              <a:rPr lang="en-IE" sz="5400" dirty="0" smtClean="0">
                <a:solidFill>
                  <a:schemeClr val="bg1"/>
                </a:solidFill>
              </a:rPr>
              <a:t>Application</a:t>
            </a:r>
          </a:p>
          <a:p>
            <a:r>
              <a:rPr lang="en-IE" sz="5400" dirty="0" smtClean="0">
                <a:solidFill>
                  <a:schemeClr val="bg1"/>
                </a:solidFill>
              </a:rPr>
              <a:t>Development</a:t>
            </a:r>
            <a:endParaRPr lang="en-IE" sz="5400" dirty="0">
              <a:solidFill>
                <a:schemeClr val="bg1"/>
              </a:solidFill>
            </a:endParaRPr>
          </a:p>
        </p:txBody>
      </p:sp>
      <p:sp>
        <p:nvSpPr>
          <p:cNvPr id="8" name="Subtitle 2"/>
          <p:cNvSpPr txBox="1">
            <a:spLocks/>
          </p:cNvSpPr>
          <p:nvPr/>
        </p:nvSpPr>
        <p:spPr>
          <a:xfrm>
            <a:off x="2267744" y="6022777"/>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extLst>
      <p:ext uri="{BB962C8B-B14F-4D97-AF65-F5344CB8AC3E}">
        <p14:creationId xmlns:p14="http://schemas.microsoft.com/office/powerpoint/2010/main" val="4130095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9A8521A2-381B-4F2E-85D0-9803D6DC770D}" type="slidenum">
              <a:rPr lang="en-US" smtClean="0"/>
              <a:pPr/>
              <a:t>33</a:t>
            </a:fld>
            <a:endParaRPr lang="en-US" smtClean="0"/>
          </a:p>
        </p:txBody>
      </p:sp>
      <p:sp>
        <p:nvSpPr>
          <p:cNvPr id="37891" name="Rectangle 2"/>
          <p:cNvSpPr>
            <a:spLocks noGrp="1" noChangeArrowheads="1"/>
          </p:cNvSpPr>
          <p:nvPr>
            <p:ph type="title"/>
          </p:nvPr>
        </p:nvSpPr>
        <p:spPr/>
        <p:txBody>
          <a:bodyPr/>
          <a:lstStyle/>
          <a:p>
            <a:pPr eaLnBrk="1" hangingPunct="1"/>
            <a:r>
              <a:rPr lang="en-US" smtClean="0"/>
              <a:t>RAD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556792"/>
            <a:ext cx="7560840" cy="4300230"/>
          </a:xfrm>
          <a:prstGeom prst="rect">
            <a:avLst/>
          </a:prstGeom>
        </p:spPr>
      </p:pic>
    </p:spTree>
    <p:extLst>
      <p:ext uri="{BB962C8B-B14F-4D97-AF65-F5344CB8AC3E}">
        <p14:creationId xmlns:p14="http://schemas.microsoft.com/office/powerpoint/2010/main" val="2069325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34</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lstStyle/>
          <a:p>
            <a:pPr eaLnBrk="1" hangingPunct="1">
              <a:lnSpc>
                <a:spcPct val="90000"/>
              </a:lnSpc>
            </a:pPr>
            <a:r>
              <a:rPr lang="en-US" sz="2800" dirty="0" smtClean="0"/>
              <a:t>Rapid Application Development is  a </a:t>
            </a:r>
            <a:r>
              <a:rPr lang="en-US" sz="2800" b="1" u="sng" dirty="0"/>
              <a:t>lightweight </a:t>
            </a:r>
            <a:r>
              <a:rPr lang="en-US" sz="2800" b="1" u="sng" dirty="0" smtClean="0"/>
              <a:t>approach </a:t>
            </a:r>
            <a:r>
              <a:rPr lang="en-US" sz="2800" dirty="0" smtClean="0"/>
              <a:t>to development. It is divided into four phases:</a:t>
            </a:r>
          </a:p>
          <a:p>
            <a:pPr eaLnBrk="1" hangingPunct="1">
              <a:lnSpc>
                <a:spcPct val="90000"/>
              </a:lnSpc>
            </a:pPr>
            <a:endParaRPr lang="en-US" sz="2400" dirty="0" smtClean="0"/>
          </a:p>
          <a:p>
            <a:pPr lvl="1" eaLnBrk="1" hangingPunct="1">
              <a:lnSpc>
                <a:spcPct val="90000"/>
              </a:lnSpc>
            </a:pPr>
            <a:r>
              <a:rPr lang="en-US" sz="2400" dirty="0" smtClean="0"/>
              <a:t>1. Requirements Planning Phase</a:t>
            </a:r>
          </a:p>
          <a:p>
            <a:pPr lvl="1" eaLnBrk="1" hangingPunct="1">
              <a:lnSpc>
                <a:spcPct val="90000"/>
              </a:lnSpc>
            </a:pPr>
            <a:r>
              <a:rPr lang="en-US" sz="2400" dirty="0" smtClean="0"/>
              <a:t>2. User Design Phase</a:t>
            </a:r>
          </a:p>
          <a:p>
            <a:pPr lvl="1" eaLnBrk="1" hangingPunct="1">
              <a:lnSpc>
                <a:spcPct val="90000"/>
              </a:lnSpc>
            </a:pPr>
            <a:r>
              <a:rPr lang="en-US" sz="2400" dirty="0" smtClean="0"/>
              <a:t>3. Construction Phase </a:t>
            </a:r>
          </a:p>
          <a:p>
            <a:pPr lvl="1" eaLnBrk="1" hangingPunct="1">
              <a:lnSpc>
                <a:spcPct val="90000"/>
              </a:lnSpc>
            </a:pPr>
            <a:r>
              <a:rPr lang="en-US" sz="2400" dirty="0" smtClean="0"/>
              <a:t>4. Cutover Phase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17032"/>
            <a:ext cx="3962570" cy="2538520"/>
          </a:xfrm>
          <a:prstGeom prst="rect">
            <a:avLst/>
          </a:prstGeom>
        </p:spPr>
      </p:pic>
    </p:spTree>
    <p:extLst>
      <p:ext uri="{BB962C8B-B14F-4D97-AF65-F5344CB8AC3E}">
        <p14:creationId xmlns:p14="http://schemas.microsoft.com/office/powerpoint/2010/main" val="1348391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35</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lstStyle/>
          <a:p>
            <a:pPr>
              <a:lnSpc>
                <a:spcPct val="90000"/>
              </a:lnSpc>
            </a:pPr>
            <a:r>
              <a:rPr lang="en-US" dirty="0" smtClean="0"/>
              <a:t>1. Requirements Planning Phase</a:t>
            </a:r>
          </a:p>
          <a:p>
            <a:pPr>
              <a:lnSpc>
                <a:spcPct val="90000"/>
              </a:lnSpc>
            </a:pPr>
            <a:endParaRPr lang="en-US" dirty="0" smtClean="0"/>
          </a:p>
          <a:p>
            <a:pPr lvl="1">
              <a:lnSpc>
                <a:spcPct val="90000"/>
              </a:lnSpc>
            </a:pPr>
            <a:r>
              <a:rPr lang="en-US" sz="2400" dirty="0"/>
              <a:t>Also called “Joint Requirements Planning (JRP</a:t>
            </a:r>
            <a:r>
              <a:rPr lang="en-US" sz="2400" dirty="0" smtClean="0"/>
              <a:t>) Phase”</a:t>
            </a:r>
          </a:p>
          <a:p>
            <a:pPr lvl="1" eaLnBrk="1" hangingPunct="1">
              <a:lnSpc>
                <a:spcPct val="90000"/>
              </a:lnSpc>
            </a:pPr>
            <a:r>
              <a:rPr lang="en-US" sz="2400" dirty="0" smtClean="0"/>
              <a:t>Combines the Planning and Analysis phases from the Waterfall Model</a:t>
            </a:r>
          </a:p>
          <a:p>
            <a:pPr lvl="1">
              <a:lnSpc>
                <a:spcPct val="90000"/>
              </a:lnSpc>
            </a:pPr>
            <a:r>
              <a:rPr lang="en-IE" sz="2400" dirty="0" smtClean="0"/>
              <a:t>End-users and IT staff agree on business </a:t>
            </a:r>
            <a:r>
              <a:rPr lang="en-IE" sz="2400" dirty="0"/>
              <a:t>needs, project scope, constraints, and system </a:t>
            </a:r>
            <a:r>
              <a:rPr lang="en-IE" sz="2400" dirty="0" smtClean="0"/>
              <a:t>requirements</a:t>
            </a:r>
          </a:p>
          <a:p>
            <a:pPr lvl="1">
              <a:lnSpc>
                <a:spcPct val="90000"/>
              </a:lnSpc>
            </a:pPr>
            <a:r>
              <a:rPr lang="en-IE" sz="2400" dirty="0" smtClean="0"/>
              <a:t>This phase </a:t>
            </a:r>
            <a:r>
              <a:rPr lang="en-IE" sz="2400" dirty="0"/>
              <a:t>ends when the team </a:t>
            </a:r>
            <a:r>
              <a:rPr lang="en-IE" sz="2400" dirty="0" smtClean="0"/>
              <a:t>agree </a:t>
            </a:r>
            <a:r>
              <a:rPr lang="en-IE" sz="2400" dirty="0"/>
              <a:t>on the key issues and </a:t>
            </a:r>
            <a:r>
              <a:rPr lang="en-IE" sz="2400" dirty="0" smtClean="0"/>
              <a:t>obtain </a:t>
            </a:r>
            <a:r>
              <a:rPr lang="en-IE" sz="2400" dirty="0"/>
              <a:t>management authorization to </a:t>
            </a:r>
            <a:r>
              <a:rPr lang="en-IE" sz="2400" dirty="0" smtClean="0"/>
              <a:t>continue</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10" y="145059"/>
            <a:ext cx="2428486" cy="1555749"/>
          </a:xfrm>
          <a:prstGeom prst="rect">
            <a:avLst/>
          </a:prstGeom>
        </p:spPr>
      </p:pic>
    </p:spTree>
    <p:extLst>
      <p:ext uri="{BB962C8B-B14F-4D97-AF65-F5344CB8AC3E}">
        <p14:creationId xmlns:p14="http://schemas.microsoft.com/office/powerpoint/2010/main" val="4061635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36</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lstStyle/>
          <a:p>
            <a:pPr>
              <a:lnSpc>
                <a:spcPct val="90000"/>
              </a:lnSpc>
            </a:pPr>
            <a:r>
              <a:rPr lang="en-US" dirty="0"/>
              <a:t>2</a:t>
            </a:r>
            <a:r>
              <a:rPr lang="en-US" dirty="0" smtClean="0"/>
              <a:t>. User Design Phase</a:t>
            </a:r>
          </a:p>
          <a:p>
            <a:pPr>
              <a:lnSpc>
                <a:spcPct val="90000"/>
              </a:lnSpc>
            </a:pPr>
            <a:endParaRPr lang="en-US" dirty="0" smtClean="0"/>
          </a:p>
          <a:p>
            <a:pPr lvl="1">
              <a:lnSpc>
                <a:spcPct val="90000"/>
              </a:lnSpc>
            </a:pPr>
            <a:r>
              <a:rPr lang="en-IE" sz="2400" dirty="0" smtClean="0"/>
              <a:t>End-users </a:t>
            </a:r>
            <a:r>
              <a:rPr lang="en-IE" sz="2400" dirty="0"/>
              <a:t>and IT staff </a:t>
            </a:r>
            <a:r>
              <a:rPr lang="en-IE" sz="2400" dirty="0" smtClean="0"/>
              <a:t>jointly develop the </a:t>
            </a:r>
            <a:r>
              <a:rPr lang="en-IE" sz="2400" dirty="0"/>
              <a:t>system processes, inputs, and outputs</a:t>
            </a:r>
            <a:r>
              <a:rPr lang="en-IE" sz="2400" dirty="0" smtClean="0"/>
              <a:t>. </a:t>
            </a:r>
          </a:p>
          <a:p>
            <a:pPr lvl="1">
              <a:lnSpc>
                <a:spcPct val="90000"/>
              </a:lnSpc>
            </a:pPr>
            <a:r>
              <a:rPr lang="en-US" sz="2400" dirty="0" smtClean="0"/>
              <a:t>They use a combination of Joint </a:t>
            </a:r>
            <a:r>
              <a:rPr lang="en-US" sz="2400" dirty="0"/>
              <a:t>Application Design (JAD</a:t>
            </a:r>
            <a:r>
              <a:rPr lang="en-US" sz="2400" dirty="0" smtClean="0"/>
              <a:t>) and CASE tools.</a:t>
            </a:r>
          </a:p>
          <a:p>
            <a:pPr lvl="1">
              <a:lnSpc>
                <a:spcPct val="90000"/>
              </a:lnSpc>
            </a:pPr>
            <a:r>
              <a:rPr lang="en-US" sz="2400" dirty="0" smtClean="0"/>
              <a:t>This needs to be a </a:t>
            </a:r>
            <a:r>
              <a:rPr lang="en-IE" sz="2400" dirty="0" smtClean="0"/>
              <a:t>continuous </a:t>
            </a:r>
            <a:r>
              <a:rPr lang="en-IE" sz="2400" dirty="0"/>
              <a:t>interactive process that allows </a:t>
            </a:r>
            <a:r>
              <a:rPr lang="en-IE" sz="2400" dirty="0" smtClean="0"/>
              <a:t>End-users </a:t>
            </a:r>
            <a:r>
              <a:rPr lang="en-IE" sz="2400" dirty="0"/>
              <a:t>to understand, modify, and eventually approve a working model of the system that meets their needs.</a:t>
            </a:r>
            <a:endParaRPr lang="en-US" sz="2400" dirty="0"/>
          </a:p>
          <a:p>
            <a:pPr lvl="1">
              <a:lnSpc>
                <a:spcPct val="90000"/>
              </a:lnSpc>
            </a:pPr>
            <a:endParaRPr lang="en-IE" sz="2400" dirty="0" smtClean="0"/>
          </a:p>
          <a:p>
            <a:pPr lvl="1">
              <a:lnSpc>
                <a:spcPct val="90000"/>
              </a:lnSpc>
            </a:pP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10" y="145059"/>
            <a:ext cx="2428486" cy="1555749"/>
          </a:xfrm>
          <a:prstGeom prst="rect">
            <a:avLst/>
          </a:prstGeom>
        </p:spPr>
      </p:pic>
    </p:spTree>
    <p:extLst>
      <p:ext uri="{BB962C8B-B14F-4D97-AF65-F5344CB8AC3E}">
        <p14:creationId xmlns:p14="http://schemas.microsoft.com/office/powerpoint/2010/main" val="675310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37</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lstStyle/>
          <a:p>
            <a:pPr>
              <a:lnSpc>
                <a:spcPct val="90000"/>
              </a:lnSpc>
            </a:pPr>
            <a:r>
              <a:rPr lang="en-US" dirty="0"/>
              <a:t>3</a:t>
            </a:r>
            <a:r>
              <a:rPr lang="en-US" dirty="0" smtClean="0"/>
              <a:t>. Construction Phase</a:t>
            </a:r>
          </a:p>
          <a:p>
            <a:pPr>
              <a:lnSpc>
                <a:spcPct val="90000"/>
              </a:lnSpc>
            </a:pPr>
            <a:endParaRPr lang="en-US" dirty="0" smtClean="0"/>
          </a:p>
          <a:p>
            <a:pPr lvl="1">
              <a:lnSpc>
                <a:spcPct val="90000"/>
              </a:lnSpc>
            </a:pPr>
            <a:r>
              <a:rPr lang="en-IE" sz="2400" dirty="0" smtClean="0"/>
              <a:t>Similar to the Development phase in the Waterfall model, but End-</a:t>
            </a:r>
            <a:r>
              <a:rPr lang="en-IE" sz="2400" dirty="0"/>
              <a:t>users continue to participate and can still suggest changes or improvements as actual screens or reports are developed</a:t>
            </a:r>
            <a:r>
              <a:rPr lang="en-IE" sz="2400" dirty="0" smtClean="0"/>
              <a:t>.</a:t>
            </a:r>
          </a:p>
          <a:p>
            <a:pPr lvl="1">
              <a:lnSpc>
                <a:spcPct val="90000"/>
              </a:lnSpc>
            </a:pPr>
            <a:r>
              <a:rPr lang="en-IE" sz="2400" dirty="0" smtClean="0"/>
              <a:t>The key tasks in this phase are </a:t>
            </a:r>
            <a:r>
              <a:rPr lang="en-IE" sz="2400" dirty="0"/>
              <a:t>programming and application development, coding, unit-integration and system testing.</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10" y="145059"/>
            <a:ext cx="2428486" cy="1555749"/>
          </a:xfrm>
          <a:prstGeom prst="rect">
            <a:avLst/>
          </a:prstGeom>
        </p:spPr>
      </p:pic>
    </p:spTree>
    <p:extLst>
      <p:ext uri="{BB962C8B-B14F-4D97-AF65-F5344CB8AC3E}">
        <p14:creationId xmlns:p14="http://schemas.microsoft.com/office/powerpoint/2010/main" val="963930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38</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lstStyle/>
          <a:p>
            <a:pPr>
              <a:lnSpc>
                <a:spcPct val="90000"/>
              </a:lnSpc>
            </a:pPr>
            <a:r>
              <a:rPr lang="en-US" dirty="0" smtClean="0"/>
              <a:t>4. Cutover Phase</a:t>
            </a:r>
          </a:p>
          <a:p>
            <a:pPr>
              <a:lnSpc>
                <a:spcPct val="90000"/>
              </a:lnSpc>
            </a:pPr>
            <a:endParaRPr lang="en-US" dirty="0" smtClean="0"/>
          </a:p>
          <a:p>
            <a:pPr lvl="1">
              <a:lnSpc>
                <a:spcPct val="90000"/>
              </a:lnSpc>
            </a:pPr>
            <a:r>
              <a:rPr lang="en-IE" sz="2400" dirty="0"/>
              <a:t>Similar to the </a:t>
            </a:r>
            <a:r>
              <a:rPr lang="en-IE" sz="2400" dirty="0" smtClean="0"/>
              <a:t>Installation, Testing and Maintenance phases of the Waterfall model, </a:t>
            </a:r>
            <a:r>
              <a:rPr lang="en-IE" sz="2400" dirty="0"/>
              <a:t>including data conversion, testing, changeover to the new system, and user </a:t>
            </a:r>
            <a:r>
              <a:rPr lang="en-IE" sz="2400" dirty="0" smtClean="0"/>
              <a:t>training.</a:t>
            </a:r>
          </a:p>
          <a:p>
            <a:pPr lvl="1">
              <a:lnSpc>
                <a:spcPct val="90000"/>
              </a:lnSpc>
            </a:pPr>
            <a:r>
              <a:rPr lang="en-IE" sz="2400" dirty="0" smtClean="0"/>
              <a:t>Compared </a:t>
            </a:r>
            <a:r>
              <a:rPr lang="en-IE" sz="2400" dirty="0"/>
              <a:t>with traditional methods, the entire process is </a:t>
            </a:r>
            <a:r>
              <a:rPr lang="en-IE" sz="2400" dirty="0" smtClean="0"/>
              <a:t>compressed, and as </a:t>
            </a:r>
            <a:r>
              <a:rPr lang="en-IE" sz="2400" dirty="0"/>
              <a:t>a result, the new system is built, delivered, and placed in operation much sooner</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010" y="145059"/>
            <a:ext cx="2428486" cy="1555749"/>
          </a:xfrm>
          <a:prstGeom prst="rect">
            <a:avLst/>
          </a:prstGeom>
        </p:spPr>
      </p:pic>
    </p:spTree>
    <p:extLst>
      <p:ext uri="{BB962C8B-B14F-4D97-AF65-F5344CB8AC3E}">
        <p14:creationId xmlns:p14="http://schemas.microsoft.com/office/powerpoint/2010/main" val="1805489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9F268356-A112-4F68-A4BF-B84EFAA097ED}" type="slidenum">
              <a:rPr lang="en-US" smtClean="0"/>
              <a:pPr/>
              <a:t>39</a:t>
            </a:fld>
            <a:endParaRPr lang="en-US" smtClean="0"/>
          </a:p>
        </p:txBody>
      </p:sp>
      <p:sp>
        <p:nvSpPr>
          <p:cNvPr id="38915" name="Rectangle 2"/>
          <p:cNvSpPr>
            <a:spLocks noGrp="1" noChangeArrowheads="1"/>
          </p:cNvSpPr>
          <p:nvPr>
            <p:ph type="title"/>
          </p:nvPr>
        </p:nvSpPr>
        <p:spPr/>
        <p:txBody>
          <a:bodyPr/>
          <a:lstStyle/>
          <a:p>
            <a:pPr eaLnBrk="1" hangingPunct="1"/>
            <a:r>
              <a:rPr lang="en-US" smtClean="0"/>
              <a:t>RAD</a:t>
            </a:r>
          </a:p>
        </p:txBody>
      </p:sp>
      <p:pic>
        <p:nvPicPr>
          <p:cNvPr id="38916" name="Picture 5"/>
          <p:cNvPicPr>
            <a:picLocks noGrp="1" noChangeAspect="1" noChangeArrowheads="1"/>
          </p:cNvPicPr>
          <p:nvPr>
            <p:ph type="body" idx="1"/>
          </p:nvPr>
        </p:nvPicPr>
        <p:blipFill>
          <a:blip r:embed="rId3" cstate="print"/>
          <a:srcRect/>
          <a:stretch>
            <a:fillRect/>
          </a:stretch>
        </p:blipFill>
        <p:spPr>
          <a:xfrm>
            <a:off x="762000" y="1600200"/>
            <a:ext cx="7924800" cy="4648200"/>
          </a:xfrm>
          <a:noFill/>
        </p:spPr>
      </p:pic>
    </p:spTree>
    <p:extLst>
      <p:ext uri="{BB962C8B-B14F-4D97-AF65-F5344CB8AC3E}">
        <p14:creationId xmlns:p14="http://schemas.microsoft.com/office/powerpoint/2010/main" val="34314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40</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normAutofit/>
          </a:bodyPr>
          <a:lstStyle/>
          <a:p>
            <a:pPr>
              <a:lnSpc>
                <a:spcPct val="90000"/>
              </a:lnSpc>
            </a:pPr>
            <a:r>
              <a:rPr lang="en-IE" sz="2800" dirty="0" smtClean="0"/>
              <a:t>Tools</a:t>
            </a:r>
          </a:p>
          <a:p>
            <a:pPr lvl="1">
              <a:lnSpc>
                <a:spcPct val="90000"/>
              </a:lnSpc>
            </a:pPr>
            <a:r>
              <a:rPr lang="en-IE" sz="2400" dirty="0" smtClean="0"/>
              <a:t>Using </a:t>
            </a:r>
            <a:r>
              <a:rPr lang="en-IE" sz="2400" dirty="0"/>
              <a:t>CASE tools </a:t>
            </a:r>
            <a:r>
              <a:rPr lang="en-IE" sz="2400" dirty="0" smtClean="0"/>
              <a:t>provides </a:t>
            </a:r>
            <a:r>
              <a:rPr lang="en-IE" sz="2400" dirty="0"/>
              <a:t>automation support for systems development through features such as code generation and automatic consistency checking. </a:t>
            </a:r>
            <a:endParaRPr lang="en-IE" sz="2400" dirty="0" smtClean="0"/>
          </a:p>
          <a:p>
            <a:pPr lvl="1">
              <a:lnSpc>
                <a:spcPct val="90000"/>
              </a:lnSpc>
            </a:pPr>
            <a:r>
              <a:rPr lang="en-IE" sz="2400" dirty="0" smtClean="0"/>
              <a:t>CASE </a:t>
            </a:r>
            <a:r>
              <a:rPr lang="en-IE" sz="2400" dirty="0"/>
              <a:t>tools that generate prototypes can be used to support </a:t>
            </a:r>
            <a:r>
              <a:rPr lang="en-IE" sz="2400" dirty="0" smtClean="0"/>
              <a:t>the </a:t>
            </a:r>
            <a:r>
              <a:rPr lang="en-IE" sz="2400" dirty="0"/>
              <a:t>iterative development </a:t>
            </a:r>
            <a:r>
              <a:rPr lang="en-IE" sz="2400" dirty="0" smtClean="0"/>
              <a:t>approach, </a:t>
            </a:r>
            <a:r>
              <a:rPr lang="en-IE" sz="2400" dirty="0"/>
              <a:t>allowing end users to see the application evolve as it is being built</a:t>
            </a:r>
            <a:r>
              <a:rPr lang="en-IE" sz="2400" dirty="0" smtClean="0"/>
              <a:t>.</a:t>
            </a:r>
            <a:endParaRPr lang="en-IE" sz="2400" dirty="0"/>
          </a:p>
        </p:txBody>
      </p:sp>
    </p:spTree>
    <p:extLst>
      <p:ext uri="{BB962C8B-B14F-4D97-AF65-F5344CB8AC3E}">
        <p14:creationId xmlns:p14="http://schemas.microsoft.com/office/powerpoint/2010/main" val="3137262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41</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normAutofit/>
          </a:bodyPr>
          <a:lstStyle/>
          <a:p>
            <a:pPr>
              <a:lnSpc>
                <a:spcPct val="90000"/>
              </a:lnSpc>
            </a:pPr>
            <a:r>
              <a:rPr lang="en-IE" sz="2800" dirty="0" smtClean="0"/>
              <a:t>Methodology</a:t>
            </a:r>
          </a:p>
          <a:p>
            <a:pPr lvl="1">
              <a:lnSpc>
                <a:spcPct val="90000"/>
              </a:lnSpc>
            </a:pPr>
            <a:r>
              <a:rPr lang="en-IE" sz="2400" dirty="0" smtClean="0"/>
              <a:t>The </a:t>
            </a:r>
            <a:r>
              <a:rPr lang="en-IE" sz="2400" dirty="0"/>
              <a:t>most effective family of techniques must be formalised and used to deliver the system. </a:t>
            </a:r>
            <a:endParaRPr lang="en-IE" sz="2400" dirty="0" smtClean="0"/>
          </a:p>
          <a:p>
            <a:pPr lvl="1">
              <a:lnSpc>
                <a:spcPct val="90000"/>
              </a:lnSpc>
            </a:pPr>
            <a:r>
              <a:rPr lang="en-IE" sz="2400" dirty="0" smtClean="0"/>
              <a:t>A </a:t>
            </a:r>
            <a:r>
              <a:rPr lang="en-IE" sz="2400" dirty="0"/>
              <a:t>complete list of tasks is provided to ensure that no essential activity is overlooked, while techniques are fully documented to ensure that a task is performed in the proper way</a:t>
            </a:r>
            <a:r>
              <a:rPr lang="en-IE" sz="2400" dirty="0" smtClean="0"/>
              <a:t>.</a:t>
            </a:r>
            <a:endParaRPr lang="en-IE" sz="2400" dirty="0"/>
          </a:p>
        </p:txBody>
      </p:sp>
    </p:spTree>
    <p:extLst>
      <p:ext uri="{BB962C8B-B14F-4D97-AF65-F5344CB8AC3E}">
        <p14:creationId xmlns:p14="http://schemas.microsoft.com/office/powerpoint/2010/main" val="72054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42</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normAutofit/>
          </a:bodyPr>
          <a:lstStyle/>
          <a:p>
            <a:pPr>
              <a:lnSpc>
                <a:spcPct val="90000"/>
              </a:lnSpc>
            </a:pPr>
            <a:r>
              <a:rPr lang="en-IE" sz="2800" dirty="0" smtClean="0"/>
              <a:t>People</a:t>
            </a:r>
          </a:p>
          <a:p>
            <a:pPr lvl="1">
              <a:lnSpc>
                <a:spcPct val="90000"/>
              </a:lnSpc>
            </a:pPr>
            <a:r>
              <a:rPr lang="en-IE" sz="2400" dirty="0" smtClean="0"/>
              <a:t>The </a:t>
            </a:r>
            <a:r>
              <a:rPr lang="en-IE" sz="2400" dirty="0"/>
              <a:t>best people must be well-trained in both the methodology and the tools. </a:t>
            </a:r>
            <a:endParaRPr lang="en-IE" sz="2400" dirty="0" smtClean="0"/>
          </a:p>
          <a:p>
            <a:pPr lvl="1">
              <a:lnSpc>
                <a:spcPct val="90000"/>
              </a:lnSpc>
            </a:pPr>
            <a:r>
              <a:rPr lang="en-IE" sz="2400" dirty="0" smtClean="0"/>
              <a:t>Small </a:t>
            </a:r>
            <a:r>
              <a:rPr lang="en-IE" sz="2400" dirty="0"/>
              <a:t>teams that work consistently well together should be grouped together on assignments</a:t>
            </a:r>
            <a:r>
              <a:rPr lang="en-IE" sz="2400" dirty="0" smtClean="0"/>
              <a:t>.</a:t>
            </a:r>
            <a:endParaRPr lang="en-IE" sz="2400" dirty="0"/>
          </a:p>
        </p:txBody>
      </p:sp>
    </p:spTree>
    <p:extLst>
      <p:ext uri="{BB962C8B-B14F-4D97-AF65-F5344CB8AC3E}">
        <p14:creationId xmlns:p14="http://schemas.microsoft.com/office/powerpoint/2010/main" val="795018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948A281D-9B2F-49E3-A402-1DD45B5439EE}" type="slidenum">
              <a:rPr lang="en-US" smtClean="0"/>
              <a:pPr/>
              <a:t>43</a:t>
            </a:fld>
            <a:endParaRPr lang="en-US" smtClean="0"/>
          </a:p>
        </p:txBody>
      </p:sp>
      <p:sp>
        <p:nvSpPr>
          <p:cNvPr id="36867" name="Rectangle 2"/>
          <p:cNvSpPr>
            <a:spLocks noGrp="1" noChangeArrowheads="1"/>
          </p:cNvSpPr>
          <p:nvPr>
            <p:ph type="title"/>
          </p:nvPr>
        </p:nvSpPr>
        <p:spPr/>
        <p:txBody>
          <a:bodyPr/>
          <a:lstStyle/>
          <a:p>
            <a:pPr eaLnBrk="1" hangingPunct="1"/>
            <a:r>
              <a:rPr lang="en-US" smtClean="0"/>
              <a:t>RAD</a:t>
            </a:r>
          </a:p>
        </p:txBody>
      </p:sp>
      <p:sp>
        <p:nvSpPr>
          <p:cNvPr id="36868" name="Rectangle 3"/>
          <p:cNvSpPr>
            <a:spLocks noGrp="1" noChangeArrowheads="1"/>
          </p:cNvSpPr>
          <p:nvPr>
            <p:ph type="body" idx="1"/>
          </p:nvPr>
        </p:nvSpPr>
        <p:spPr/>
        <p:txBody>
          <a:bodyPr>
            <a:normAutofit/>
          </a:bodyPr>
          <a:lstStyle/>
          <a:p>
            <a:pPr>
              <a:lnSpc>
                <a:spcPct val="90000"/>
              </a:lnSpc>
            </a:pPr>
            <a:r>
              <a:rPr lang="en-IE" sz="2800" dirty="0" smtClean="0"/>
              <a:t>Management</a:t>
            </a:r>
          </a:p>
          <a:p>
            <a:pPr lvl="1">
              <a:lnSpc>
                <a:spcPct val="90000"/>
              </a:lnSpc>
            </a:pPr>
            <a:r>
              <a:rPr lang="en-IE" sz="2400" dirty="0" smtClean="0"/>
              <a:t>The </a:t>
            </a:r>
            <a:r>
              <a:rPr lang="en-IE" sz="2400" dirty="0"/>
              <a:t>project must be managed for speed through the use of techniques such as facilitated Joint Requirements Planning (JRP) and Joint Application Design (JAD) workshops to extract users' requirements quickly. </a:t>
            </a:r>
            <a:endParaRPr lang="en-IE" sz="2400" dirty="0" smtClean="0"/>
          </a:p>
          <a:p>
            <a:pPr lvl="1">
              <a:lnSpc>
                <a:spcPct val="90000"/>
              </a:lnSpc>
            </a:pPr>
            <a:r>
              <a:rPr lang="en-IE" sz="2400" i="1" dirty="0" err="1" smtClean="0"/>
              <a:t>Timebox</a:t>
            </a:r>
            <a:r>
              <a:rPr lang="en-IE" sz="2400" i="1" dirty="0" smtClean="0"/>
              <a:t> </a:t>
            </a:r>
            <a:r>
              <a:rPr lang="en-IE" sz="2400" i="1" dirty="0"/>
              <a:t>Management </a:t>
            </a:r>
            <a:r>
              <a:rPr lang="en-IE" sz="2400" dirty="0"/>
              <a:t>is used in Rapid Construction to iteratively deliver the system to the users</a:t>
            </a:r>
            <a:r>
              <a:rPr lang="en-IE" sz="2400" dirty="0" smtClean="0"/>
              <a:t>.</a:t>
            </a:r>
            <a:endParaRPr lang="en-IE" sz="2400" dirty="0"/>
          </a:p>
        </p:txBody>
      </p:sp>
    </p:spTree>
    <p:extLst>
      <p:ext uri="{BB962C8B-B14F-4D97-AF65-F5344CB8AC3E}">
        <p14:creationId xmlns:p14="http://schemas.microsoft.com/office/powerpoint/2010/main" val="3971025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05B892-8DE8-4AF2-9C78-85392E2671A9}" type="slidenum">
              <a:rPr lang="en-US" altLang="en-US" sz="1400" smtClean="0"/>
              <a:pPr>
                <a:spcBef>
                  <a:spcPct val="0"/>
                </a:spcBef>
                <a:buFontTx/>
                <a:buNone/>
              </a:pPr>
              <a:t>44</a:t>
            </a:fld>
            <a:endParaRPr lang="en-US" altLang="en-US" sz="1400" smtClean="0"/>
          </a:p>
        </p:txBody>
      </p:sp>
      <p:sp>
        <p:nvSpPr>
          <p:cNvPr id="55299" name="Title 1"/>
          <p:cNvSpPr>
            <a:spLocks noGrp="1"/>
          </p:cNvSpPr>
          <p:nvPr>
            <p:ph type="ctrTitle"/>
          </p:nvPr>
        </p:nvSpPr>
        <p:spPr/>
        <p:txBody>
          <a:bodyPr/>
          <a:lstStyle/>
          <a:p>
            <a:r>
              <a:rPr lang="en-IE" altLang="en-US" sz="5400" smtClean="0"/>
              <a:t>Activity Diagram</a:t>
            </a:r>
          </a:p>
        </p:txBody>
      </p:sp>
    </p:spTree>
    <p:extLst>
      <p:ext uri="{BB962C8B-B14F-4D97-AF65-F5344CB8AC3E}">
        <p14:creationId xmlns:p14="http://schemas.microsoft.com/office/powerpoint/2010/main" val="3859647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BC394F-6B8B-4735-80F0-ED1C9D78943D}" type="slidenum">
              <a:rPr lang="en-US" altLang="en-US" sz="1400" smtClean="0"/>
              <a:pPr>
                <a:spcBef>
                  <a:spcPct val="0"/>
                </a:spcBef>
                <a:buFontTx/>
                <a:buNone/>
              </a:pPr>
              <a:t>45</a:t>
            </a:fld>
            <a:endParaRPr lang="en-US" altLang="en-US" sz="1400" smtClean="0"/>
          </a:p>
        </p:txBody>
      </p:sp>
      <p:sp>
        <p:nvSpPr>
          <p:cNvPr id="57347" name="Rectangle 2"/>
          <p:cNvSpPr>
            <a:spLocks noGrp="1" noChangeArrowheads="1"/>
          </p:cNvSpPr>
          <p:nvPr>
            <p:ph type="title"/>
          </p:nvPr>
        </p:nvSpPr>
        <p:spPr/>
        <p:txBody>
          <a:bodyPr/>
          <a:lstStyle/>
          <a:p>
            <a:pPr eaLnBrk="1" hangingPunct="1"/>
            <a:r>
              <a:rPr lang="en-US" altLang="en-US" smtClean="0"/>
              <a:t>Activity Diagram</a:t>
            </a:r>
          </a:p>
        </p:txBody>
      </p:sp>
      <p:sp>
        <p:nvSpPr>
          <p:cNvPr id="57348" name="Rectangle 3"/>
          <p:cNvSpPr>
            <a:spLocks noGrp="1" noChangeArrowheads="1"/>
          </p:cNvSpPr>
          <p:nvPr>
            <p:ph type="body" idx="1"/>
          </p:nvPr>
        </p:nvSpPr>
        <p:spPr>
          <a:xfrm>
            <a:off x="457200" y="1341438"/>
            <a:ext cx="8229600" cy="5040312"/>
          </a:xfrm>
        </p:spPr>
        <p:txBody>
          <a:bodyPr/>
          <a:lstStyle/>
          <a:p>
            <a:pPr eaLnBrk="1" hangingPunct="1">
              <a:lnSpc>
                <a:spcPct val="90000"/>
              </a:lnSpc>
            </a:pPr>
            <a:r>
              <a:rPr lang="en-GB" altLang="en-US" smtClean="0"/>
              <a:t>Process models show the overall process and the processes that are supported by the system.</a:t>
            </a:r>
            <a:endParaRPr lang="en-US" altLang="en-US" smtClean="0"/>
          </a:p>
        </p:txBody>
      </p:sp>
    </p:spTree>
    <p:extLst>
      <p:ext uri="{BB962C8B-B14F-4D97-AF65-F5344CB8AC3E}">
        <p14:creationId xmlns:p14="http://schemas.microsoft.com/office/powerpoint/2010/main" val="2174867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E8F7A3-4ACF-4EF9-9635-4999B974C4A1}" type="slidenum">
              <a:rPr lang="en-US" altLang="en-US" sz="1400" smtClean="0"/>
              <a:pPr>
                <a:spcBef>
                  <a:spcPct val="0"/>
                </a:spcBef>
                <a:buFontTx/>
                <a:buNone/>
              </a:pPr>
              <a:t>46</a:t>
            </a:fld>
            <a:endParaRPr lang="en-US" altLang="en-US" sz="1400" smtClean="0"/>
          </a:p>
        </p:txBody>
      </p:sp>
      <p:sp>
        <p:nvSpPr>
          <p:cNvPr id="59395" name="Rectangle 2"/>
          <p:cNvSpPr>
            <a:spLocks noGrp="1" noChangeArrowheads="1"/>
          </p:cNvSpPr>
          <p:nvPr>
            <p:ph type="title"/>
          </p:nvPr>
        </p:nvSpPr>
        <p:spPr/>
        <p:txBody>
          <a:bodyPr/>
          <a:lstStyle/>
          <a:p>
            <a:pPr eaLnBrk="1" hangingPunct="1"/>
            <a:r>
              <a:rPr lang="en-US" altLang="en-US" smtClean="0"/>
              <a:t>Activity Diagram</a:t>
            </a:r>
          </a:p>
        </p:txBody>
      </p:sp>
      <p:sp>
        <p:nvSpPr>
          <p:cNvPr id="59396" name="Rectangle 3"/>
          <p:cNvSpPr>
            <a:spLocks noGrp="1" noChangeArrowheads="1"/>
          </p:cNvSpPr>
          <p:nvPr>
            <p:ph type="body" idx="1"/>
          </p:nvPr>
        </p:nvSpPr>
        <p:spPr>
          <a:xfrm>
            <a:off x="457200" y="1341438"/>
            <a:ext cx="8229600" cy="5040312"/>
          </a:xfrm>
        </p:spPr>
        <p:txBody>
          <a:bodyPr/>
          <a:lstStyle/>
          <a:p>
            <a:pPr eaLnBrk="1" hangingPunct="1">
              <a:lnSpc>
                <a:spcPct val="90000"/>
              </a:lnSpc>
            </a:pPr>
            <a:r>
              <a:rPr lang="en-GB" altLang="en-US" smtClean="0"/>
              <a:t>We’ll use </a:t>
            </a:r>
            <a:r>
              <a:rPr lang="en-GB" altLang="en-US" u="sng" smtClean="0"/>
              <a:t>UML Activity Diagrams</a:t>
            </a:r>
            <a:r>
              <a:rPr lang="en-GB" altLang="en-US" smtClean="0"/>
              <a:t> to represent process flows.</a:t>
            </a:r>
            <a:endParaRPr lang="en-US" altLang="en-US" smtClean="0"/>
          </a:p>
        </p:txBody>
      </p:sp>
    </p:spTree>
    <p:extLst>
      <p:ext uri="{BB962C8B-B14F-4D97-AF65-F5344CB8AC3E}">
        <p14:creationId xmlns:p14="http://schemas.microsoft.com/office/powerpoint/2010/main" val="4214708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281A6D-C32A-4196-8504-B846D73CC147}" type="slidenum">
              <a:rPr lang="en-US" altLang="en-US" sz="1400" smtClean="0"/>
              <a:pPr>
                <a:spcBef>
                  <a:spcPct val="0"/>
                </a:spcBef>
                <a:buFontTx/>
                <a:buNone/>
              </a:pPr>
              <a:t>47</a:t>
            </a:fld>
            <a:endParaRPr lang="en-US" altLang="en-US" sz="1400" smtClean="0"/>
          </a:p>
        </p:txBody>
      </p:sp>
      <p:sp>
        <p:nvSpPr>
          <p:cNvPr id="61443" name="Rectangle 2"/>
          <p:cNvSpPr>
            <a:spLocks noGrp="1" noChangeArrowheads="1"/>
          </p:cNvSpPr>
          <p:nvPr>
            <p:ph type="title"/>
          </p:nvPr>
        </p:nvSpPr>
        <p:spPr>
          <a:xfrm>
            <a:off x="457200" y="295275"/>
            <a:ext cx="8229600" cy="1143000"/>
          </a:xfrm>
        </p:spPr>
        <p:txBody>
          <a:bodyPr/>
          <a:lstStyle/>
          <a:p>
            <a:pPr eaLnBrk="1" hangingPunct="1"/>
            <a:r>
              <a:rPr lang="en-US" altLang="en-US" smtClean="0"/>
              <a:t>Activity Diagram</a:t>
            </a:r>
          </a:p>
        </p:txBody>
      </p:sp>
      <p:sp>
        <p:nvSpPr>
          <p:cNvPr id="18" name="Rectangle 17"/>
          <p:cNvSpPr/>
          <p:nvPr/>
        </p:nvSpPr>
        <p:spPr>
          <a:xfrm>
            <a:off x="4859338" y="1866900"/>
            <a:ext cx="1160462"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Start</a:t>
            </a:r>
          </a:p>
        </p:txBody>
      </p:sp>
      <p:sp>
        <p:nvSpPr>
          <p:cNvPr id="23" name="Rectangle 22"/>
          <p:cNvSpPr/>
          <p:nvPr/>
        </p:nvSpPr>
        <p:spPr>
          <a:xfrm>
            <a:off x="4910138" y="4673600"/>
            <a:ext cx="11334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Stop</a:t>
            </a:r>
          </a:p>
        </p:txBody>
      </p:sp>
      <p:sp>
        <p:nvSpPr>
          <p:cNvPr id="61446" name="Oval 13"/>
          <p:cNvSpPr>
            <a:spLocks noChangeArrowheads="1"/>
          </p:cNvSpPr>
          <p:nvPr/>
        </p:nvSpPr>
        <p:spPr bwMode="auto">
          <a:xfrm>
            <a:off x="3582988" y="1973263"/>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61447" name="Oval 14"/>
          <p:cNvSpPr>
            <a:spLocks noChangeArrowheads="1"/>
          </p:cNvSpPr>
          <p:nvPr/>
        </p:nvSpPr>
        <p:spPr bwMode="auto">
          <a:xfrm>
            <a:off x="3582988" y="4764088"/>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61448" name="Oval 23"/>
          <p:cNvSpPr>
            <a:spLocks noChangeArrowheads="1"/>
          </p:cNvSpPr>
          <p:nvPr/>
        </p:nvSpPr>
        <p:spPr bwMode="auto">
          <a:xfrm>
            <a:off x="3492500" y="4673600"/>
            <a:ext cx="720725" cy="72072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61449" name="Straight Arrow Connector 24"/>
          <p:cNvCxnSpPr>
            <a:cxnSpLocks noChangeShapeType="1"/>
          </p:cNvCxnSpPr>
          <p:nvPr/>
        </p:nvCxnSpPr>
        <p:spPr bwMode="auto">
          <a:xfrm>
            <a:off x="3851275" y="244157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50" name="Straight Arrow Connector 25"/>
          <p:cNvCxnSpPr>
            <a:cxnSpLocks noChangeShapeType="1"/>
          </p:cNvCxnSpPr>
          <p:nvPr/>
        </p:nvCxnSpPr>
        <p:spPr bwMode="auto">
          <a:xfrm>
            <a:off x="3851275" y="4097338"/>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019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39B3FA-A4DA-41E2-8D4F-3A632734FAF8}" type="slidenum">
              <a:rPr lang="en-US" altLang="en-US" sz="1400" smtClean="0"/>
              <a:pPr>
                <a:spcBef>
                  <a:spcPct val="0"/>
                </a:spcBef>
                <a:buFontTx/>
                <a:buNone/>
              </a:pPr>
              <a:t>48</a:t>
            </a:fld>
            <a:endParaRPr lang="en-US" altLang="en-US" sz="1400" smtClean="0"/>
          </a:p>
        </p:txBody>
      </p:sp>
      <p:sp>
        <p:nvSpPr>
          <p:cNvPr id="63491" name="Rectangle 2"/>
          <p:cNvSpPr>
            <a:spLocks noGrp="1" noChangeArrowheads="1"/>
          </p:cNvSpPr>
          <p:nvPr>
            <p:ph type="title"/>
          </p:nvPr>
        </p:nvSpPr>
        <p:spPr>
          <a:xfrm>
            <a:off x="457200" y="295275"/>
            <a:ext cx="8229600" cy="1143000"/>
          </a:xfrm>
        </p:spPr>
        <p:txBody>
          <a:bodyPr/>
          <a:lstStyle/>
          <a:p>
            <a:pPr eaLnBrk="1" hangingPunct="1"/>
            <a:r>
              <a:rPr lang="en-US" altLang="en-US" smtClean="0"/>
              <a:t>Activity Diagram</a:t>
            </a:r>
          </a:p>
        </p:txBody>
      </p:sp>
      <p:sp>
        <p:nvSpPr>
          <p:cNvPr id="18" name="Rectangle 17"/>
          <p:cNvSpPr/>
          <p:nvPr/>
        </p:nvSpPr>
        <p:spPr>
          <a:xfrm>
            <a:off x="4859338" y="1866900"/>
            <a:ext cx="1160462"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Start</a:t>
            </a:r>
          </a:p>
        </p:txBody>
      </p:sp>
      <p:sp>
        <p:nvSpPr>
          <p:cNvPr id="23" name="Rectangle 22"/>
          <p:cNvSpPr/>
          <p:nvPr/>
        </p:nvSpPr>
        <p:spPr>
          <a:xfrm>
            <a:off x="4910138" y="4673600"/>
            <a:ext cx="11334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Stop</a:t>
            </a:r>
          </a:p>
        </p:txBody>
      </p:sp>
      <p:sp>
        <p:nvSpPr>
          <p:cNvPr id="63494" name="Oval 13"/>
          <p:cNvSpPr>
            <a:spLocks noChangeArrowheads="1"/>
          </p:cNvSpPr>
          <p:nvPr/>
        </p:nvSpPr>
        <p:spPr bwMode="auto">
          <a:xfrm>
            <a:off x="3582988" y="1973263"/>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63495" name="Oval 14"/>
          <p:cNvSpPr>
            <a:spLocks noChangeArrowheads="1"/>
          </p:cNvSpPr>
          <p:nvPr/>
        </p:nvSpPr>
        <p:spPr bwMode="auto">
          <a:xfrm>
            <a:off x="3582988" y="4764088"/>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63496" name="Oval 23"/>
          <p:cNvSpPr>
            <a:spLocks noChangeArrowheads="1"/>
          </p:cNvSpPr>
          <p:nvPr/>
        </p:nvSpPr>
        <p:spPr bwMode="auto">
          <a:xfrm>
            <a:off x="3492500" y="4673600"/>
            <a:ext cx="720725" cy="72072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63497" name="Straight Arrow Connector 24"/>
          <p:cNvCxnSpPr>
            <a:cxnSpLocks noChangeShapeType="1"/>
          </p:cNvCxnSpPr>
          <p:nvPr/>
        </p:nvCxnSpPr>
        <p:spPr bwMode="auto">
          <a:xfrm>
            <a:off x="3851275" y="244157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498" name="Straight Arrow Connector 25"/>
          <p:cNvCxnSpPr>
            <a:cxnSpLocks noChangeShapeType="1"/>
          </p:cNvCxnSpPr>
          <p:nvPr/>
        </p:nvCxnSpPr>
        <p:spPr bwMode="auto">
          <a:xfrm>
            <a:off x="3851275" y="4097338"/>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499" name="Rounded Rectangle 10"/>
          <p:cNvSpPr>
            <a:spLocks noChangeArrowheads="1"/>
          </p:cNvSpPr>
          <p:nvPr/>
        </p:nvSpPr>
        <p:spPr bwMode="auto">
          <a:xfrm>
            <a:off x="4608513" y="2492375"/>
            <a:ext cx="2803525" cy="7620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The Start Node is also called the Initial Note.</a:t>
            </a:r>
          </a:p>
        </p:txBody>
      </p:sp>
      <p:sp>
        <p:nvSpPr>
          <p:cNvPr id="63500" name="Rounded Rectangle 11"/>
          <p:cNvSpPr>
            <a:spLocks noChangeArrowheads="1"/>
          </p:cNvSpPr>
          <p:nvPr/>
        </p:nvSpPr>
        <p:spPr bwMode="auto">
          <a:xfrm>
            <a:off x="4572000" y="5337175"/>
            <a:ext cx="2803525" cy="75565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The Stop Node is also called the Final Note.</a:t>
            </a:r>
          </a:p>
        </p:txBody>
      </p:sp>
    </p:spTree>
    <p:extLst>
      <p:ext uri="{BB962C8B-B14F-4D97-AF65-F5344CB8AC3E}">
        <p14:creationId xmlns:p14="http://schemas.microsoft.com/office/powerpoint/2010/main" val="1243316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EECEEA-0012-416F-A371-92385C1BB3BC}" type="slidenum">
              <a:rPr lang="en-US" altLang="en-US" sz="1400" smtClean="0"/>
              <a:pPr>
                <a:spcBef>
                  <a:spcPct val="0"/>
                </a:spcBef>
                <a:buFontTx/>
                <a:buNone/>
              </a:pPr>
              <a:t>49</a:t>
            </a:fld>
            <a:endParaRPr lang="en-US" altLang="en-US" sz="1400" smtClean="0"/>
          </a:p>
        </p:txBody>
      </p:sp>
      <p:sp>
        <p:nvSpPr>
          <p:cNvPr id="65539" name="Rectangle 2"/>
          <p:cNvSpPr>
            <a:spLocks noGrp="1" noChangeArrowheads="1"/>
          </p:cNvSpPr>
          <p:nvPr>
            <p:ph type="title"/>
          </p:nvPr>
        </p:nvSpPr>
        <p:spPr/>
        <p:txBody>
          <a:bodyPr/>
          <a:lstStyle/>
          <a:p>
            <a:pPr eaLnBrk="1" hangingPunct="1"/>
            <a:r>
              <a:rPr lang="en-US" altLang="en-US" smtClean="0"/>
              <a:t>Activity Diagram</a:t>
            </a:r>
          </a:p>
        </p:txBody>
      </p:sp>
      <p:sp>
        <p:nvSpPr>
          <p:cNvPr id="23" name="Rectangle 22"/>
          <p:cNvSpPr/>
          <p:nvPr/>
        </p:nvSpPr>
        <p:spPr>
          <a:xfrm>
            <a:off x="3671888" y="2708275"/>
            <a:ext cx="2133600" cy="64770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Condition</a:t>
            </a:r>
          </a:p>
        </p:txBody>
      </p:sp>
      <p:cxnSp>
        <p:nvCxnSpPr>
          <p:cNvPr id="65541" name="Straight Arrow Connector 2"/>
          <p:cNvCxnSpPr>
            <a:cxnSpLocks noChangeShapeType="1"/>
          </p:cNvCxnSpPr>
          <p:nvPr/>
        </p:nvCxnSpPr>
        <p:spPr bwMode="auto">
          <a:xfrm>
            <a:off x="1979613" y="3500438"/>
            <a:ext cx="5256212"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4290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2348880"/>
            <a:ext cx="7848872"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2348880"/>
            <a:ext cx="8229600" cy="34563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System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functional, scheduling and financial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4EE0ED-CBD1-4191-A0E9-4441DC4C2659}" type="slidenum">
              <a:rPr lang="en-US" altLang="en-US" sz="1400" smtClean="0"/>
              <a:pPr>
                <a:spcBef>
                  <a:spcPct val="0"/>
                </a:spcBef>
                <a:buFontTx/>
                <a:buNone/>
              </a:pPr>
              <a:t>50</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Activity Diagram</a:t>
            </a:r>
          </a:p>
        </p:txBody>
      </p:sp>
      <p:sp>
        <p:nvSpPr>
          <p:cNvPr id="23" name="Rectangle 22"/>
          <p:cNvSpPr/>
          <p:nvPr/>
        </p:nvSpPr>
        <p:spPr>
          <a:xfrm>
            <a:off x="3671888" y="2708275"/>
            <a:ext cx="2133600" cy="64770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Condition</a:t>
            </a:r>
          </a:p>
        </p:txBody>
      </p:sp>
      <p:cxnSp>
        <p:nvCxnSpPr>
          <p:cNvPr id="67589" name="Straight Arrow Connector 2"/>
          <p:cNvCxnSpPr>
            <a:cxnSpLocks noChangeShapeType="1"/>
          </p:cNvCxnSpPr>
          <p:nvPr/>
        </p:nvCxnSpPr>
        <p:spPr bwMode="auto">
          <a:xfrm>
            <a:off x="1979613" y="3500438"/>
            <a:ext cx="5256212"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7590" name="Rounded Rectangle 5"/>
          <p:cNvSpPr>
            <a:spLocks noChangeArrowheads="1"/>
          </p:cNvSpPr>
          <p:nvPr/>
        </p:nvSpPr>
        <p:spPr bwMode="auto">
          <a:xfrm>
            <a:off x="3009900" y="4079875"/>
            <a:ext cx="3457575" cy="1512888"/>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The condition defines a guard which must evaluate to true in order to traverse the node.</a:t>
            </a:r>
          </a:p>
        </p:txBody>
      </p:sp>
    </p:spTree>
    <p:extLst>
      <p:ext uri="{BB962C8B-B14F-4D97-AF65-F5344CB8AC3E}">
        <p14:creationId xmlns:p14="http://schemas.microsoft.com/office/powerpoint/2010/main" val="1020481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BDBEC4-D27E-4C07-929C-8ABDCF3F0D41}" type="slidenum">
              <a:rPr lang="en-US" altLang="en-US" sz="1400" smtClean="0"/>
              <a:pPr>
                <a:spcBef>
                  <a:spcPct val="0"/>
                </a:spcBef>
                <a:buFontTx/>
                <a:buNone/>
              </a:pPr>
              <a:t>51</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Activity Diagram</a:t>
            </a:r>
          </a:p>
        </p:txBody>
      </p:sp>
      <p:sp>
        <p:nvSpPr>
          <p:cNvPr id="18" name="Rectangle 17"/>
          <p:cNvSpPr/>
          <p:nvPr/>
        </p:nvSpPr>
        <p:spPr>
          <a:xfrm>
            <a:off x="5354638" y="2854325"/>
            <a:ext cx="146685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Action</a:t>
            </a:r>
          </a:p>
        </p:txBody>
      </p:sp>
      <p:sp>
        <p:nvSpPr>
          <p:cNvPr id="69637" name="Rounded Rectangle 1"/>
          <p:cNvSpPr>
            <a:spLocks noChangeArrowheads="1"/>
          </p:cNvSpPr>
          <p:nvPr/>
        </p:nvSpPr>
        <p:spPr bwMode="auto">
          <a:xfrm>
            <a:off x="2627313" y="2565400"/>
            <a:ext cx="2162175" cy="122396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806535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E610C-82BB-416B-BAE9-BD3E17DCD2EA}" type="slidenum">
              <a:rPr lang="en-US" altLang="en-US" sz="1400" smtClean="0"/>
              <a:pPr>
                <a:spcBef>
                  <a:spcPct val="0"/>
                </a:spcBef>
                <a:buFontTx/>
                <a:buNone/>
              </a:pPr>
              <a:t>52</a:t>
            </a:fld>
            <a:endParaRPr lang="en-US" altLang="en-US" sz="1400" smtClean="0"/>
          </a:p>
        </p:txBody>
      </p:sp>
      <p:sp>
        <p:nvSpPr>
          <p:cNvPr id="71683" name="Rectangle 2"/>
          <p:cNvSpPr>
            <a:spLocks noGrp="1" noChangeArrowheads="1"/>
          </p:cNvSpPr>
          <p:nvPr>
            <p:ph type="title"/>
          </p:nvPr>
        </p:nvSpPr>
        <p:spPr/>
        <p:txBody>
          <a:bodyPr/>
          <a:lstStyle/>
          <a:p>
            <a:pPr eaLnBrk="1" hangingPunct="1"/>
            <a:r>
              <a:rPr lang="en-US" altLang="en-US" smtClean="0"/>
              <a:t>Activity Diagram</a:t>
            </a:r>
          </a:p>
        </p:txBody>
      </p:sp>
      <p:sp>
        <p:nvSpPr>
          <p:cNvPr id="18" name="Rectangle 17"/>
          <p:cNvSpPr/>
          <p:nvPr/>
        </p:nvSpPr>
        <p:spPr>
          <a:xfrm>
            <a:off x="5354638" y="2854325"/>
            <a:ext cx="146685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Action</a:t>
            </a:r>
          </a:p>
        </p:txBody>
      </p:sp>
      <p:sp>
        <p:nvSpPr>
          <p:cNvPr id="71685" name="Rounded Rectangle 1"/>
          <p:cNvSpPr>
            <a:spLocks noChangeArrowheads="1"/>
          </p:cNvSpPr>
          <p:nvPr/>
        </p:nvSpPr>
        <p:spPr bwMode="auto">
          <a:xfrm>
            <a:off x="2627313" y="2565400"/>
            <a:ext cx="2162175" cy="122396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71686" name="Rounded Rectangle 5"/>
          <p:cNvSpPr>
            <a:spLocks noChangeArrowheads="1"/>
          </p:cNvSpPr>
          <p:nvPr/>
        </p:nvSpPr>
        <p:spPr bwMode="auto">
          <a:xfrm>
            <a:off x="3349625" y="4181475"/>
            <a:ext cx="3457575" cy="15113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An action may be physical, such as </a:t>
            </a:r>
            <a:r>
              <a:rPr lang="en-IE" altLang="en-US" sz="2000" i="1"/>
              <a:t>Inspect Forms</a:t>
            </a:r>
            <a:r>
              <a:rPr lang="en-IE" altLang="en-US" sz="2000"/>
              <a:t>, or electronic, such as </a:t>
            </a:r>
            <a:r>
              <a:rPr lang="en-IE" altLang="en-US" sz="2000" i="1"/>
              <a:t>Display Student Screen</a:t>
            </a:r>
            <a:r>
              <a:rPr lang="en-IE" altLang="en-US" sz="2000"/>
              <a:t>.</a:t>
            </a:r>
          </a:p>
        </p:txBody>
      </p:sp>
    </p:spTree>
    <p:extLst>
      <p:ext uri="{BB962C8B-B14F-4D97-AF65-F5344CB8AC3E}">
        <p14:creationId xmlns:p14="http://schemas.microsoft.com/office/powerpoint/2010/main" val="1048796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92D6E6-2DE3-47EF-AE40-2BA55D717B1D}" type="slidenum">
              <a:rPr lang="en-US" altLang="en-US" sz="1400" smtClean="0"/>
              <a:pPr>
                <a:spcBef>
                  <a:spcPct val="0"/>
                </a:spcBef>
                <a:buFontTx/>
                <a:buNone/>
              </a:pPr>
              <a:t>53</a:t>
            </a:fld>
            <a:endParaRPr lang="en-US" altLang="en-US" sz="1400" smtClean="0"/>
          </a:p>
        </p:txBody>
      </p:sp>
      <p:sp>
        <p:nvSpPr>
          <p:cNvPr id="73731" name="Rectangle 2"/>
          <p:cNvSpPr>
            <a:spLocks noGrp="1" noChangeArrowheads="1"/>
          </p:cNvSpPr>
          <p:nvPr>
            <p:ph type="title"/>
          </p:nvPr>
        </p:nvSpPr>
        <p:spPr/>
        <p:txBody>
          <a:bodyPr/>
          <a:lstStyle/>
          <a:p>
            <a:pPr eaLnBrk="1" hangingPunct="1"/>
            <a:r>
              <a:rPr lang="en-US" altLang="en-US" smtClean="0"/>
              <a:t>Activity Diagram</a:t>
            </a:r>
          </a:p>
        </p:txBody>
      </p:sp>
      <p:sp>
        <p:nvSpPr>
          <p:cNvPr id="23" name="Rectangle 22"/>
          <p:cNvSpPr/>
          <p:nvPr/>
        </p:nvSpPr>
        <p:spPr>
          <a:xfrm>
            <a:off x="5076825" y="2854325"/>
            <a:ext cx="1954213"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Decision</a:t>
            </a:r>
          </a:p>
        </p:txBody>
      </p:sp>
      <p:sp>
        <p:nvSpPr>
          <p:cNvPr id="73733" name="Diamond 2"/>
          <p:cNvSpPr>
            <a:spLocks noChangeArrowheads="1"/>
          </p:cNvSpPr>
          <p:nvPr/>
        </p:nvSpPr>
        <p:spPr bwMode="auto">
          <a:xfrm>
            <a:off x="2952750" y="2457450"/>
            <a:ext cx="1511300" cy="1439863"/>
          </a:xfrm>
          <a:prstGeom prst="diamond">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2550762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3A8231-2430-42A3-8D16-434FB22CCDD4}" type="slidenum">
              <a:rPr lang="en-US" altLang="en-US" sz="1400" smtClean="0"/>
              <a:pPr>
                <a:spcBef>
                  <a:spcPct val="0"/>
                </a:spcBef>
                <a:buFontTx/>
                <a:buNone/>
              </a:pPr>
              <a:t>54</a:t>
            </a:fld>
            <a:endParaRPr lang="en-US" altLang="en-US" sz="1400" smtClean="0"/>
          </a:p>
        </p:txBody>
      </p:sp>
      <p:sp>
        <p:nvSpPr>
          <p:cNvPr id="75779" name="Rectangle 2"/>
          <p:cNvSpPr>
            <a:spLocks noGrp="1" noChangeArrowheads="1"/>
          </p:cNvSpPr>
          <p:nvPr>
            <p:ph type="title"/>
          </p:nvPr>
        </p:nvSpPr>
        <p:spPr/>
        <p:txBody>
          <a:bodyPr/>
          <a:lstStyle/>
          <a:p>
            <a:pPr eaLnBrk="1" hangingPunct="1"/>
            <a:r>
              <a:rPr lang="en-US" altLang="en-US" smtClean="0"/>
              <a:t>Activity Diagram</a:t>
            </a:r>
          </a:p>
        </p:txBody>
      </p:sp>
      <p:sp>
        <p:nvSpPr>
          <p:cNvPr id="23" name="Rectangle 22"/>
          <p:cNvSpPr/>
          <p:nvPr/>
        </p:nvSpPr>
        <p:spPr>
          <a:xfrm>
            <a:off x="5076825" y="2854325"/>
            <a:ext cx="1954213"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Decision</a:t>
            </a:r>
          </a:p>
        </p:txBody>
      </p:sp>
      <p:sp>
        <p:nvSpPr>
          <p:cNvPr id="75781" name="Diamond 2"/>
          <p:cNvSpPr>
            <a:spLocks noChangeArrowheads="1"/>
          </p:cNvSpPr>
          <p:nvPr/>
        </p:nvSpPr>
        <p:spPr bwMode="auto">
          <a:xfrm>
            <a:off x="2952750" y="2457450"/>
            <a:ext cx="1511300" cy="1439863"/>
          </a:xfrm>
          <a:prstGeom prst="diamond">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75782" name="Rounded Rectangle 5"/>
          <p:cNvSpPr>
            <a:spLocks noChangeArrowheads="1"/>
          </p:cNvSpPr>
          <p:nvPr/>
        </p:nvSpPr>
        <p:spPr bwMode="auto">
          <a:xfrm>
            <a:off x="3575050" y="4327525"/>
            <a:ext cx="3455988" cy="12192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The flows leaving a decision will normally include conditions</a:t>
            </a:r>
          </a:p>
        </p:txBody>
      </p:sp>
    </p:spTree>
    <p:extLst>
      <p:ext uri="{BB962C8B-B14F-4D97-AF65-F5344CB8AC3E}">
        <p14:creationId xmlns:p14="http://schemas.microsoft.com/office/powerpoint/2010/main" val="2519128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C95F92-BE53-4042-9F03-8E737AE82495}" type="slidenum">
              <a:rPr lang="en-US" altLang="en-US" sz="1400" smtClean="0"/>
              <a:pPr>
                <a:spcBef>
                  <a:spcPct val="0"/>
                </a:spcBef>
                <a:buFontTx/>
                <a:buNone/>
              </a:pPr>
              <a:t>55</a:t>
            </a:fld>
            <a:endParaRPr lang="en-US" altLang="en-US" sz="1400" smtClean="0"/>
          </a:p>
        </p:txBody>
      </p:sp>
      <p:sp>
        <p:nvSpPr>
          <p:cNvPr id="77827" name="Rectangle 2"/>
          <p:cNvSpPr>
            <a:spLocks noGrp="1" noChangeArrowheads="1"/>
          </p:cNvSpPr>
          <p:nvPr>
            <p:ph type="title"/>
          </p:nvPr>
        </p:nvSpPr>
        <p:spPr/>
        <p:txBody>
          <a:bodyPr/>
          <a:lstStyle/>
          <a:p>
            <a:pPr eaLnBrk="1" hangingPunct="1"/>
            <a:r>
              <a:rPr lang="en-US" altLang="en-US" smtClean="0"/>
              <a:t>Activity Diagram</a:t>
            </a:r>
          </a:p>
        </p:txBody>
      </p:sp>
      <p:sp>
        <p:nvSpPr>
          <p:cNvPr id="77828" name="Rectangle 7"/>
          <p:cNvSpPr>
            <a:spLocks noChangeArrowheads="1"/>
          </p:cNvSpPr>
          <p:nvPr/>
        </p:nvSpPr>
        <p:spPr bwMode="auto">
          <a:xfrm>
            <a:off x="2373313" y="4546600"/>
            <a:ext cx="3313112" cy="179388"/>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77829" name="Straight Arrow Connector 11"/>
          <p:cNvCxnSpPr>
            <a:cxnSpLocks noChangeShapeType="1"/>
          </p:cNvCxnSpPr>
          <p:nvPr/>
        </p:nvCxnSpPr>
        <p:spPr bwMode="auto">
          <a:xfrm>
            <a:off x="3525838" y="4005263"/>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830" name="Straight Arrow Connector 15"/>
          <p:cNvCxnSpPr>
            <a:cxnSpLocks noChangeShapeType="1"/>
          </p:cNvCxnSpPr>
          <p:nvPr/>
        </p:nvCxnSpPr>
        <p:spPr bwMode="auto">
          <a:xfrm>
            <a:off x="4749800" y="4006850"/>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831" name="Straight Arrow Connector 16"/>
          <p:cNvCxnSpPr>
            <a:cxnSpLocks noChangeShapeType="1"/>
          </p:cNvCxnSpPr>
          <p:nvPr/>
        </p:nvCxnSpPr>
        <p:spPr bwMode="auto">
          <a:xfrm>
            <a:off x="4102100" y="4725988"/>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Rectangle 17"/>
          <p:cNvSpPr/>
          <p:nvPr/>
        </p:nvSpPr>
        <p:spPr>
          <a:xfrm>
            <a:off x="6037263" y="4241800"/>
            <a:ext cx="10318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Join</a:t>
            </a:r>
          </a:p>
        </p:txBody>
      </p:sp>
      <p:sp>
        <p:nvSpPr>
          <p:cNvPr id="77833" name="Rectangle 18"/>
          <p:cNvSpPr>
            <a:spLocks noChangeArrowheads="1"/>
          </p:cNvSpPr>
          <p:nvPr/>
        </p:nvSpPr>
        <p:spPr bwMode="auto">
          <a:xfrm>
            <a:off x="2339975" y="1949450"/>
            <a:ext cx="3313113" cy="180975"/>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77834" name="Straight Arrow Connector 19"/>
          <p:cNvCxnSpPr>
            <a:cxnSpLocks noChangeShapeType="1"/>
          </p:cNvCxnSpPr>
          <p:nvPr/>
        </p:nvCxnSpPr>
        <p:spPr bwMode="auto">
          <a:xfrm>
            <a:off x="3492500" y="2130425"/>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835" name="Straight Arrow Connector 20"/>
          <p:cNvCxnSpPr>
            <a:cxnSpLocks noChangeShapeType="1"/>
          </p:cNvCxnSpPr>
          <p:nvPr/>
        </p:nvCxnSpPr>
        <p:spPr bwMode="auto">
          <a:xfrm>
            <a:off x="4716463" y="213042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836" name="Straight Arrow Connector 21"/>
          <p:cNvCxnSpPr>
            <a:cxnSpLocks noChangeShapeType="1"/>
          </p:cNvCxnSpPr>
          <p:nvPr/>
        </p:nvCxnSpPr>
        <p:spPr bwMode="auto">
          <a:xfrm>
            <a:off x="4068763" y="136842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Rectangle 22"/>
          <p:cNvSpPr/>
          <p:nvPr/>
        </p:nvSpPr>
        <p:spPr>
          <a:xfrm>
            <a:off x="5965825" y="1646238"/>
            <a:ext cx="1108075" cy="646112"/>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Fork</a:t>
            </a:r>
          </a:p>
        </p:txBody>
      </p:sp>
    </p:spTree>
    <p:extLst>
      <p:ext uri="{BB962C8B-B14F-4D97-AF65-F5344CB8AC3E}">
        <p14:creationId xmlns:p14="http://schemas.microsoft.com/office/powerpoint/2010/main" val="3116667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7FF272-078E-4C49-90D6-873047101213}" type="slidenum">
              <a:rPr lang="en-US" altLang="en-US" sz="1400" smtClean="0"/>
              <a:pPr>
                <a:spcBef>
                  <a:spcPct val="0"/>
                </a:spcBef>
                <a:buFontTx/>
                <a:buNone/>
              </a:pPr>
              <a:t>56</a:t>
            </a:fld>
            <a:endParaRPr lang="en-US" altLang="en-US" sz="1400" smtClean="0"/>
          </a:p>
        </p:txBody>
      </p:sp>
      <p:sp>
        <p:nvSpPr>
          <p:cNvPr id="79875" name="Rectangle 2"/>
          <p:cNvSpPr>
            <a:spLocks noGrp="1" noChangeArrowheads="1"/>
          </p:cNvSpPr>
          <p:nvPr>
            <p:ph type="title"/>
          </p:nvPr>
        </p:nvSpPr>
        <p:spPr/>
        <p:txBody>
          <a:bodyPr/>
          <a:lstStyle/>
          <a:p>
            <a:pPr eaLnBrk="1" hangingPunct="1"/>
            <a:r>
              <a:rPr lang="en-US" altLang="en-US" smtClean="0"/>
              <a:t>Activity Diagram</a:t>
            </a:r>
          </a:p>
        </p:txBody>
      </p:sp>
      <p:sp>
        <p:nvSpPr>
          <p:cNvPr id="79876" name="Rectangle 7"/>
          <p:cNvSpPr>
            <a:spLocks noChangeArrowheads="1"/>
          </p:cNvSpPr>
          <p:nvPr/>
        </p:nvSpPr>
        <p:spPr bwMode="auto">
          <a:xfrm>
            <a:off x="2373313" y="4546600"/>
            <a:ext cx="3313112" cy="179388"/>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79877" name="Straight Arrow Connector 11"/>
          <p:cNvCxnSpPr>
            <a:cxnSpLocks noChangeShapeType="1"/>
          </p:cNvCxnSpPr>
          <p:nvPr/>
        </p:nvCxnSpPr>
        <p:spPr bwMode="auto">
          <a:xfrm>
            <a:off x="3525838" y="4005263"/>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878" name="Straight Arrow Connector 15"/>
          <p:cNvCxnSpPr>
            <a:cxnSpLocks noChangeShapeType="1"/>
          </p:cNvCxnSpPr>
          <p:nvPr/>
        </p:nvCxnSpPr>
        <p:spPr bwMode="auto">
          <a:xfrm>
            <a:off x="4749800" y="4006850"/>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879" name="Straight Arrow Connector 16"/>
          <p:cNvCxnSpPr>
            <a:cxnSpLocks noChangeShapeType="1"/>
          </p:cNvCxnSpPr>
          <p:nvPr/>
        </p:nvCxnSpPr>
        <p:spPr bwMode="auto">
          <a:xfrm>
            <a:off x="4102100" y="4725988"/>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Rectangle 17"/>
          <p:cNvSpPr/>
          <p:nvPr/>
        </p:nvSpPr>
        <p:spPr>
          <a:xfrm>
            <a:off x="6037263" y="4241800"/>
            <a:ext cx="10318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Join</a:t>
            </a:r>
          </a:p>
        </p:txBody>
      </p:sp>
      <p:sp>
        <p:nvSpPr>
          <p:cNvPr id="79881" name="Rectangle 18"/>
          <p:cNvSpPr>
            <a:spLocks noChangeArrowheads="1"/>
          </p:cNvSpPr>
          <p:nvPr/>
        </p:nvSpPr>
        <p:spPr bwMode="auto">
          <a:xfrm>
            <a:off x="2339975" y="1949450"/>
            <a:ext cx="3313113" cy="180975"/>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79882" name="Straight Arrow Connector 19"/>
          <p:cNvCxnSpPr>
            <a:cxnSpLocks noChangeShapeType="1"/>
          </p:cNvCxnSpPr>
          <p:nvPr/>
        </p:nvCxnSpPr>
        <p:spPr bwMode="auto">
          <a:xfrm>
            <a:off x="3492500" y="2130425"/>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883" name="Straight Arrow Connector 20"/>
          <p:cNvCxnSpPr>
            <a:cxnSpLocks noChangeShapeType="1"/>
          </p:cNvCxnSpPr>
          <p:nvPr/>
        </p:nvCxnSpPr>
        <p:spPr bwMode="auto">
          <a:xfrm>
            <a:off x="4716463" y="213042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884" name="Straight Arrow Connector 21"/>
          <p:cNvCxnSpPr>
            <a:cxnSpLocks noChangeShapeType="1"/>
          </p:cNvCxnSpPr>
          <p:nvPr/>
        </p:nvCxnSpPr>
        <p:spPr bwMode="auto">
          <a:xfrm>
            <a:off x="4068763" y="1368425"/>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Rectangle 22"/>
          <p:cNvSpPr/>
          <p:nvPr/>
        </p:nvSpPr>
        <p:spPr>
          <a:xfrm>
            <a:off x="5965825" y="1646238"/>
            <a:ext cx="1108075" cy="646112"/>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Fork</a:t>
            </a:r>
          </a:p>
        </p:txBody>
      </p:sp>
      <p:sp>
        <p:nvSpPr>
          <p:cNvPr id="79886" name="Rounded Rectangle 13"/>
          <p:cNvSpPr>
            <a:spLocks noChangeArrowheads="1"/>
          </p:cNvSpPr>
          <p:nvPr/>
        </p:nvSpPr>
        <p:spPr bwMode="auto">
          <a:xfrm>
            <a:off x="4932363" y="5018088"/>
            <a:ext cx="3455987" cy="12192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All flows going into the join must reach it before processing can continue.</a:t>
            </a:r>
          </a:p>
        </p:txBody>
      </p:sp>
      <p:sp>
        <p:nvSpPr>
          <p:cNvPr id="79887" name="Rounded Rectangle 14"/>
          <p:cNvSpPr>
            <a:spLocks noChangeArrowheads="1"/>
          </p:cNvSpPr>
          <p:nvPr/>
        </p:nvSpPr>
        <p:spPr bwMode="auto">
          <a:xfrm>
            <a:off x="4932363" y="2354263"/>
            <a:ext cx="3455987" cy="1219200"/>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This denotes the beginning of parallel activity.</a:t>
            </a:r>
          </a:p>
        </p:txBody>
      </p:sp>
    </p:spTree>
    <p:extLst>
      <p:ext uri="{BB962C8B-B14F-4D97-AF65-F5344CB8AC3E}">
        <p14:creationId xmlns:p14="http://schemas.microsoft.com/office/powerpoint/2010/main" val="34824985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Activity Diagram</a:t>
            </a:r>
          </a:p>
        </p:txBody>
      </p:sp>
      <p:sp>
        <p:nvSpPr>
          <p:cNvPr id="14" name="Rectangle 13"/>
          <p:cNvSpPr/>
          <p:nvPr/>
        </p:nvSpPr>
        <p:spPr>
          <a:xfrm>
            <a:off x="1006475" y="1865313"/>
            <a:ext cx="941388" cy="5222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Start</a:t>
            </a:r>
          </a:p>
        </p:txBody>
      </p:sp>
      <p:sp>
        <p:nvSpPr>
          <p:cNvPr id="15" name="Rectangle 14"/>
          <p:cNvSpPr/>
          <p:nvPr/>
        </p:nvSpPr>
        <p:spPr>
          <a:xfrm>
            <a:off x="1116013" y="4165600"/>
            <a:ext cx="923925" cy="522288"/>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Stop</a:t>
            </a:r>
          </a:p>
        </p:txBody>
      </p:sp>
      <p:sp>
        <p:nvSpPr>
          <p:cNvPr id="81925" name="Oval 13"/>
          <p:cNvSpPr>
            <a:spLocks noChangeArrowheads="1"/>
          </p:cNvSpPr>
          <p:nvPr/>
        </p:nvSpPr>
        <p:spPr bwMode="auto">
          <a:xfrm>
            <a:off x="406400" y="1862138"/>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1926" name="Oval 14"/>
          <p:cNvSpPr>
            <a:spLocks noChangeArrowheads="1"/>
          </p:cNvSpPr>
          <p:nvPr/>
        </p:nvSpPr>
        <p:spPr bwMode="auto">
          <a:xfrm>
            <a:off x="406400" y="4176713"/>
            <a:ext cx="539750" cy="53975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1927" name="Oval 23"/>
          <p:cNvSpPr>
            <a:spLocks noChangeArrowheads="1"/>
          </p:cNvSpPr>
          <p:nvPr/>
        </p:nvSpPr>
        <p:spPr bwMode="auto">
          <a:xfrm>
            <a:off x="315913" y="4086225"/>
            <a:ext cx="720725" cy="720725"/>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81928" name="Straight Arrow Connector 24"/>
          <p:cNvCxnSpPr>
            <a:cxnSpLocks noChangeShapeType="1"/>
          </p:cNvCxnSpPr>
          <p:nvPr/>
        </p:nvCxnSpPr>
        <p:spPr bwMode="auto">
          <a:xfrm>
            <a:off x="674688" y="2330450"/>
            <a:ext cx="0" cy="576263"/>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29" name="Straight Arrow Connector 25"/>
          <p:cNvCxnSpPr>
            <a:cxnSpLocks noChangeShapeType="1"/>
          </p:cNvCxnSpPr>
          <p:nvPr/>
        </p:nvCxnSpPr>
        <p:spPr bwMode="auto">
          <a:xfrm>
            <a:off x="674688" y="3509963"/>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 name="Rectangle 21"/>
          <p:cNvSpPr/>
          <p:nvPr/>
        </p:nvSpPr>
        <p:spPr>
          <a:xfrm>
            <a:off x="3598863" y="5661025"/>
            <a:ext cx="1704975"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Condition</a:t>
            </a:r>
          </a:p>
        </p:txBody>
      </p:sp>
      <p:cxnSp>
        <p:nvCxnSpPr>
          <p:cNvPr id="81931" name="Straight Arrow Connector 2"/>
          <p:cNvCxnSpPr>
            <a:cxnSpLocks noChangeShapeType="1"/>
          </p:cNvCxnSpPr>
          <p:nvPr/>
        </p:nvCxnSpPr>
        <p:spPr bwMode="auto">
          <a:xfrm>
            <a:off x="1692275" y="6175375"/>
            <a:ext cx="5256213"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 name="Rectangle 24"/>
          <p:cNvSpPr/>
          <p:nvPr/>
        </p:nvSpPr>
        <p:spPr>
          <a:xfrm>
            <a:off x="3833813" y="2298700"/>
            <a:ext cx="1182687" cy="522288"/>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Action</a:t>
            </a:r>
            <a:endParaRPr lang="en-US" sz="3600" dirty="0">
              <a:ln w="0"/>
              <a:effectLst>
                <a:outerShdw blurRad="38100" dist="19050" dir="2700000" algn="tl" rotWithShape="0">
                  <a:schemeClr val="dk1">
                    <a:alpha val="40000"/>
                  </a:schemeClr>
                </a:outerShdw>
              </a:effectLst>
            </a:endParaRPr>
          </a:p>
        </p:txBody>
      </p:sp>
      <p:sp>
        <p:nvSpPr>
          <p:cNvPr id="81933" name="Rounded Rectangle 1"/>
          <p:cNvSpPr>
            <a:spLocks noChangeArrowheads="1"/>
          </p:cNvSpPr>
          <p:nvPr/>
        </p:nvSpPr>
        <p:spPr bwMode="auto">
          <a:xfrm>
            <a:off x="2411413" y="2255838"/>
            <a:ext cx="1260475" cy="668337"/>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27" name="Rectangle 26"/>
          <p:cNvSpPr/>
          <p:nvPr/>
        </p:nvSpPr>
        <p:spPr>
          <a:xfrm>
            <a:off x="3502025" y="4200525"/>
            <a:ext cx="1565275" cy="522288"/>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Decision</a:t>
            </a:r>
          </a:p>
        </p:txBody>
      </p:sp>
      <p:sp>
        <p:nvSpPr>
          <p:cNvPr id="81935" name="Diamond 2"/>
          <p:cNvSpPr>
            <a:spLocks noChangeArrowheads="1"/>
          </p:cNvSpPr>
          <p:nvPr/>
        </p:nvSpPr>
        <p:spPr bwMode="auto">
          <a:xfrm>
            <a:off x="2411413" y="3998913"/>
            <a:ext cx="900112" cy="949325"/>
          </a:xfrm>
          <a:prstGeom prst="diamond">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1936" name="Rectangle 7"/>
          <p:cNvSpPr>
            <a:spLocks noChangeArrowheads="1"/>
          </p:cNvSpPr>
          <p:nvPr/>
        </p:nvSpPr>
        <p:spPr bwMode="auto">
          <a:xfrm>
            <a:off x="5508625" y="2278063"/>
            <a:ext cx="2482850" cy="250825"/>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81937" name="Straight Arrow Connector 11"/>
          <p:cNvCxnSpPr>
            <a:cxnSpLocks noChangeShapeType="1"/>
          </p:cNvCxnSpPr>
          <p:nvPr/>
        </p:nvCxnSpPr>
        <p:spPr bwMode="auto">
          <a:xfrm>
            <a:off x="6216650" y="1773238"/>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38" name="Straight Arrow Connector 15"/>
          <p:cNvCxnSpPr>
            <a:cxnSpLocks noChangeShapeType="1"/>
          </p:cNvCxnSpPr>
          <p:nvPr/>
        </p:nvCxnSpPr>
        <p:spPr bwMode="auto">
          <a:xfrm>
            <a:off x="7440613" y="1773238"/>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39" name="Straight Arrow Connector 16"/>
          <p:cNvCxnSpPr>
            <a:cxnSpLocks noChangeShapeType="1"/>
          </p:cNvCxnSpPr>
          <p:nvPr/>
        </p:nvCxnSpPr>
        <p:spPr bwMode="auto">
          <a:xfrm>
            <a:off x="6792913" y="2528888"/>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Rectangle 32"/>
          <p:cNvSpPr/>
          <p:nvPr/>
        </p:nvSpPr>
        <p:spPr>
          <a:xfrm>
            <a:off x="7686675" y="1557338"/>
            <a:ext cx="846138" cy="5222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Join</a:t>
            </a:r>
          </a:p>
        </p:txBody>
      </p:sp>
      <p:sp>
        <p:nvSpPr>
          <p:cNvPr id="81941" name="Rectangle 18"/>
          <p:cNvSpPr>
            <a:spLocks noChangeArrowheads="1"/>
          </p:cNvSpPr>
          <p:nvPr/>
        </p:nvSpPr>
        <p:spPr bwMode="auto">
          <a:xfrm>
            <a:off x="5546725" y="4541838"/>
            <a:ext cx="2482850" cy="254000"/>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81942" name="Straight Arrow Connector 19"/>
          <p:cNvCxnSpPr>
            <a:cxnSpLocks noChangeShapeType="1"/>
          </p:cNvCxnSpPr>
          <p:nvPr/>
        </p:nvCxnSpPr>
        <p:spPr bwMode="auto">
          <a:xfrm>
            <a:off x="6254750" y="4795838"/>
            <a:ext cx="0" cy="57785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43" name="Straight Arrow Connector 20"/>
          <p:cNvCxnSpPr>
            <a:cxnSpLocks noChangeShapeType="1"/>
          </p:cNvCxnSpPr>
          <p:nvPr/>
        </p:nvCxnSpPr>
        <p:spPr bwMode="auto">
          <a:xfrm>
            <a:off x="7478713" y="4795838"/>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1944" name="Straight Arrow Connector 21"/>
          <p:cNvCxnSpPr>
            <a:cxnSpLocks noChangeShapeType="1"/>
          </p:cNvCxnSpPr>
          <p:nvPr/>
        </p:nvCxnSpPr>
        <p:spPr bwMode="auto">
          <a:xfrm>
            <a:off x="6831013" y="4033838"/>
            <a:ext cx="0" cy="576262"/>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 name="Rectangle 37"/>
          <p:cNvSpPr/>
          <p:nvPr/>
        </p:nvSpPr>
        <p:spPr>
          <a:xfrm>
            <a:off x="7699375" y="3738563"/>
            <a:ext cx="904875"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Fork</a:t>
            </a:r>
          </a:p>
        </p:txBody>
      </p:sp>
      <p:cxnSp>
        <p:nvCxnSpPr>
          <p:cNvPr id="39" name="Straight Connector 38"/>
          <p:cNvCxnSpPr/>
          <p:nvPr/>
        </p:nvCxnSpPr>
        <p:spPr>
          <a:xfrm>
            <a:off x="179388" y="3297238"/>
            <a:ext cx="8675687" cy="3175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0825" y="5481638"/>
            <a:ext cx="8666163" cy="26987"/>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249488" y="1196975"/>
            <a:ext cx="19050" cy="4373563"/>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219700" y="1181100"/>
            <a:ext cx="25400" cy="4383088"/>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950" name="Rounded Rectangle 1"/>
          <p:cNvSpPr>
            <a:spLocks noChangeArrowheads="1"/>
          </p:cNvSpPr>
          <p:nvPr/>
        </p:nvSpPr>
        <p:spPr bwMode="auto">
          <a:xfrm>
            <a:off x="179388" y="1196975"/>
            <a:ext cx="8666162" cy="5327650"/>
          </a:xfrm>
          <a:prstGeom prst="roundRect">
            <a:avLst>
              <a:gd name="adj" fmla="val 16667"/>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3224186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Activity Diagram</a:t>
            </a:r>
            <a:endParaRPr lang="en-IE" altLang="en-US" smtClean="0"/>
          </a:p>
        </p:txBody>
      </p:sp>
      <p:sp>
        <p:nvSpPr>
          <p:cNvPr id="839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477A65-D5A6-491C-AE8A-0951F8A55934}" type="slidenum">
              <a:rPr lang="en-US" altLang="en-US" sz="1400" smtClean="0"/>
              <a:pPr>
                <a:spcBef>
                  <a:spcPct val="0"/>
                </a:spcBef>
                <a:buFontTx/>
                <a:buNone/>
              </a:pPr>
              <a:t>58</a:t>
            </a:fld>
            <a:endParaRPr lang="en-US" altLang="en-US" sz="1400" smtClean="0"/>
          </a:p>
        </p:txBody>
      </p:sp>
      <p:pic>
        <p:nvPicPr>
          <p:cNvPr id="8397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989138"/>
            <a:ext cx="83613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401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Activity Diagram</a:t>
            </a:r>
            <a:endParaRPr lang="en-IE" altLang="en-US" smtClean="0"/>
          </a:p>
        </p:txBody>
      </p:sp>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C2CF63-371C-4431-A92F-6AD5BA99F150}" type="slidenum">
              <a:rPr lang="en-US" altLang="en-US" sz="1400" smtClean="0"/>
              <a:pPr>
                <a:spcBef>
                  <a:spcPct val="0"/>
                </a:spcBef>
                <a:buFontTx/>
                <a:buNone/>
              </a:pPr>
              <a:t>59</a:t>
            </a:fld>
            <a:endParaRPr lang="en-US" altLang="en-US" sz="1400" smtClean="0"/>
          </a:p>
        </p:txBody>
      </p:sp>
      <p:pic>
        <p:nvPicPr>
          <p:cNvPr id="849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628775"/>
            <a:ext cx="52673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ounded Rectangle 5"/>
          <p:cNvSpPr>
            <a:spLocks noChangeArrowheads="1"/>
          </p:cNvSpPr>
          <p:nvPr/>
        </p:nvSpPr>
        <p:spPr bwMode="auto">
          <a:xfrm>
            <a:off x="611188" y="1417638"/>
            <a:ext cx="7848600" cy="4827587"/>
          </a:xfrm>
          <a:prstGeom prst="roundRect">
            <a:avLst>
              <a:gd name="adj" fmla="val 16667"/>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240418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2969656"/>
            <a:ext cx="7848872" cy="3384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057776"/>
            <a:ext cx="8229600" cy="1756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Software Requirements: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Identify, select and document the software features necessary to satisfy the system requirements.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Activity Diagram</a:t>
            </a:r>
            <a:endParaRPr lang="en-IE" altLang="en-US" smtClean="0"/>
          </a:p>
        </p:txBody>
      </p:sp>
      <p:sp>
        <p:nvSpPr>
          <p:cNvPr id="86019" name="Content Placeholder 2"/>
          <p:cNvSpPr>
            <a:spLocks noGrp="1"/>
          </p:cNvSpPr>
          <p:nvPr>
            <p:ph idx="1"/>
          </p:nvPr>
        </p:nvSpPr>
        <p:spPr/>
        <p:txBody>
          <a:bodyPr/>
          <a:lstStyle/>
          <a:p>
            <a:pPr marL="0" indent="0">
              <a:buFontTx/>
              <a:buNone/>
            </a:pPr>
            <a:r>
              <a:rPr lang="en-IE" altLang="en-US" sz="2800" u="sng" smtClean="0"/>
              <a:t>To enrol in college:</a:t>
            </a:r>
          </a:p>
          <a:p>
            <a:pPr marL="0" indent="0">
              <a:buFontTx/>
              <a:buNone/>
            </a:pPr>
            <a:r>
              <a:rPr lang="en-IE" altLang="en-US" sz="2800" smtClean="0"/>
              <a:t>"Fill out enrolment forms", if they are filled out incorrectly, then if there is help available, "Obtain Help", but if there is no help available, retry to "Fill out enrolment forms". If it's a trivial problem or the form are filled out correctly, proceed to "Enrol in University. Once you've enrolled, two things can happen in parallel; (1) you can "Attend University Overview Presentation", and (2) you can "Enrol in Seminar(s), an "Make initial Tuition Payments".</a:t>
            </a:r>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FA4DEB-2550-4D26-B96C-AA8568EE6641}" type="slidenum">
              <a:rPr lang="en-US" altLang="en-US" sz="1400" smtClean="0"/>
              <a:pPr>
                <a:spcBef>
                  <a:spcPct val="0"/>
                </a:spcBef>
                <a:buFontTx/>
                <a:buNone/>
              </a:pPr>
              <a:t>60</a:t>
            </a:fld>
            <a:endParaRPr lang="en-US" altLang="en-US" sz="1400" smtClean="0"/>
          </a:p>
        </p:txBody>
      </p:sp>
    </p:spTree>
    <p:extLst>
      <p:ext uri="{BB962C8B-B14F-4D97-AF65-F5344CB8AC3E}">
        <p14:creationId xmlns:p14="http://schemas.microsoft.com/office/powerpoint/2010/main" val="2978792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Activity Diagram</a:t>
            </a:r>
            <a:endParaRPr lang="en-IE" altLang="en-US" smtClean="0"/>
          </a:p>
        </p:txBody>
      </p:sp>
      <p:sp>
        <p:nvSpPr>
          <p:cNvPr id="87043" name="Content Placeholder 2"/>
          <p:cNvSpPr>
            <a:spLocks noGrp="1"/>
          </p:cNvSpPr>
          <p:nvPr>
            <p:ph idx="1"/>
          </p:nvPr>
        </p:nvSpPr>
        <p:spPr/>
        <p:txBody>
          <a:bodyPr/>
          <a:lstStyle/>
          <a:p>
            <a:pPr marL="0" indent="0">
              <a:buFontTx/>
              <a:buNone/>
            </a:pPr>
            <a:r>
              <a:rPr lang="en-US" altLang="en-US" sz="2000" smtClean="0"/>
              <a:t>Fill Out Enrollment Forms</a:t>
            </a:r>
            <a:endParaRPr lang="en-IE" altLang="en-US" sz="2000" smtClean="0"/>
          </a:p>
          <a:p>
            <a:pPr marL="0" indent="0">
              <a:buFontTx/>
              <a:buNone/>
            </a:pPr>
            <a:r>
              <a:rPr lang="en-US" altLang="en-US" sz="2000" smtClean="0"/>
              <a:t>IF the forms are filled out incorrectly</a:t>
            </a:r>
            <a:endParaRPr lang="en-IE" altLang="en-US" sz="2000" smtClean="0"/>
          </a:p>
          <a:p>
            <a:pPr marL="0" indent="0">
              <a:buFontTx/>
              <a:buNone/>
            </a:pPr>
            <a:r>
              <a:rPr lang="en-IE" altLang="en-US" sz="2000" smtClean="0"/>
              <a:t>  THEN IF it’s a big problem</a:t>
            </a:r>
          </a:p>
          <a:p>
            <a:pPr marL="0" indent="0">
              <a:buFontTx/>
              <a:buNone/>
            </a:pPr>
            <a:r>
              <a:rPr lang="en-IE" altLang="en-US" sz="2000" smtClean="0"/>
              <a:t>                THEN IF there is help available</a:t>
            </a:r>
          </a:p>
          <a:p>
            <a:pPr marL="0" indent="0">
              <a:buFontTx/>
              <a:buNone/>
            </a:pPr>
            <a:r>
              <a:rPr lang="en-IE" altLang="en-US" sz="2000" smtClean="0"/>
              <a:t>                                THEN “Obtain Help”</a:t>
            </a:r>
          </a:p>
          <a:p>
            <a:pPr marL="0" indent="0">
              <a:buFontTx/>
              <a:buNone/>
            </a:pPr>
            <a:r>
              <a:rPr lang="en-IE" altLang="en-US" sz="2000" smtClean="0"/>
              <a:t>                                ELSE Return to “</a:t>
            </a:r>
            <a:r>
              <a:rPr lang="en-US" altLang="en-US" sz="2000" smtClean="0"/>
              <a:t>Fill Out Enrollment Forms</a:t>
            </a:r>
            <a:r>
              <a:rPr lang="en-IE" altLang="en-US" sz="2000" smtClean="0"/>
              <a:t>”</a:t>
            </a:r>
          </a:p>
          <a:p>
            <a:pPr marL="0" indent="0">
              <a:buFontTx/>
              <a:buNone/>
            </a:pPr>
            <a:r>
              <a:rPr lang="en-IE" altLang="en-US" sz="2000" smtClean="0"/>
              <a:t>                 ELSE it’s a trivial problem so “Enrol in University”</a:t>
            </a:r>
          </a:p>
          <a:p>
            <a:pPr marL="0" indent="0">
              <a:buFontTx/>
              <a:buNone/>
            </a:pPr>
            <a:r>
              <a:rPr lang="en-IE" altLang="en-US" sz="2000" smtClean="0"/>
              <a:t>  ELSE “Enrol in University”</a:t>
            </a:r>
          </a:p>
          <a:p>
            <a:pPr marL="0" indent="0">
              <a:buFontTx/>
              <a:buNone/>
            </a:pPr>
            <a:r>
              <a:rPr lang="en-IE" altLang="en-US" sz="2000" smtClean="0"/>
              <a:t> </a:t>
            </a:r>
          </a:p>
          <a:p>
            <a:pPr marL="0" indent="0">
              <a:buFontTx/>
              <a:buNone/>
            </a:pPr>
            <a:r>
              <a:rPr lang="en-IE" altLang="en-US" sz="2000" smtClean="0"/>
              <a:t>Happening in Parallel (Concurrently):</a:t>
            </a:r>
          </a:p>
          <a:p>
            <a:pPr marL="0" indent="0">
              <a:buFontTx/>
              <a:buNone/>
            </a:pPr>
            <a:r>
              <a:rPr lang="en-IE" altLang="en-US" sz="2000" smtClean="0"/>
              <a:t>Attend university</a:t>
            </a:r>
          </a:p>
          <a:p>
            <a:pPr marL="0" indent="0">
              <a:buFontTx/>
              <a:buNone/>
            </a:pPr>
            <a:r>
              <a:rPr lang="en-IE" altLang="en-US" sz="2000" smtClean="0"/>
              <a:t>Enrol in Seminar(s)   </a:t>
            </a:r>
            <a:r>
              <a:rPr lang="en-IE" altLang="en-US" sz="2000" smtClean="0">
                <a:sym typeface="Wingdings" panose="05000000000000000000" pitchFamily="2" charset="2"/>
              </a:rPr>
              <a:t></a:t>
            </a:r>
            <a:r>
              <a:rPr lang="en-IE" altLang="en-US" sz="2000" smtClean="0"/>
              <a:t> Make Initial Tuition Payment</a:t>
            </a:r>
          </a:p>
          <a:p>
            <a:pPr marL="0" indent="0">
              <a:buFontTx/>
              <a:buNone/>
            </a:pPr>
            <a:endParaRPr lang="en-IE" altLang="en-US" smtClean="0"/>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8DD20B-1850-4CC2-B78C-7DA8CBB22F6F}" type="slidenum">
              <a:rPr lang="en-US" altLang="en-US" sz="1400" smtClean="0"/>
              <a:pPr>
                <a:spcBef>
                  <a:spcPct val="0"/>
                </a:spcBef>
                <a:buFontTx/>
                <a:buNone/>
              </a:pPr>
              <a:t>61</a:t>
            </a:fld>
            <a:endParaRPr lang="en-US" altLang="en-US" sz="1400" smtClean="0"/>
          </a:p>
        </p:txBody>
      </p:sp>
    </p:spTree>
    <p:extLst>
      <p:ext uri="{BB962C8B-B14F-4D97-AF65-F5344CB8AC3E}">
        <p14:creationId xmlns:p14="http://schemas.microsoft.com/office/powerpoint/2010/main" val="42692973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849881-5903-45FB-BFD4-6535DF2632EF}" type="slidenum">
              <a:rPr lang="en-US" altLang="en-US" sz="1400" smtClean="0"/>
              <a:pPr>
                <a:spcBef>
                  <a:spcPct val="0"/>
                </a:spcBef>
                <a:buFontTx/>
                <a:buNone/>
              </a:pPr>
              <a:t>62</a:t>
            </a:fld>
            <a:endParaRPr lang="en-US" altLang="en-US" sz="1400" smtClean="0"/>
          </a:p>
        </p:txBody>
      </p:sp>
      <p:sp>
        <p:nvSpPr>
          <p:cNvPr id="88067" name="Rectangle 2"/>
          <p:cNvSpPr>
            <a:spLocks noGrp="1" noChangeArrowheads="1"/>
          </p:cNvSpPr>
          <p:nvPr>
            <p:ph type="title"/>
          </p:nvPr>
        </p:nvSpPr>
        <p:spPr/>
        <p:txBody>
          <a:bodyPr/>
          <a:lstStyle/>
          <a:p>
            <a:pPr eaLnBrk="1" hangingPunct="1"/>
            <a:r>
              <a:rPr lang="en-US" altLang="en-US" smtClean="0"/>
              <a:t>Activity Diagram</a:t>
            </a:r>
          </a:p>
        </p:txBody>
      </p:sp>
      <p:grpSp>
        <p:nvGrpSpPr>
          <p:cNvPr id="88068" name="Group 4"/>
          <p:cNvGrpSpPr>
            <a:grpSpLocks/>
          </p:cNvGrpSpPr>
          <p:nvPr/>
        </p:nvGrpSpPr>
        <p:grpSpPr bwMode="auto">
          <a:xfrm>
            <a:off x="476250" y="1917700"/>
            <a:ext cx="8315325" cy="3382963"/>
            <a:chOff x="476250" y="1917699"/>
            <a:chExt cx="8314753" cy="3382964"/>
          </a:xfrm>
        </p:grpSpPr>
        <p:pic>
          <p:nvPicPr>
            <p:cNvPr id="880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060575"/>
              <a:ext cx="81867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Rectangle 3"/>
            <p:cNvSpPr>
              <a:spLocks noChangeArrowheads="1"/>
            </p:cNvSpPr>
            <p:nvPr/>
          </p:nvSpPr>
          <p:spPr bwMode="auto">
            <a:xfrm>
              <a:off x="6657403" y="1917699"/>
              <a:ext cx="2133600" cy="12969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2" name="Rounded Rectangle 3"/>
            <p:cNvSpPr>
              <a:spLocks noChangeArrowheads="1"/>
            </p:cNvSpPr>
            <p:nvPr/>
          </p:nvSpPr>
          <p:spPr bwMode="auto">
            <a:xfrm>
              <a:off x="551200" y="2708920"/>
              <a:ext cx="1224000"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3" name="Rounded Rectangle 8"/>
            <p:cNvSpPr>
              <a:spLocks noChangeArrowheads="1"/>
            </p:cNvSpPr>
            <p:nvPr/>
          </p:nvSpPr>
          <p:spPr bwMode="auto">
            <a:xfrm>
              <a:off x="566648" y="3680619"/>
              <a:ext cx="1224000"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4" name="Rounded Rectangle 9"/>
            <p:cNvSpPr>
              <a:spLocks noChangeArrowheads="1"/>
            </p:cNvSpPr>
            <p:nvPr/>
          </p:nvSpPr>
          <p:spPr bwMode="auto">
            <a:xfrm>
              <a:off x="4584609" y="2708920"/>
              <a:ext cx="1224000"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5" name="Rounded Rectangle 10"/>
            <p:cNvSpPr>
              <a:spLocks noChangeArrowheads="1"/>
            </p:cNvSpPr>
            <p:nvPr/>
          </p:nvSpPr>
          <p:spPr bwMode="auto">
            <a:xfrm>
              <a:off x="5220072" y="3715804"/>
              <a:ext cx="1079984"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6" name="Rounded Rectangle 11"/>
            <p:cNvSpPr>
              <a:spLocks noChangeArrowheads="1"/>
            </p:cNvSpPr>
            <p:nvPr/>
          </p:nvSpPr>
          <p:spPr bwMode="auto">
            <a:xfrm>
              <a:off x="4283968" y="4610831"/>
              <a:ext cx="1152128"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88077" name="Rounded Rectangle 12"/>
            <p:cNvSpPr>
              <a:spLocks noChangeArrowheads="1"/>
            </p:cNvSpPr>
            <p:nvPr/>
          </p:nvSpPr>
          <p:spPr bwMode="auto">
            <a:xfrm>
              <a:off x="6156176" y="4610831"/>
              <a:ext cx="1152128" cy="50418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grpSp>
      <p:sp>
        <p:nvSpPr>
          <p:cNvPr id="88069" name="Rounded Rectangle 1"/>
          <p:cNvSpPr>
            <a:spLocks noChangeArrowheads="1"/>
          </p:cNvSpPr>
          <p:nvPr/>
        </p:nvSpPr>
        <p:spPr bwMode="auto">
          <a:xfrm>
            <a:off x="179388" y="1773238"/>
            <a:ext cx="8785225" cy="40322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1466117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0A7680-A725-4DAC-92F0-C6CA0E567D7E}" type="slidenum">
              <a:rPr lang="en-US" altLang="en-US" sz="1400" smtClean="0"/>
              <a:pPr>
                <a:spcBef>
                  <a:spcPct val="0"/>
                </a:spcBef>
                <a:buFontTx/>
                <a:buNone/>
              </a:pPr>
              <a:t>63</a:t>
            </a:fld>
            <a:endParaRPr lang="en-US" altLang="en-US" sz="1400" smtClean="0"/>
          </a:p>
        </p:txBody>
      </p:sp>
      <p:sp>
        <p:nvSpPr>
          <p:cNvPr id="90115" name="Rectangle 2"/>
          <p:cNvSpPr>
            <a:spLocks noGrp="1" noChangeArrowheads="1"/>
          </p:cNvSpPr>
          <p:nvPr>
            <p:ph type="title"/>
          </p:nvPr>
        </p:nvSpPr>
        <p:spPr/>
        <p:txBody>
          <a:bodyPr/>
          <a:lstStyle/>
          <a:p>
            <a:pPr eaLnBrk="1" hangingPunct="1"/>
            <a:r>
              <a:rPr lang="en-US" altLang="en-US" smtClean="0"/>
              <a:t>Activity Diagram</a:t>
            </a:r>
          </a:p>
        </p:txBody>
      </p:sp>
      <p:pic>
        <p:nvPicPr>
          <p:cNvPr id="901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060575"/>
            <a:ext cx="81867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Rectangle 3"/>
          <p:cNvSpPr>
            <a:spLocks noChangeArrowheads="1"/>
          </p:cNvSpPr>
          <p:nvPr/>
        </p:nvSpPr>
        <p:spPr bwMode="auto">
          <a:xfrm>
            <a:off x="6553200" y="1916113"/>
            <a:ext cx="2133600" cy="12969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0118" name="Rounded Rectangle 5"/>
          <p:cNvSpPr>
            <a:spLocks noChangeArrowheads="1"/>
          </p:cNvSpPr>
          <p:nvPr/>
        </p:nvSpPr>
        <p:spPr bwMode="auto">
          <a:xfrm>
            <a:off x="179388" y="1773238"/>
            <a:ext cx="8785225" cy="40322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682697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Activity Diagram</a:t>
            </a:r>
            <a:endParaRPr lang="en-IE" altLang="en-US" smtClean="0"/>
          </a:p>
        </p:txBody>
      </p:sp>
      <p:sp>
        <p:nvSpPr>
          <p:cNvPr id="92163" name="Content Placeholder 2"/>
          <p:cNvSpPr>
            <a:spLocks noGrp="1"/>
          </p:cNvSpPr>
          <p:nvPr>
            <p:ph idx="1"/>
          </p:nvPr>
        </p:nvSpPr>
        <p:spPr/>
        <p:txBody>
          <a:bodyPr/>
          <a:lstStyle/>
          <a:p>
            <a:pPr marL="0" indent="0">
              <a:buFontTx/>
              <a:buNone/>
            </a:pPr>
            <a:r>
              <a:rPr lang="en-IE" altLang="en-US" sz="2800" u="sng" smtClean="0"/>
              <a:t>To buy a ticket:</a:t>
            </a:r>
          </a:p>
          <a:p>
            <a:pPr marL="0" indent="0">
              <a:buFontTx/>
              <a:buNone/>
            </a:pPr>
            <a:r>
              <a:rPr lang="en-IE" altLang="en-US" sz="2800" smtClean="0"/>
              <a:t>"Show Your Ticket at the Check-In Counter" then "Verify that Ticket". If the Ticket has a problem, "Refer the Passenger to the Customer Services" and exit. Otherwise “Check-in the Luggage”. When "Accepting the Luggage", check if it is “Subject to a Fee”, if it is “Pay Fees”, otherwise don't. In either case “Issue a Boarding Pass” and exit.</a:t>
            </a:r>
            <a:endParaRPr lang="en-IE" altLang="en-US" sz="4000" smtClean="0"/>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49DD4A-50C4-4E26-A7E2-9B1AB5C5060E}" type="slidenum">
              <a:rPr lang="en-US" altLang="en-US" sz="1400" smtClean="0"/>
              <a:pPr>
                <a:spcBef>
                  <a:spcPct val="0"/>
                </a:spcBef>
                <a:buFontTx/>
                <a:buNone/>
              </a:pPr>
              <a:t>64</a:t>
            </a:fld>
            <a:endParaRPr lang="en-US" altLang="en-US" sz="1400" smtClean="0"/>
          </a:p>
        </p:txBody>
      </p:sp>
    </p:spTree>
    <p:extLst>
      <p:ext uri="{BB962C8B-B14F-4D97-AF65-F5344CB8AC3E}">
        <p14:creationId xmlns:p14="http://schemas.microsoft.com/office/powerpoint/2010/main" val="166971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Activity Diagram</a:t>
            </a:r>
            <a:endParaRPr lang="en-IE" altLang="en-US" smtClean="0"/>
          </a:p>
        </p:txBody>
      </p:sp>
      <p:sp>
        <p:nvSpPr>
          <p:cNvPr id="93187" name="Content Placeholder 2"/>
          <p:cNvSpPr>
            <a:spLocks noGrp="1"/>
          </p:cNvSpPr>
          <p:nvPr>
            <p:ph idx="1"/>
          </p:nvPr>
        </p:nvSpPr>
        <p:spPr/>
        <p:txBody>
          <a:bodyPr/>
          <a:lstStyle/>
          <a:p>
            <a:pPr marL="0" indent="0">
              <a:buFontTx/>
              <a:buNone/>
            </a:pPr>
            <a:r>
              <a:rPr lang="en-US" altLang="en-US" sz="2000" smtClean="0"/>
              <a:t>Show Your Ticket at the Check-In Counter; </a:t>
            </a:r>
            <a:endParaRPr lang="en-IE" altLang="en-US" sz="2000" smtClean="0"/>
          </a:p>
          <a:p>
            <a:pPr marL="0" indent="0">
              <a:buFontTx/>
              <a:buNone/>
            </a:pPr>
            <a:r>
              <a:rPr lang="en-US" altLang="en-US" sz="2000" smtClean="0"/>
              <a:t>Verify the Ticket;</a:t>
            </a:r>
            <a:endParaRPr lang="en-IE" altLang="en-US" sz="2000" smtClean="0"/>
          </a:p>
          <a:p>
            <a:pPr marL="0" indent="0">
              <a:buFontTx/>
              <a:buNone/>
            </a:pPr>
            <a:r>
              <a:rPr lang="en-US" altLang="en-US" sz="2000" smtClean="0"/>
              <a:t>IF the Ticket is NOT OK</a:t>
            </a:r>
            <a:endParaRPr lang="en-IE" altLang="en-US" sz="2000" smtClean="0"/>
          </a:p>
          <a:p>
            <a:pPr marL="0" indent="0">
              <a:buFontTx/>
              <a:buNone/>
            </a:pPr>
            <a:r>
              <a:rPr lang="en-US" altLang="en-US" sz="2000" smtClean="0"/>
              <a:t>  THEN Refer to CUSTOMER SERVICES;</a:t>
            </a:r>
            <a:r>
              <a:rPr lang="en-IE" altLang="en-US" sz="2000" smtClean="0"/>
              <a:t> </a:t>
            </a:r>
            <a:r>
              <a:rPr lang="en-US" altLang="en-US" sz="2000" smtClean="0"/>
              <a:t>EXIT;</a:t>
            </a:r>
            <a:endParaRPr lang="en-IE" altLang="en-US" sz="2000" smtClean="0"/>
          </a:p>
          <a:p>
            <a:pPr marL="0" indent="0">
              <a:buFontTx/>
              <a:buNone/>
            </a:pPr>
            <a:r>
              <a:rPr lang="en-US" altLang="en-US" sz="2000" smtClean="0"/>
              <a:t>END IF;</a:t>
            </a:r>
            <a:endParaRPr lang="en-IE" altLang="en-US" sz="2000" smtClean="0"/>
          </a:p>
          <a:p>
            <a:pPr marL="0" indent="0">
              <a:buFontTx/>
              <a:buNone/>
            </a:pPr>
            <a:r>
              <a:rPr lang="en-US" altLang="en-US" sz="2000" smtClean="0"/>
              <a:t>Check in Luggage;</a:t>
            </a:r>
            <a:endParaRPr lang="en-IE" altLang="en-US" sz="2000" smtClean="0"/>
          </a:p>
          <a:p>
            <a:pPr marL="0" indent="0">
              <a:buFontTx/>
              <a:buNone/>
            </a:pPr>
            <a:r>
              <a:rPr lang="en-US" altLang="en-US" sz="2000" smtClean="0"/>
              <a:t>Accept Luggage;</a:t>
            </a:r>
            <a:endParaRPr lang="en-IE" altLang="en-US" sz="2000" smtClean="0"/>
          </a:p>
          <a:p>
            <a:pPr marL="0" indent="0">
              <a:buFontTx/>
              <a:buNone/>
            </a:pPr>
            <a:r>
              <a:rPr lang="en-US" altLang="en-US" sz="2000" smtClean="0"/>
              <a:t>IF Luggage is Subject to Fee</a:t>
            </a:r>
            <a:endParaRPr lang="en-IE" altLang="en-US" sz="2000" smtClean="0"/>
          </a:p>
          <a:p>
            <a:pPr marL="0" indent="0">
              <a:buFontTx/>
              <a:buNone/>
            </a:pPr>
            <a:r>
              <a:rPr lang="en-US" altLang="en-US" sz="2000" smtClean="0"/>
              <a:t>  THEN Pay Fee;</a:t>
            </a:r>
            <a:endParaRPr lang="en-IE" altLang="en-US" sz="2000" smtClean="0"/>
          </a:p>
          <a:p>
            <a:pPr marL="0" indent="0">
              <a:buFontTx/>
              <a:buNone/>
            </a:pPr>
            <a:r>
              <a:rPr lang="en-US" altLang="en-US" sz="2000" smtClean="0"/>
              <a:t>END IF;</a:t>
            </a:r>
            <a:endParaRPr lang="en-IE" altLang="en-US" sz="2000" smtClean="0"/>
          </a:p>
          <a:p>
            <a:pPr marL="0" indent="0">
              <a:buFontTx/>
              <a:buNone/>
            </a:pPr>
            <a:r>
              <a:rPr lang="en-US" altLang="en-US" sz="2000" smtClean="0"/>
              <a:t>Issue Boarding Pass;</a:t>
            </a:r>
            <a:endParaRPr lang="en-IE" altLang="en-US" sz="2000" smtClean="0"/>
          </a:p>
          <a:p>
            <a:pPr marL="0" indent="0">
              <a:buFontTx/>
              <a:buNone/>
            </a:pPr>
            <a:endParaRPr lang="en-IE" altLang="en-US" smtClean="0"/>
          </a:p>
        </p:txBody>
      </p:sp>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89CEC3-4321-46CE-88C2-41F86BCFE2DF}" type="slidenum">
              <a:rPr lang="en-US" altLang="en-US" sz="1400" smtClean="0"/>
              <a:pPr>
                <a:spcBef>
                  <a:spcPct val="0"/>
                </a:spcBef>
                <a:buFontTx/>
                <a:buNone/>
              </a:pPr>
              <a:t>65</a:t>
            </a:fld>
            <a:endParaRPr lang="en-US" altLang="en-US" sz="1400" smtClean="0"/>
          </a:p>
        </p:txBody>
      </p:sp>
    </p:spTree>
    <p:extLst>
      <p:ext uri="{BB962C8B-B14F-4D97-AF65-F5344CB8AC3E}">
        <p14:creationId xmlns:p14="http://schemas.microsoft.com/office/powerpoint/2010/main" val="1309052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5BFE60-9368-4CC8-BC40-798A0D45B778}" type="slidenum">
              <a:rPr lang="en-US" altLang="en-US" sz="1400" smtClean="0"/>
              <a:pPr>
                <a:spcBef>
                  <a:spcPct val="0"/>
                </a:spcBef>
                <a:buFontTx/>
                <a:buNone/>
              </a:pPr>
              <a:t>66</a:t>
            </a:fld>
            <a:endParaRPr lang="en-US" altLang="en-US" sz="1400" smtClean="0"/>
          </a:p>
        </p:txBody>
      </p:sp>
      <p:sp>
        <p:nvSpPr>
          <p:cNvPr id="94211" name="Rectangle 2"/>
          <p:cNvSpPr>
            <a:spLocks noGrp="1" noChangeArrowheads="1"/>
          </p:cNvSpPr>
          <p:nvPr>
            <p:ph type="title"/>
          </p:nvPr>
        </p:nvSpPr>
        <p:spPr/>
        <p:txBody>
          <a:bodyPr/>
          <a:lstStyle/>
          <a:p>
            <a:pPr eaLnBrk="1" hangingPunct="1"/>
            <a:r>
              <a:rPr lang="en-US" altLang="en-US" smtClean="0"/>
              <a:t>Activity Diagram</a:t>
            </a:r>
          </a:p>
        </p:txBody>
      </p:sp>
      <p:sp>
        <p:nvSpPr>
          <p:cNvPr id="94212" name="Rectangle 3"/>
          <p:cNvSpPr>
            <a:spLocks noChangeArrowheads="1"/>
          </p:cNvSpPr>
          <p:nvPr/>
        </p:nvSpPr>
        <p:spPr bwMode="auto">
          <a:xfrm>
            <a:off x="6553200" y="1916113"/>
            <a:ext cx="2133600" cy="12969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942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231900"/>
            <a:ext cx="49688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Rounded Rectangle 2"/>
          <p:cNvSpPr>
            <a:spLocks noChangeArrowheads="1"/>
          </p:cNvSpPr>
          <p:nvPr/>
        </p:nvSpPr>
        <p:spPr bwMode="auto">
          <a:xfrm>
            <a:off x="2484438" y="2393950"/>
            <a:ext cx="1150937" cy="276225"/>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15" name="Rounded Rectangle 3"/>
          <p:cNvSpPr>
            <a:spLocks noChangeArrowheads="1"/>
          </p:cNvSpPr>
          <p:nvPr/>
        </p:nvSpPr>
        <p:spPr bwMode="auto">
          <a:xfrm>
            <a:off x="2484438" y="3500438"/>
            <a:ext cx="1150937" cy="144462"/>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16" name="Rounded Rectangle 4"/>
          <p:cNvSpPr>
            <a:spLocks noChangeArrowheads="1"/>
          </p:cNvSpPr>
          <p:nvPr/>
        </p:nvSpPr>
        <p:spPr bwMode="auto">
          <a:xfrm>
            <a:off x="2484438" y="5054600"/>
            <a:ext cx="935037" cy="144463"/>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17" name="Rounded Rectangle 5"/>
          <p:cNvSpPr>
            <a:spLocks noChangeArrowheads="1"/>
          </p:cNvSpPr>
          <p:nvPr/>
        </p:nvSpPr>
        <p:spPr bwMode="auto">
          <a:xfrm>
            <a:off x="5003800" y="5573713"/>
            <a:ext cx="1223963" cy="144462"/>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18" name="Rounded Rectangle 6"/>
          <p:cNvSpPr>
            <a:spLocks noChangeArrowheads="1"/>
          </p:cNvSpPr>
          <p:nvPr/>
        </p:nvSpPr>
        <p:spPr bwMode="auto">
          <a:xfrm>
            <a:off x="5003800" y="3962400"/>
            <a:ext cx="1152525" cy="21590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19" name="Rounded Rectangle 7"/>
          <p:cNvSpPr>
            <a:spLocks noChangeArrowheads="1"/>
          </p:cNvSpPr>
          <p:nvPr/>
        </p:nvSpPr>
        <p:spPr bwMode="auto">
          <a:xfrm>
            <a:off x="4989513" y="2408238"/>
            <a:ext cx="1223962" cy="21590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4220" name="Rounded Rectangle 8"/>
          <p:cNvSpPr>
            <a:spLocks noChangeArrowheads="1"/>
          </p:cNvSpPr>
          <p:nvPr/>
        </p:nvSpPr>
        <p:spPr bwMode="auto">
          <a:xfrm>
            <a:off x="4932363" y="3425825"/>
            <a:ext cx="1281112" cy="298450"/>
          </a:xfrm>
          <a:prstGeom prst="roundRect">
            <a:avLst>
              <a:gd name="adj" fmla="val 16667"/>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41523388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183B93-2F76-4612-A584-C6874D812CB5}" type="slidenum">
              <a:rPr lang="en-US" altLang="en-US" sz="1400" smtClean="0"/>
              <a:pPr>
                <a:spcBef>
                  <a:spcPct val="0"/>
                </a:spcBef>
                <a:buFontTx/>
                <a:buNone/>
              </a:pPr>
              <a:t>67</a:t>
            </a:fld>
            <a:endParaRPr lang="en-US" altLang="en-US" sz="1400" smtClean="0"/>
          </a:p>
        </p:txBody>
      </p:sp>
      <p:sp>
        <p:nvSpPr>
          <p:cNvPr id="96259" name="Rectangle 2"/>
          <p:cNvSpPr>
            <a:spLocks noGrp="1" noChangeArrowheads="1"/>
          </p:cNvSpPr>
          <p:nvPr>
            <p:ph type="title"/>
          </p:nvPr>
        </p:nvSpPr>
        <p:spPr/>
        <p:txBody>
          <a:bodyPr/>
          <a:lstStyle/>
          <a:p>
            <a:pPr eaLnBrk="1" hangingPunct="1"/>
            <a:r>
              <a:rPr lang="en-US" altLang="en-US" smtClean="0"/>
              <a:t>Activity Diagram</a:t>
            </a:r>
          </a:p>
        </p:txBody>
      </p:sp>
      <p:sp>
        <p:nvSpPr>
          <p:cNvPr id="96260" name="Rectangle 3"/>
          <p:cNvSpPr>
            <a:spLocks noChangeArrowheads="1"/>
          </p:cNvSpPr>
          <p:nvPr/>
        </p:nvSpPr>
        <p:spPr bwMode="auto">
          <a:xfrm>
            <a:off x="6553200" y="1916113"/>
            <a:ext cx="2133600" cy="12969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962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231900"/>
            <a:ext cx="496887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1515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9219D1-4954-4E47-B041-7B26870DBC3C}" type="slidenum">
              <a:rPr lang="en-US" altLang="en-US" sz="1400" smtClean="0"/>
              <a:pPr>
                <a:spcBef>
                  <a:spcPct val="0"/>
                </a:spcBef>
                <a:buFontTx/>
                <a:buNone/>
              </a:pPr>
              <a:t>68</a:t>
            </a:fld>
            <a:endParaRPr lang="en-US" altLang="en-US" sz="1400" smtClean="0"/>
          </a:p>
        </p:txBody>
      </p:sp>
      <p:sp>
        <p:nvSpPr>
          <p:cNvPr id="98307" name="Title 1"/>
          <p:cNvSpPr>
            <a:spLocks noGrp="1"/>
          </p:cNvSpPr>
          <p:nvPr>
            <p:ph type="ctrTitle"/>
          </p:nvPr>
        </p:nvSpPr>
        <p:spPr/>
        <p:txBody>
          <a:bodyPr/>
          <a:lstStyle/>
          <a:p>
            <a:r>
              <a:rPr lang="en-IE" altLang="en-US" sz="5400" smtClean="0"/>
              <a:t>Use Case Diagram</a:t>
            </a:r>
          </a:p>
        </p:txBody>
      </p:sp>
    </p:spTree>
    <p:extLst>
      <p:ext uri="{BB962C8B-B14F-4D97-AF65-F5344CB8AC3E}">
        <p14:creationId xmlns:p14="http://schemas.microsoft.com/office/powerpoint/2010/main" val="3680318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mtClean="0"/>
              <a:t>Use Case Diagram</a:t>
            </a:r>
          </a:p>
        </p:txBody>
      </p:sp>
      <p:grpSp>
        <p:nvGrpSpPr>
          <p:cNvPr id="100355" name="Group 12"/>
          <p:cNvGrpSpPr>
            <a:grpSpLocks/>
          </p:cNvGrpSpPr>
          <p:nvPr/>
        </p:nvGrpSpPr>
        <p:grpSpPr bwMode="auto">
          <a:xfrm>
            <a:off x="2843213" y="2708275"/>
            <a:ext cx="1079500" cy="1898650"/>
            <a:chOff x="1043608" y="2411413"/>
            <a:chExt cx="1044000" cy="1923711"/>
          </a:xfrm>
        </p:grpSpPr>
        <p:sp>
          <p:nvSpPr>
            <p:cNvPr id="100357" name="Oval 1"/>
            <p:cNvSpPr>
              <a:spLocks noChangeArrowheads="1"/>
            </p:cNvSpPr>
            <p:nvPr/>
          </p:nvSpPr>
          <p:spPr bwMode="auto">
            <a:xfrm>
              <a:off x="1331640" y="2411413"/>
              <a:ext cx="540000" cy="540000"/>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00358" name="Straight Connector 3"/>
            <p:cNvCxnSpPr>
              <a:cxnSpLocks noChangeShapeType="1"/>
              <a:stCxn id="100357" idx="4"/>
            </p:cNvCxnSpPr>
            <p:nvPr/>
          </p:nvCxnSpPr>
          <p:spPr bwMode="auto">
            <a:xfrm>
              <a:off x="1601640" y="2951413"/>
              <a:ext cx="18032" cy="8219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0359" name="Straight Connector 7"/>
            <p:cNvCxnSpPr>
              <a:cxnSpLocks noChangeShapeType="1"/>
            </p:cNvCxnSpPr>
            <p:nvPr/>
          </p:nvCxnSpPr>
          <p:spPr bwMode="auto">
            <a:xfrm flipH="1">
              <a:off x="1043608" y="3212976"/>
              <a:ext cx="1044000"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0360" name="Straight Connector 11"/>
            <p:cNvCxnSpPr>
              <a:cxnSpLocks noChangeShapeType="1"/>
            </p:cNvCxnSpPr>
            <p:nvPr/>
          </p:nvCxnSpPr>
          <p:spPr bwMode="auto">
            <a:xfrm flipH="1">
              <a:off x="1130606" y="3728394"/>
              <a:ext cx="486024" cy="59174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0361" name="Straight Connector 14"/>
            <p:cNvCxnSpPr>
              <a:cxnSpLocks noChangeShapeType="1"/>
            </p:cNvCxnSpPr>
            <p:nvPr/>
          </p:nvCxnSpPr>
          <p:spPr bwMode="auto">
            <a:xfrm>
              <a:off x="1604682" y="3702042"/>
              <a:ext cx="431944" cy="63308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grpSp>
      <p:sp>
        <p:nvSpPr>
          <p:cNvPr id="19" name="Rectangle 18"/>
          <p:cNvSpPr/>
          <p:nvPr/>
        </p:nvSpPr>
        <p:spPr>
          <a:xfrm>
            <a:off x="5183188" y="3108325"/>
            <a:ext cx="1262062" cy="64770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Actor</a:t>
            </a:r>
          </a:p>
        </p:txBody>
      </p:sp>
    </p:spTree>
    <p:extLst>
      <p:ext uri="{BB962C8B-B14F-4D97-AF65-F5344CB8AC3E}">
        <p14:creationId xmlns:p14="http://schemas.microsoft.com/office/powerpoint/2010/main" val="88999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3573016"/>
            <a:ext cx="7848872" cy="2808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3688432"/>
            <a:ext cx="822960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Analysis:</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Methodically work through the details of each requirement.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Use Case Diagram</a:t>
            </a:r>
          </a:p>
        </p:txBody>
      </p:sp>
      <p:grpSp>
        <p:nvGrpSpPr>
          <p:cNvPr id="102403" name="Group 12"/>
          <p:cNvGrpSpPr>
            <a:grpSpLocks/>
          </p:cNvGrpSpPr>
          <p:nvPr/>
        </p:nvGrpSpPr>
        <p:grpSpPr bwMode="auto">
          <a:xfrm>
            <a:off x="2843213" y="2708275"/>
            <a:ext cx="1079500" cy="1898650"/>
            <a:chOff x="1043608" y="2411413"/>
            <a:chExt cx="1044000" cy="1923711"/>
          </a:xfrm>
        </p:grpSpPr>
        <p:sp>
          <p:nvSpPr>
            <p:cNvPr id="102406" name="Oval 1"/>
            <p:cNvSpPr>
              <a:spLocks noChangeArrowheads="1"/>
            </p:cNvSpPr>
            <p:nvPr/>
          </p:nvSpPr>
          <p:spPr bwMode="auto">
            <a:xfrm>
              <a:off x="1331640" y="2411413"/>
              <a:ext cx="540000" cy="540000"/>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02407" name="Straight Connector 3"/>
            <p:cNvCxnSpPr>
              <a:cxnSpLocks noChangeShapeType="1"/>
              <a:stCxn id="102406" idx="4"/>
            </p:cNvCxnSpPr>
            <p:nvPr/>
          </p:nvCxnSpPr>
          <p:spPr bwMode="auto">
            <a:xfrm>
              <a:off x="1601640" y="2951413"/>
              <a:ext cx="18032" cy="8219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2408" name="Straight Connector 7"/>
            <p:cNvCxnSpPr>
              <a:cxnSpLocks noChangeShapeType="1"/>
            </p:cNvCxnSpPr>
            <p:nvPr/>
          </p:nvCxnSpPr>
          <p:spPr bwMode="auto">
            <a:xfrm flipH="1">
              <a:off x="1043608" y="3212976"/>
              <a:ext cx="1044000"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2409" name="Straight Connector 11"/>
            <p:cNvCxnSpPr>
              <a:cxnSpLocks noChangeShapeType="1"/>
            </p:cNvCxnSpPr>
            <p:nvPr/>
          </p:nvCxnSpPr>
          <p:spPr bwMode="auto">
            <a:xfrm flipH="1">
              <a:off x="1130606" y="3728394"/>
              <a:ext cx="486024" cy="59174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02410" name="Straight Connector 14"/>
            <p:cNvCxnSpPr>
              <a:cxnSpLocks noChangeShapeType="1"/>
            </p:cNvCxnSpPr>
            <p:nvPr/>
          </p:nvCxnSpPr>
          <p:spPr bwMode="auto">
            <a:xfrm>
              <a:off x="1604682" y="3702042"/>
              <a:ext cx="431944" cy="63308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grpSp>
      <p:sp>
        <p:nvSpPr>
          <p:cNvPr id="19" name="Rectangle 18"/>
          <p:cNvSpPr/>
          <p:nvPr/>
        </p:nvSpPr>
        <p:spPr>
          <a:xfrm>
            <a:off x="5183188" y="3108325"/>
            <a:ext cx="1262062" cy="64770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Actor</a:t>
            </a:r>
          </a:p>
        </p:txBody>
      </p:sp>
      <p:sp>
        <p:nvSpPr>
          <p:cNvPr id="3" name="Rounded Rectangle 2"/>
          <p:cNvSpPr/>
          <p:nvPr/>
        </p:nvSpPr>
        <p:spPr bwMode="auto">
          <a:xfrm>
            <a:off x="4360863" y="4052888"/>
            <a:ext cx="4171950" cy="1824037"/>
          </a:xfrm>
          <a:prstGeom prst="roundRect">
            <a:avLst/>
          </a:prstGeom>
          <a:noFill/>
          <a:ln w="38100" cap="flat" cmpd="sng" algn="ctr">
            <a:solidFill>
              <a:schemeClr val="tx1"/>
            </a:solidFill>
            <a:prstDash val="solid"/>
            <a:round/>
            <a:headEnd type="none" w="med" len="med"/>
            <a:tailEnd type="none" w="med" len="med"/>
          </a:ln>
          <a:effectLst/>
        </p:spPr>
        <p:txBody>
          <a:bodyPr/>
          <a:lstStyle/>
          <a:p>
            <a:pPr eaLnBrk="1" hangingPunct="1">
              <a:defRPr/>
            </a:pPr>
            <a:r>
              <a:rPr lang="en-IE" sz="2000" dirty="0">
                <a:latin typeface="Arial" charset="0"/>
              </a:rPr>
              <a:t>Can represent:</a:t>
            </a:r>
          </a:p>
          <a:p>
            <a:pPr marL="342900" indent="-342900" eaLnBrk="1" hangingPunct="1">
              <a:buFont typeface="Arial" panose="020B0604020202020204" pitchFamily="34" charset="0"/>
              <a:buChar char="•"/>
              <a:defRPr/>
            </a:pPr>
            <a:r>
              <a:rPr lang="en-IE" sz="2000" dirty="0">
                <a:latin typeface="Arial" charset="0"/>
              </a:rPr>
              <a:t>Human</a:t>
            </a:r>
          </a:p>
          <a:p>
            <a:pPr marL="342900" indent="-342900" eaLnBrk="1" hangingPunct="1">
              <a:buFont typeface="Arial" panose="020B0604020202020204" pitchFamily="34" charset="0"/>
              <a:buChar char="•"/>
              <a:defRPr/>
            </a:pPr>
            <a:r>
              <a:rPr lang="en-IE" sz="2000" dirty="0">
                <a:latin typeface="Arial" charset="0"/>
              </a:rPr>
              <a:t>Peripheral device (hardware)</a:t>
            </a:r>
          </a:p>
          <a:p>
            <a:pPr marL="342900" indent="-342900" eaLnBrk="1" hangingPunct="1">
              <a:buFont typeface="Arial" panose="020B0604020202020204" pitchFamily="34" charset="0"/>
              <a:buChar char="•"/>
              <a:defRPr/>
            </a:pPr>
            <a:r>
              <a:rPr lang="en-IE" sz="2000" dirty="0">
                <a:latin typeface="Arial" charset="0"/>
              </a:rPr>
              <a:t>External system or subsystem</a:t>
            </a:r>
          </a:p>
          <a:p>
            <a:pPr marL="342900" indent="-342900" eaLnBrk="1" hangingPunct="1">
              <a:buFont typeface="Arial" panose="020B0604020202020204" pitchFamily="34" charset="0"/>
              <a:buChar char="•"/>
              <a:defRPr/>
            </a:pPr>
            <a:r>
              <a:rPr lang="en-IE" sz="2000" dirty="0">
                <a:latin typeface="Arial" charset="0"/>
              </a:rPr>
              <a:t>Time or time-based event</a:t>
            </a:r>
          </a:p>
        </p:txBody>
      </p:sp>
    </p:spTree>
    <p:extLst>
      <p:ext uri="{BB962C8B-B14F-4D97-AF65-F5344CB8AC3E}">
        <p14:creationId xmlns:p14="http://schemas.microsoft.com/office/powerpoint/2010/main" val="40310190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FEF541-2C98-44D3-8A0A-DD92B14402B2}" type="slidenum">
              <a:rPr lang="en-US" altLang="en-US" sz="1400" smtClean="0"/>
              <a:pPr>
                <a:spcBef>
                  <a:spcPct val="0"/>
                </a:spcBef>
                <a:buFontTx/>
                <a:buNone/>
              </a:pPr>
              <a:t>71</a:t>
            </a:fld>
            <a:endParaRPr lang="en-US" altLang="en-US" sz="1400" smtClean="0"/>
          </a:p>
        </p:txBody>
      </p:sp>
      <p:sp>
        <p:nvSpPr>
          <p:cNvPr id="104451" name="Rectangle 2"/>
          <p:cNvSpPr>
            <a:spLocks noGrp="1" noChangeArrowheads="1"/>
          </p:cNvSpPr>
          <p:nvPr>
            <p:ph type="title"/>
          </p:nvPr>
        </p:nvSpPr>
        <p:spPr/>
        <p:txBody>
          <a:bodyPr/>
          <a:lstStyle/>
          <a:p>
            <a:pPr eaLnBrk="1" hangingPunct="1"/>
            <a:r>
              <a:rPr lang="en-US" altLang="en-US" smtClean="0"/>
              <a:t>Use Case Diagram</a:t>
            </a:r>
          </a:p>
        </p:txBody>
      </p:sp>
      <p:sp>
        <p:nvSpPr>
          <p:cNvPr id="18" name="Rectangle 17"/>
          <p:cNvSpPr/>
          <p:nvPr/>
        </p:nvSpPr>
        <p:spPr>
          <a:xfrm>
            <a:off x="5299075" y="2854325"/>
            <a:ext cx="24415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Use Cases</a:t>
            </a:r>
          </a:p>
        </p:txBody>
      </p:sp>
      <p:sp>
        <p:nvSpPr>
          <p:cNvPr id="104453" name="Oval 1"/>
          <p:cNvSpPr>
            <a:spLocks noChangeArrowheads="1"/>
          </p:cNvSpPr>
          <p:nvPr/>
        </p:nvSpPr>
        <p:spPr bwMode="auto">
          <a:xfrm>
            <a:off x="2268538" y="2636838"/>
            <a:ext cx="2870200" cy="1223962"/>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439748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567B0A-1204-46C4-922A-E2488A89C49B}" type="slidenum">
              <a:rPr lang="en-US" altLang="en-US" sz="1400" smtClean="0"/>
              <a:pPr>
                <a:spcBef>
                  <a:spcPct val="0"/>
                </a:spcBef>
                <a:buFontTx/>
                <a:buNone/>
              </a:pPr>
              <a:t>72</a:t>
            </a:fld>
            <a:endParaRPr lang="en-US" altLang="en-US" sz="1400" smtClean="0"/>
          </a:p>
        </p:txBody>
      </p:sp>
      <p:sp>
        <p:nvSpPr>
          <p:cNvPr id="106499" name="Rectangle 2"/>
          <p:cNvSpPr>
            <a:spLocks noGrp="1" noChangeArrowheads="1"/>
          </p:cNvSpPr>
          <p:nvPr>
            <p:ph type="title"/>
          </p:nvPr>
        </p:nvSpPr>
        <p:spPr/>
        <p:txBody>
          <a:bodyPr/>
          <a:lstStyle/>
          <a:p>
            <a:pPr eaLnBrk="1" hangingPunct="1"/>
            <a:r>
              <a:rPr lang="en-US" altLang="en-US" smtClean="0"/>
              <a:t>Use Case Diagram</a:t>
            </a:r>
          </a:p>
        </p:txBody>
      </p:sp>
      <p:sp>
        <p:nvSpPr>
          <p:cNvPr id="18" name="Rectangle 17"/>
          <p:cNvSpPr/>
          <p:nvPr/>
        </p:nvSpPr>
        <p:spPr>
          <a:xfrm>
            <a:off x="5299075" y="2854325"/>
            <a:ext cx="2441575"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Use Cases</a:t>
            </a:r>
          </a:p>
        </p:txBody>
      </p:sp>
      <p:sp>
        <p:nvSpPr>
          <p:cNvPr id="106501" name="Oval 1"/>
          <p:cNvSpPr>
            <a:spLocks noChangeArrowheads="1"/>
          </p:cNvSpPr>
          <p:nvPr/>
        </p:nvSpPr>
        <p:spPr bwMode="auto">
          <a:xfrm>
            <a:off x="2268538" y="2636838"/>
            <a:ext cx="2870200" cy="1223962"/>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06502" name="Rounded Rectangle 5"/>
          <p:cNvSpPr>
            <a:spLocks noChangeArrowheads="1"/>
          </p:cNvSpPr>
          <p:nvPr/>
        </p:nvSpPr>
        <p:spPr bwMode="auto">
          <a:xfrm>
            <a:off x="2486025" y="4297363"/>
            <a:ext cx="4171950" cy="1150937"/>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E" altLang="en-US" sz="2000"/>
              <a:t>A sequence of actions that provide something of measurable value to an actor.</a:t>
            </a:r>
          </a:p>
        </p:txBody>
      </p:sp>
    </p:spTree>
    <p:extLst>
      <p:ext uri="{BB962C8B-B14F-4D97-AF65-F5344CB8AC3E}">
        <p14:creationId xmlns:p14="http://schemas.microsoft.com/office/powerpoint/2010/main" val="22927446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E69F68-A1F1-420D-B0CB-6C9F08607E74}" type="slidenum">
              <a:rPr lang="en-US" altLang="en-US" sz="1400" smtClean="0"/>
              <a:pPr>
                <a:spcBef>
                  <a:spcPct val="0"/>
                </a:spcBef>
                <a:buFontTx/>
                <a:buNone/>
              </a:pPr>
              <a:t>73</a:t>
            </a:fld>
            <a:endParaRPr lang="en-US" altLang="en-US" sz="1400" smtClean="0"/>
          </a:p>
        </p:txBody>
      </p:sp>
      <p:sp>
        <p:nvSpPr>
          <p:cNvPr id="108547"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3351213" y="2708275"/>
            <a:ext cx="277495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Associations</a:t>
            </a:r>
          </a:p>
        </p:txBody>
      </p:sp>
      <p:cxnSp>
        <p:nvCxnSpPr>
          <p:cNvPr id="108549" name="Straight Arrow Connector 2"/>
          <p:cNvCxnSpPr>
            <a:cxnSpLocks noChangeShapeType="1"/>
          </p:cNvCxnSpPr>
          <p:nvPr/>
        </p:nvCxnSpPr>
        <p:spPr bwMode="auto">
          <a:xfrm>
            <a:off x="1979613" y="3500438"/>
            <a:ext cx="5256212"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75788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617F57-509B-4038-956C-A84B19E309BA}" type="slidenum">
              <a:rPr lang="en-US" altLang="en-US" sz="1400" smtClean="0"/>
              <a:pPr>
                <a:spcBef>
                  <a:spcPct val="0"/>
                </a:spcBef>
                <a:buFontTx/>
                <a:buNone/>
              </a:pPr>
              <a:t>74</a:t>
            </a:fld>
            <a:endParaRPr lang="en-US" altLang="en-US" sz="1400" smtClean="0"/>
          </a:p>
        </p:txBody>
      </p:sp>
      <p:sp>
        <p:nvSpPr>
          <p:cNvPr id="110595"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3351213" y="2708275"/>
            <a:ext cx="277495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Associations</a:t>
            </a:r>
          </a:p>
        </p:txBody>
      </p:sp>
      <p:cxnSp>
        <p:nvCxnSpPr>
          <p:cNvPr id="110597" name="Straight Arrow Connector 2"/>
          <p:cNvCxnSpPr>
            <a:cxnSpLocks noChangeShapeType="1"/>
          </p:cNvCxnSpPr>
          <p:nvPr/>
        </p:nvCxnSpPr>
        <p:spPr bwMode="auto">
          <a:xfrm>
            <a:off x="1979613" y="3500438"/>
            <a:ext cx="5256212"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110598" name="Rounded Rectangle 5"/>
          <p:cNvSpPr>
            <a:spLocks noChangeArrowheads="1"/>
          </p:cNvSpPr>
          <p:nvPr/>
        </p:nvSpPr>
        <p:spPr bwMode="auto">
          <a:xfrm>
            <a:off x="3033713" y="4121150"/>
            <a:ext cx="3409950" cy="1512888"/>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000"/>
              <a:t>An association exists whenever an actor is involved with an interaction described by a use case.</a:t>
            </a:r>
          </a:p>
        </p:txBody>
      </p:sp>
    </p:spTree>
    <p:extLst>
      <p:ext uri="{BB962C8B-B14F-4D97-AF65-F5344CB8AC3E}">
        <p14:creationId xmlns:p14="http://schemas.microsoft.com/office/powerpoint/2010/main" val="21206511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E797E7-D90B-4472-8A5C-15ABF74A5382}" type="slidenum">
              <a:rPr lang="en-US" altLang="en-US" sz="1400" smtClean="0"/>
              <a:pPr>
                <a:spcBef>
                  <a:spcPct val="0"/>
                </a:spcBef>
                <a:buFontTx/>
                <a:buNone/>
              </a:pPr>
              <a:t>75</a:t>
            </a:fld>
            <a:endParaRPr lang="en-US" altLang="en-US" sz="1400" smtClean="0"/>
          </a:p>
        </p:txBody>
      </p:sp>
      <p:sp>
        <p:nvSpPr>
          <p:cNvPr id="112643"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5292725" y="2630488"/>
            <a:ext cx="2159000" cy="120015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System </a:t>
            </a:r>
          </a:p>
          <a:p>
            <a:pPr algn="ctr">
              <a:defRPr/>
            </a:pPr>
            <a:r>
              <a:rPr lang="en-US" sz="3600" dirty="0">
                <a:ln w="0"/>
                <a:effectLst>
                  <a:outerShdw blurRad="38100" dist="19050" dir="2700000" algn="tl" rotWithShape="0">
                    <a:schemeClr val="dk1">
                      <a:alpha val="40000"/>
                    </a:schemeClr>
                  </a:outerShdw>
                </a:effectLst>
              </a:rPr>
              <a:t>Boundary</a:t>
            </a:r>
          </a:p>
        </p:txBody>
      </p:sp>
      <p:sp>
        <p:nvSpPr>
          <p:cNvPr id="112645" name="Rectangle 1"/>
          <p:cNvSpPr>
            <a:spLocks noChangeArrowheads="1"/>
          </p:cNvSpPr>
          <p:nvPr/>
        </p:nvSpPr>
        <p:spPr bwMode="auto">
          <a:xfrm>
            <a:off x="1835150" y="2024063"/>
            <a:ext cx="2520950" cy="190976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3087536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786800-0033-44DC-90B1-40658162426F}" type="slidenum">
              <a:rPr lang="en-US" altLang="en-US" sz="1400" smtClean="0"/>
              <a:pPr>
                <a:spcBef>
                  <a:spcPct val="0"/>
                </a:spcBef>
                <a:buFontTx/>
                <a:buNone/>
              </a:pPr>
              <a:t>76</a:t>
            </a:fld>
            <a:endParaRPr lang="en-US" altLang="en-US" sz="1400" smtClean="0"/>
          </a:p>
        </p:txBody>
      </p:sp>
      <p:sp>
        <p:nvSpPr>
          <p:cNvPr id="114691"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5292725" y="2630488"/>
            <a:ext cx="2159000" cy="1200150"/>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System </a:t>
            </a:r>
          </a:p>
          <a:p>
            <a:pPr algn="ctr">
              <a:defRPr/>
            </a:pPr>
            <a:r>
              <a:rPr lang="en-US" sz="3600" dirty="0">
                <a:ln w="0"/>
                <a:effectLst>
                  <a:outerShdw blurRad="38100" dist="19050" dir="2700000" algn="tl" rotWithShape="0">
                    <a:schemeClr val="dk1">
                      <a:alpha val="40000"/>
                    </a:schemeClr>
                  </a:outerShdw>
                </a:effectLst>
              </a:rPr>
              <a:t>Boundary</a:t>
            </a:r>
          </a:p>
        </p:txBody>
      </p:sp>
      <p:sp>
        <p:nvSpPr>
          <p:cNvPr id="114693" name="Rectangle 1"/>
          <p:cNvSpPr>
            <a:spLocks noChangeArrowheads="1"/>
          </p:cNvSpPr>
          <p:nvPr/>
        </p:nvSpPr>
        <p:spPr bwMode="auto">
          <a:xfrm>
            <a:off x="1835150" y="2024063"/>
            <a:ext cx="2520950" cy="190976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14694" name="Rounded Rectangle 7"/>
          <p:cNvSpPr>
            <a:spLocks noChangeArrowheads="1"/>
          </p:cNvSpPr>
          <p:nvPr/>
        </p:nvSpPr>
        <p:spPr bwMode="auto">
          <a:xfrm>
            <a:off x="2635250" y="4437063"/>
            <a:ext cx="3873500" cy="180816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000"/>
              <a:t>Indicates the scope of the system, anything within the box represents functionality that is in scope and anything outside the box is not.</a:t>
            </a:r>
          </a:p>
        </p:txBody>
      </p:sp>
      <p:sp>
        <p:nvSpPr>
          <p:cNvPr id="3" name="Rectangle 2"/>
          <p:cNvSpPr/>
          <p:nvPr/>
        </p:nvSpPr>
        <p:spPr>
          <a:xfrm>
            <a:off x="6553200" y="4624388"/>
            <a:ext cx="615950" cy="1433512"/>
          </a:xfrm>
          <a:prstGeom prst="rect">
            <a:avLst/>
          </a:prstGeom>
        </p:spPr>
        <p:txBody>
          <a:bodyPr vert="vert" wrap="none">
            <a:spAutoFit/>
          </a:bodyPr>
          <a:lstStyle/>
          <a:p>
            <a:pPr algn="ctr">
              <a:defRPr/>
            </a:pPr>
            <a:r>
              <a:rPr lang="en-US" dirty="0">
                <a:ln w="0"/>
                <a:effectLst>
                  <a:outerShdw blurRad="38100" dist="19050" dir="2700000" algn="tl" rotWithShape="0">
                    <a:schemeClr val="dk1">
                      <a:alpha val="40000"/>
                    </a:schemeClr>
                  </a:outerShdw>
                </a:effectLst>
              </a:rPr>
              <a:t>Optional</a:t>
            </a:r>
          </a:p>
        </p:txBody>
      </p:sp>
    </p:spTree>
    <p:extLst>
      <p:ext uri="{BB962C8B-B14F-4D97-AF65-F5344CB8AC3E}">
        <p14:creationId xmlns:p14="http://schemas.microsoft.com/office/powerpoint/2010/main" val="37717649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4B64D0-D6C0-4678-A4D3-3A91C8AB696F}" type="slidenum">
              <a:rPr lang="en-US" altLang="en-US" sz="1400" smtClean="0"/>
              <a:pPr>
                <a:spcBef>
                  <a:spcPct val="0"/>
                </a:spcBef>
                <a:buFontTx/>
                <a:buNone/>
              </a:pPr>
              <a:t>77</a:t>
            </a:fld>
            <a:endParaRPr lang="en-US" altLang="en-US" sz="1400" smtClean="0"/>
          </a:p>
        </p:txBody>
      </p:sp>
      <p:sp>
        <p:nvSpPr>
          <p:cNvPr id="116739"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5076825" y="2743200"/>
            <a:ext cx="220980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Packages</a:t>
            </a:r>
          </a:p>
        </p:txBody>
      </p:sp>
      <p:sp>
        <p:nvSpPr>
          <p:cNvPr id="116741" name="Rectangle 1"/>
          <p:cNvSpPr>
            <a:spLocks noChangeArrowheads="1"/>
          </p:cNvSpPr>
          <p:nvPr/>
        </p:nvSpPr>
        <p:spPr bwMode="auto">
          <a:xfrm>
            <a:off x="1835150" y="2854325"/>
            <a:ext cx="2520950" cy="10795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16742" name="Rectangle 1"/>
          <p:cNvSpPr>
            <a:spLocks noChangeArrowheads="1"/>
          </p:cNvSpPr>
          <p:nvPr/>
        </p:nvSpPr>
        <p:spPr bwMode="auto">
          <a:xfrm>
            <a:off x="1835150" y="2492375"/>
            <a:ext cx="649288" cy="36195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483724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1850D1-CE99-4FC4-80AE-66BA0E6DE8F3}" type="slidenum">
              <a:rPr lang="en-US" altLang="en-US" sz="1400" smtClean="0"/>
              <a:pPr>
                <a:spcBef>
                  <a:spcPct val="0"/>
                </a:spcBef>
                <a:buFontTx/>
                <a:buNone/>
              </a:pPr>
              <a:t>78</a:t>
            </a:fld>
            <a:endParaRPr lang="en-US" altLang="en-US" sz="1400" smtClean="0"/>
          </a:p>
        </p:txBody>
      </p:sp>
      <p:sp>
        <p:nvSpPr>
          <p:cNvPr id="118787" name="Rectangle 2"/>
          <p:cNvSpPr>
            <a:spLocks noGrp="1" noChangeArrowheads="1"/>
          </p:cNvSpPr>
          <p:nvPr>
            <p:ph type="title"/>
          </p:nvPr>
        </p:nvSpPr>
        <p:spPr/>
        <p:txBody>
          <a:bodyPr/>
          <a:lstStyle/>
          <a:p>
            <a:pPr eaLnBrk="1" hangingPunct="1"/>
            <a:r>
              <a:rPr lang="en-US" altLang="en-US" smtClean="0"/>
              <a:t>Use Case Diagram</a:t>
            </a:r>
          </a:p>
        </p:txBody>
      </p:sp>
      <p:sp>
        <p:nvSpPr>
          <p:cNvPr id="23" name="Rectangle 22"/>
          <p:cNvSpPr/>
          <p:nvPr/>
        </p:nvSpPr>
        <p:spPr>
          <a:xfrm>
            <a:off x="5076825" y="2743200"/>
            <a:ext cx="2209800" cy="646113"/>
          </a:xfrm>
          <a:prstGeom prst="rect">
            <a:avLst/>
          </a:prstGeom>
          <a:noFill/>
        </p:spPr>
        <p:txBody>
          <a:bodyPr wrap="none">
            <a:spAutoFit/>
          </a:bodyPr>
          <a:lstStyle/>
          <a:p>
            <a:pPr algn="ctr">
              <a:defRPr/>
            </a:pPr>
            <a:r>
              <a:rPr lang="en-US" sz="3600" dirty="0">
                <a:ln w="0"/>
                <a:effectLst>
                  <a:outerShdw blurRad="38100" dist="19050" dir="2700000" algn="tl" rotWithShape="0">
                    <a:schemeClr val="dk1">
                      <a:alpha val="40000"/>
                    </a:schemeClr>
                  </a:outerShdw>
                </a:effectLst>
              </a:rPr>
              <a:t>Packages</a:t>
            </a:r>
          </a:p>
        </p:txBody>
      </p:sp>
      <p:sp>
        <p:nvSpPr>
          <p:cNvPr id="118789" name="Rectangle 1"/>
          <p:cNvSpPr>
            <a:spLocks noChangeArrowheads="1"/>
          </p:cNvSpPr>
          <p:nvPr/>
        </p:nvSpPr>
        <p:spPr bwMode="auto">
          <a:xfrm>
            <a:off x="1835150" y="2854325"/>
            <a:ext cx="2520950" cy="10795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18790" name="Rounded Rectangle 7"/>
          <p:cNvSpPr>
            <a:spLocks noChangeArrowheads="1"/>
          </p:cNvSpPr>
          <p:nvPr/>
        </p:nvSpPr>
        <p:spPr bwMode="auto">
          <a:xfrm>
            <a:off x="2635250" y="4437063"/>
            <a:ext cx="3873500" cy="180816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000"/>
              <a:t>Packages allow you to organize use cases into groups. When a Use Case becomes to complex, it’s better to divide it into packages.</a:t>
            </a:r>
          </a:p>
        </p:txBody>
      </p:sp>
      <p:sp>
        <p:nvSpPr>
          <p:cNvPr id="118791" name="Rectangle 1"/>
          <p:cNvSpPr>
            <a:spLocks noChangeArrowheads="1"/>
          </p:cNvSpPr>
          <p:nvPr/>
        </p:nvSpPr>
        <p:spPr bwMode="auto">
          <a:xfrm>
            <a:off x="1835150" y="2492375"/>
            <a:ext cx="649288" cy="36195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9" name="Rectangle 8"/>
          <p:cNvSpPr/>
          <p:nvPr/>
        </p:nvSpPr>
        <p:spPr>
          <a:xfrm>
            <a:off x="6553200" y="4624388"/>
            <a:ext cx="615950" cy="1433512"/>
          </a:xfrm>
          <a:prstGeom prst="rect">
            <a:avLst/>
          </a:prstGeom>
        </p:spPr>
        <p:txBody>
          <a:bodyPr vert="vert" wrap="none">
            <a:spAutoFit/>
          </a:bodyPr>
          <a:lstStyle/>
          <a:p>
            <a:pPr algn="ctr">
              <a:defRPr/>
            </a:pPr>
            <a:r>
              <a:rPr lang="en-US" dirty="0">
                <a:ln w="0"/>
                <a:effectLst>
                  <a:outerShdw blurRad="38100" dist="19050" dir="2700000" algn="tl" rotWithShape="0">
                    <a:schemeClr val="dk1">
                      <a:alpha val="40000"/>
                    </a:schemeClr>
                  </a:outerShdw>
                </a:effectLst>
              </a:rPr>
              <a:t>Optional</a:t>
            </a:r>
          </a:p>
        </p:txBody>
      </p:sp>
    </p:spTree>
    <p:extLst>
      <p:ext uri="{BB962C8B-B14F-4D97-AF65-F5344CB8AC3E}">
        <p14:creationId xmlns:p14="http://schemas.microsoft.com/office/powerpoint/2010/main" val="37415110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smtClean="0"/>
              <a:t>Use Case Diagram</a:t>
            </a:r>
          </a:p>
        </p:txBody>
      </p:sp>
      <p:sp>
        <p:nvSpPr>
          <p:cNvPr id="14" name="Rectangle 13"/>
          <p:cNvSpPr/>
          <p:nvPr/>
        </p:nvSpPr>
        <p:spPr>
          <a:xfrm>
            <a:off x="2732088" y="2255838"/>
            <a:ext cx="102235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Actor</a:t>
            </a:r>
          </a:p>
        </p:txBody>
      </p:sp>
      <p:sp>
        <p:nvSpPr>
          <p:cNvPr id="15" name="Rectangle 14"/>
          <p:cNvSpPr/>
          <p:nvPr/>
        </p:nvSpPr>
        <p:spPr>
          <a:xfrm>
            <a:off x="2484438" y="3859213"/>
            <a:ext cx="194310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Use Cases</a:t>
            </a:r>
          </a:p>
        </p:txBody>
      </p:sp>
      <p:sp>
        <p:nvSpPr>
          <p:cNvPr id="22" name="Rectangle 21"/>
          <p:cNvSpPr/>
          <p:nvPr/>
        </p:nvSpPr>
        <p:spPr>
          <a:xfrm>
            <a:off x="3349625" y="5445125"/>
            <a:ext cx="220345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Associations</a:t>
            </a:r>
          </a:p>
        </p:txBody>
      </p:sp>
      <p:cxnSp>
        <p:nvCxnSpPr>
          <p:cNvPr id="120838" name="Straight Arrow Connector 2"/>
          <p:cNvCxnSpPr>
            <a:cxnSpLocks noChangeShapeType="1"/>
          </p:cNvCxnSpPr>
          <p:nvPr/>
        </p:nvCxnSpPr>
        <p:spPr bwMode="auto">
          <a:xfrm>
            <a:off x="1692275" y="5959475"/>
            <a:ext cx="5256213"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6735763" y="1700213"/>
            <a:ext cx="1724025" cy="9540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System</a:t>
            </a:r>
          </a:p>
          <a:p>
            <a:pPr algn="ctr">
              <a:defRPr/>
            </a:pPr>
            <a:r>
              <a:rPr lang="en-US" dirty="0">
                <a:ln w="0"/>
                <a:effectLst>
                  <a:outerShdw blurRad="38100" dist="19050" dir="2700000" algn="tl" rotWithShape="0">
                    <a:schemeClr val="dk1">
                      <a:alpha val="40000"/>
                    </a:schemeClr>
                  </a:outerShdw>
                </a:effectLst>
              </a:rPr>
              <a:t>Boundary</a:t>
            </a:r>
          </a:p>
        </p:txBody>
      </p:sp>
      <p:sp>
        <p:nvSpPr>
          <p:cNvPr id="27" name="Rectangle 26"/>
          <p:cNvSpPr/>
          <p:nvPr/>
        </p:nvSpPr>
        <p:spPr>
          <a:xfrm>
            <a:off x="6810375" y="3975100"/>
            <a:ext cx="1763713"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Packages</a:t>
            </a:r>
          </a:p>
        </p:txBody>
      </p:sp>
      <p:cxnSp>
        <p:nvCxnSpPr>
          <p:cNvPr id="39" name="Straight Connector 38"/>
          <p:cNvCxnSpPr/>
          <p:nvPr/>
        </p:nvCxnSpPr>
        <p:spPr>
          <a:xfrm>
            <a:off x="261938" y="3213100"/>
            <a:ext cx="8567737" cy="3175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9388" y="5164138"/>
            <a:ext cx="8666162" cy="26987"/>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706938" y="1196975"/>
            <a:ext cx="9525" cy="3995738"/>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0844" name="Rounded Rectangle 1"/>
          <p:cNvSpPr>
            <a:spLocks noChangeArrowheads="1"/>
          </p:cNvSpPr>
          <p:nvPr/>
        </p:nvSpPr>
        <p:spPr bwMode="auto">
          <a:xfrm>
            <a:off x="179388" y="1196975"/>
            <a:ext cx="8666162" cy="5327650"/>
          </a:xfrm>
          <a:prstGeom prst="roundRect">
            <a:avLst>
              <a:gd name="adj" fmla="val 16667"/>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grpSp>
        <p:nvGrpSpPr>
          <p:cNvPr id="120845" name="Group 12"/>
          <p:cNvGrpSpPr>
            <a:grpSpLocks/>
          </p:cNvGrpSpPr>
          <p:nvPr/>
        </p:nvGrpSpPr>
        <p:grpSpPr bwMode="auto">
          <a:xfrm>
            <a:off x="1535113" y="1703388"/>
            <a:ext cx="754062" cy="1177925"/>
            <a:chOff x="1043608" y="2411413"/>
            <a:chExt cx="1044000" cy="1923711"/>
          </a:xfrm>
        </p:grpSpPr>
        <p:sp>
          <p:nvSpPr>
            <p:cNvPr id="120850" name="Oval 1"/>
            <p:cNvSpPr>
              <a:spLocks noChangeArrowheads="1"/>
            </p:cNvSpPr>
            <p:nvPr/>
          </p:nvSpPr>
          <p:spPr bwMode="auto">
            <a:xfrm>
              <a:off x="1331640" y="2411413"/>
              <a:ext cx="540000" cy="540000"/>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20851" name="Straight Connector 3"/>
            <p:cNvCxnSpPr>
              <a:cxnSpLocks noChangeShapeType="1"/>
              <a:stCxn id="120850" idx="4"/>
            </p:cNvCxnSpPr>
            <p:nvPr/>
          </p:nvCxnSpPr>
          <p:spPr bwMode="auto">
            <a:xfrm>
              <a:off x="1601640" y="2951413"/>
              <a:ext cx="18032" cy="8219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20852" name="Straight Connector 7"/>
            <p:cNvCxnSpPr>
              <a:cxnSpLocks noChangeShapeType="1"/>
            </p:cNvCxnSpPr>
            <p:nvPr/>
          </p:nvCxnSpPr>
          <p:spPr bwMode="auto">
            <a:xfrm flipH="1">
              <a:off x="1043608" y="3212976"/>
              <a:ext cx="1044000"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20853" name="Straight Connector 11"/>
            <p:cNvCxnSpPr>
              <a:cxnSpLocks noChangeShapeType="1"/>
            </p:cNvCxnSpPr>
            <p:nvPr/>
          </p:nvCxnSpPr>
          <p:spPr bwMode="auto">
            <a:xfrm flipH="1">
              <a:off x="1130606" y="3728394"/>
              <a:ext cx="486024" cy="59174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20854" name="Straight Connector 14"/>
            <p:cNvCxnSpPr>
              <a:cxnSpLocks noChangeShapeType="1"/>
            </p:cNvCxnSpPr>
            <p:nvPr/>
          </p:nvCxnSpPr>
          <p:spPr bwMode="auto">
            <a:xfrm>
              <a:off x="1604682" y="3702042"/>
              <a:ext cx="431944" cy="63308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grpSp>
      <p:sp>
        <p:nvSpPr>
          <p:cNvPr id="120846" name="Oval 30"/>
          <p:cNvSpPr>
            <a:spLocks noChangeArrowheads="1"/>
          </p:cNvSpPr>
          <p:nvPr/>
        </p:nvSpPr>
        <p:spPr bwMode="auto">
          <a:xfrm>
            <a:off x="436563" y="3713163"/>
            <a:ext cx="2006600" cy="898525"/>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0847" name="Rectangle 1"/>
          <p:cNvSpPr>
            <a:spLocks noChangeArrowheads="1"/>
          </p:cNvSpPr>
          <p:nvPr/>
        </p:nvSpPr>
        <p:spPr bwMode="auto">
          <a:xfrm>
            <a:off x="5076825" y="1757363"/>
            <a:ext cx="1511300" cy="95091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0848" name="Rectangle 31"/>
          <p:cNvSpPr>
            <a:spLocks noChangeArrowheads="1"/>
          </p:cNvSpPr>
          <p:nvPr/>
        </p:nvSpPr>
        <p:spPr bwMode="auto">
          <a:xfrm>
            <a:off x="5076825" y="3868738"/>
            <a:ext cx="1511300" cy="835025"/>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0849" name="Rectangle 32"/>
          <p:cNvSpPr>
            <a:spLocks noChangeArrowheads="1"/>
          </p:cNvSpPr>
          <p:nvPr/>
        </p:nvSpPr>
        <p:spPr bwMode="auto">
          <a:xfrm>
            <a:off x="5076825" y="3644900"/>
            <a:ext cx="476250" cy="2159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83001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4221088"/>
            <a:ext cx="7848872"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336504"/>
            <a:ext cx="8229600" cy="21168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Program Design:</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Use programming techniques to design software and hardware within the constraints and objectives set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t>Use Case Diagram</a:t>
            </a:r>
            <a:endParaRPr lang="en-IE" altLang="en-US" smtClean="0"/>
          </a:p>
        </p:txBody>
      </p:sp>
      <p:sp>
        <p:nvSpPr>
          <p:cNvPr id="1228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47D828-057D-4787-8308-031BE4F642A1}" type="slidenum">
              <a:rPr lang="en-US" altLang="en-US" sz="1400" smtClean="0"/>
              <a:pPr>
                <a:spcBef>
                  <a:spcPct val="0"/>
                </a:spcBef>
                <a:buFontTx/>
                <a:buNone/>
              </a:pPr>
              <a:t>80</a:t>
            </a:fld>
            <a:endParaRPr lang="en-US" altLang="en-US" sz="1400" smtClean="0"/>
          </a:p>
        </p:txBody>
      </p:sp>
      <p:sp>
        <p:nvSpPr>
          <p:cNvPr id="122884"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2885" name="Rectangle 2"/>
          <p:cNvSpPr>
            <a:spLocks noChangeArrowheads="1"/>
          </p:cNvSpPr>
          <p:nvPr/>
        </p:nvSpPr>
        <p:spPr bwMode="auto">
          <a:xfrm>
            <a:off x="3870325" y="1562100"/>
            <a:ext cx="2714625" cy="31623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2886" name="TextBox 12"/>
          <p:cNvSpPr txBox="1">
            <a:spLocks noChangeArrowheads="1"/>
          </p:cNvSpPr>
          <p:nvPr/>
        </p:nvSpPr>
        <p:spPr bwMode="auto">
          <a:xfrm>
            <a:off x="6740525" y="4614863"/>
            <a:ext cx="1503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System</a:t>
            </a:r>
          </a:p>
          <a:p>
            <a:pPr>
              <a:spcBef>
                <a:spcPct val="0"/>
              </a:spcBef>
              <a:buFontTx/>
              <a:buNone/>
            </a:pPr>
            <a:r>
              <a:rPr lang="en-IE" altLang="en-US" sz="2400">
                <a:solidFill>
                  <a:srgbClr val="FF0000"/>
                </a:solidFill>
              </a:rPr>
              <a:t>Boundary</a:t>
            </a:r>
          </a:p>
        </p:txBody>
      </p:sp>
      <p:sp>
        <p:nvSpPr>
          <p:cNvPr id="122887" name="Freeform 20"/>
          <p:cNvSpPr>
            <a:spLocks/>
          </p:cNvSpPr>
          <p:nvPr/>
        </p:nvSpPr>
        <p:spPr bwMode="auto">
          <a:xfrm rot="-4926934">
            <a:off x="6838156" y="4117182"/>
            <a:ext cx="265113" cy="584200"/>
          </a:xfrm>
          <a:custGeom>
            <a:avLst/>
            <a:gdLst>
              <a:gd name="T0" fmla="*/ 0 w 211024"/>
              <a:gd name="T1" fmla="*/ 580056 h 584616"/>
              <a:gd name="T2" fmla="*/ 1638394 w 211024"/>
              <a:gd name="T3" fmla="*/ 342084 h 584616"/>
              <a:gd name="T4" fmla="*/ 702174 w 211024"/>
              <a:gd name="T5" fmla="*/ 0 h 584616"/>
              <a:gd name="T6" fmla="*/ 702174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grpSp>
        <p:nvGrpSpPr>
          <p:cNvPr id="122888" name="Group 12"/>
          <p:cNvGrpSpPr>
            <a:grpSpLocks/>
          </p:cNvGrpSpPr>
          <p:nvPr/>
        </p:nvGrpSpPr>
        <p:grpSpPr bwMode="auto">
          <a:xfrm>
            <a:off x="2182813" y="1819275"/>
            <a:ext cx="733425" cy="1177925"/>
            <a:chOff x="1043608" y="2411413"/>
            <a:chExt cx="1044000" cy="1923711"/>
          </a:xfrm>
        </p:grpSpPr>
        <p:sp>
          <p:nvSpPr>
            <p:cNvPr id="122904" name="Oval 1"/>
            <p:cNvSpPr>
              <a:spLocks noChangeArrowheads="1"/>
            </p:cNvSpPr>
            <p:nvPr/>
          </p:nvSpPr>
          <p:spPr bwMode="auto">
            <a:xfrm>
              <a:off x="1331640" y="2411413"/>
              <a:ext cx="540000" cy="5400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22905" name="Straight Connector 3"/>
            <p:cNvCxnSpPr>
              <a:cxnSpLocks noChangeShapeType="1"/>
              <a:stCxn id="122904" idx="4"/>
            </p:cNvCxnSpPr>
            <p:nvPr/>
          </p:nvCxnSpPr>
          <p:spPr bwMode="auto">
            <a:xfrm>
              <a:off x="1601640" y="2951413"/>
              <a:ext cx="18032" cy="8219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2906" name="Straight Connector 7"/>
            <p:cNvCxnSpPr>
              <a:cxnSpLocks noChangeShapeType="1"/>
            </p:cNvCxnSpPr>
            <p:nvPr/>
          </p:nvCxnSpPr>
          <p:spPr bwMode="auto">
            <a:xfrm flipH="1">
              <a:off x="1043608" y="3212976"/>
              <a:ext cx="10440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2907" name="Straight Connector 11"/>
            <p:cNvCxnSpPr>
              <a:cxnSpLocks noChangeShapeType="1"/>
            </p:cNvCxnSpPr>
            <p:nvPr/>
          </p:nvCxnSpPr>
          <p:spPr bwMode="auto">
            <a:xfrm flipH="1">
              <a:off x="1130606" y="3728394"/>
              <a:ext cx="486024" cy="59174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2908" name="Straight Connector 14"/>
            <p:cNvCxnSpPr>
              <a:cxnSpLocks noChangeShapeType="1"/>
            </p:cNvCxnSpPr>
            <p:nvPr/>
          </p:nvCxnSpPr>
          <p:spPr bwMode="auto">
            <a:xfrm>
              <a:off x="1604682" y="3702042"/>
              <a:ext cx="431944" cy="63308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22889" name="Group 3"/>
          <p:cNvGrpSpPr>
            <a:grpSpLocks/>
          </p:cNvGrpSpPr>
          <p:nvPr/>
        </p:nvGrpSpPr>
        <p:grpSpPr bwMode="auto">
          <a:xfrm>
            <a:off x="4284663" y="4941888"/>
            <a:ext cx="1511300" cy="1057275"/>
            <a:chOff x="1557948" y="4695301"/>
            <a:chExt cx="1511969" cy="1057968"/>
          </a:xfrm>
        </p:grpSpPr>
        <p:sp>
          <p:nvSpPr>
            <p:cNvPr id="122902" name="Rectangle 21"/>
            <p:cNvSpPr>
              <a:spLocks noChangeArrowheads="1"/>
            </p:cNvSpPr>
            <p:nvPr/>
          </p:nvSpPr>
          <p:spPr bwMode="auto">
            <a:xfrm>
              <a:off x="1557948" y="4919321"/>
              <a:ext cx="1511969" cy="833948"/>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2903" name="Rectangle 22"/>
            <p:cNvSpPr>
              <a:spLocks noChangeArrowheads="1"/>
            </p:cNvSpPr>
            <p:nvPr/>
          </p:nvSpPr>
          <p:spPr bwMode="auto">
            <a:xfrm>
              <a:off x="1557948" y="4695301"/>
              <a:ext cx="476719" cy="215878"/>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grpSp>
      <p:sp>
        <p:nvSpPr>
          <p:cNvPr id="122890" name="TextBox 12"/>
          <p:cNvSpPr txBox="1">
            <a:spLocks noChangeArrowheads="1"/>
          </p:cNvSpPr>
          <p:nvPr/>
        </p:nvSpPr>
        <p:spPr bwMode="auto">
          <a:xfrm>
            <a:off x="2460625" y="5557838"/>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Package</a:t>
            </a:r>
          </a:p>
        </p:txBody>
      </p:sp>
      <p:sp>
        <p:nvSpPr>
          <p:cNvPr id="122891" name="Freeform 16"/>
          <p:cNvSpPr>
            <a:spLocks/>
          </p:cNvSpPr>
          <p:nvPr/>
        </p:nvSpPr>
        <p:spPr bwMode="auto">
          <a:xfrm rot="5864911" flipH="1">
            <a:off x="3473450" y="4997450"/>
            <a:ext cx="384175" cy="885825"/>
          </a:xfrm>
          <a:custGeom>
            <a:avLst/>
            <a:gdLst>
              <a:gd name="T0" fmla="*/ 0 w 211024"/>
              <a:gd name="T1" fmla="*/ 24698568 h 584616"/>
              <a:gd name="T2" fmla="*/ 46199248 w 211024"/>
              <a:gd name="T3" fmla="*/ 14565825 h 584616"/>
              <a:gd name="T4" fmla="*/ 19799983 w 211024"/>
              <a:gd name="T5" fmla="*/ 0 h 584616"/>
              <a:gd name="T6" fmla="*/ 19799983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22892" name="Freeform 20"/>
          <p:cNvSpPr>
            <a:spLocks/>
          </p:cNvSpPr>
          <p:nvPr/>
        </p:nvSpPr>
        <p:spPr bwMode="auto">
          <a:xfrm rot="-4068237" flipH="1" flipV="1">
            <a:off x="1685132" y="2232819"/>
            <a:ext cx="382587" cy="555625"/>
          </a:xfrm>
          <a:custGeom>
            <a:avLst/>
            <a:gdLst>
              <a:gd name="T0" fmla="*/ 0 w 211024"/>
              <a:gd name="T1" fmla="*/ 368547 h 584616"/>
              <a:gd name="T2" fmla="*/ 44465365 w 211024"/>
              <a:gd name="T3" fmla="*/ 217348 h 584616"/>
              <a:gd name="T4" fmla="*/ 19056571 w 211024"/>
              <a:gd name="T5" fmla="*/ 0 h 584616"/>
              <a:gd name="T6" fmla="*/ 19056571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22893" name="TextBox 12"/>
          <p:cNvSpPr txBox="1">
            <a:spLocks noChangeArrowheads="1"/>
          </p:cNvSpPr>
          <p:nvPr/>
        </p:nvSpPr>
        <p:spPr bwMode="auto">
          <a:xfrm>
            <a:off x="1192213" y="1728788"/>
            <a:ext cx="90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Actor</a:t>
            </a:r>
          </a:p>
        </p:txBody>
      </p:sp>
      <p:sp>
        <p:nvSpPr>
          <p:cNvPr id="122894" name="Oval 30"/>
          <p:cNvSpPr>
            <a:spLocks noChangeArrowheads="1"/>
          </p:cNvSpPr>
          <p:nvPr/>
        </p:nvSpPr>
        <p:spPr bwMode="auto">
          <a:xfrm>
            <a:off x="4224338" y="1952625"/>
            <a:ext cx="2008187" cy="896938"/>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2895" name="Oval 31"/>
          <p:cNvSpPr>
            <a:spLocks noChangeArrowheads="1"/>
          </p:cNvSpPr>
          <p:nvPr/>
        </p:nvSpPr>
        <p:spPr bwMode="auto">
          <a:xfrm>
            <a:off x="4206875" y="3213100"/>
            <a:ext cx="2006600" cy="898525"/>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22896" name="Straight Arrow Connector 24"/>
          <p:cNvCxnSpPr>
            <a:cxnSpLocks noChangeShapeType="1"/>
            <a:endCxn id="122895" idx="2"/>
          </p:cNvCxnSpPr>
          <p:nvPr/>
        </p:nvCxnSpPr>
        <p:spPr bwMode="auto">
          <a:xfrm>
            <a:off x="2763838" y="2519363"/>
            <a:ext cx="1443037" cy="1143000"/>
          </a:xfrm>
          <a:prstGeom prst="straightConnector1">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22897" name="Straight Arrow Connector 24"/>
          <p:cNvCxnSpPr>
            <a:cxnSpLocks noChangeShapeType="1"/>
            <a:endCxn id="122894" idx="2"/>
          </p:cNvCxnSpPr>
          <p:nvPr/>
        </p:nvCxnSpPr>
        <p:spPr bwMode="auto">
          <a:xfrm flipV="1">
            <a:off x="2763838" y="2401888"/>
            <a:ext cx="1460500" cy="117475"/>
          </a:xfrm>
          <a:prstGeom prst="straightConnector1">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22898" name="TextBox 12"/>
          <p:cNvSpPr txBox="1">
            <a:spLocks noChangeArrowheads="1"/>
          </p:cNvSpPr>
          <p:nvPr/>
        </p:nvSpPr>
        <p:spPr bwMode="auto">
          <a:xfrm>
            <a:off x="2019300" y="3933825"/>
            <a:ext cx="176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Association</a:t>
            </a:r>
          </a:p>
        </p:txBody>
      </p:sp>
      <p:sp>
        <p:nvSpPr>
          <p:cNvPr id="122899" name="Freeform 16"/>
          <p:cNvSpPr>
            <a:spLocks/>
          </p:cNvSpPr>
          <p:nvPr/>
        </p:nvSpPr>
        <p:spPr bwMode="auto">
          <a:xfrm rot="2519374" flipH="1">
            <a:off x="2873375" y="3087688"/>
            <a:ext cx="396875" cy="885825"/>
          </a:xfrm>
          <a:custGeom>
            <a:avLst/>
            <a:gdLst>
              <a:gd name="T0" fmla="*/ 0 w 211024"/>
              <a:gd name="T1" fmla="*/ 24698568 h 584616"/>
              <a:gd name="T2" fmla="*/ 61978434 w 211024"/>
              <a:gd name="T3" fmla="*/ 14565825 h 584616"/>
              <a:gd name="T4" fmla="*/ 26562557 w 211024"/>
              <a:gd name="T5" fmla="*/ 0 h 584616"/>
              <a:gd name="T6" fmla="*/ 26562557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22900" name="TextBox 12"/>
          <p:cNvSpPr txBox="1">
            <a:spLocks noChangeArrowheads="1"/>
          </p:cNvSpPr>
          <p:nvPr/>
        </p:nvSpPr>
        <p:spPr bwMode="auto">
          <a:xfrm>
            <a:off x="6778625" y="2679700"/>
            <a:ext cx="153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Use Case</a:t>
            </a:r>
          </a:p>
        </p:txBody>
      </p:sp>
      <p:sp>
        <p:nvSpPr>
          <p:cNvPr id="122901" name="Freeform 20"/>
          <p:cNvSpPr>
            <a:spLocks/>
          </p:cNvSpPr>
          <p:nvPr/>
        </p:nvSpPr>
        <p:spPr bwMode="auto">
          <a:xfrm rot="-4926934">
            <a:off x="6762750" y="1873250"/>
            <a:ext cx="261938" cy="1157288"/>
          </a:xfrm>
          <a:custGeom>
            <a:avLst/>
            <a:gdLst>
              <a:gd name="T0" fmla="*/ 0 w 211024"/>
              <a:gd name="T1" fmla="*/ 272284691 h 584616"/>
              <a:gd name="T2" fmla="*/ 1474475 w 211024"/>
              <a:gd name="T3" fmla="*/ 160578419 h 584616"/>
              <a:gd name="T4" fmla="*/ 631921 w 211024"/>
              <a:gd name="T5" fmla="*/ 0 h 584616"/>
              <a:gd name="T6" fmla="*/ 631921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Tree>
    <p:extLst>
      <p:ext uri="{BB962C8B-B14F-4D97-AF65-F5344CB8AC3E}">
        <p14:creationId xmlns:p14="http://schemas.microsoft.com/office/powerpoint/2010/main" val="3078722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mtClean="0"/>
              <a:t>Use Case Diagram</a:t>
            </a:r>
            <a:endParaRPr lang="en-IE" altLang="en-US" smtClean="0"/>
          </a:p>
        </p:txBody>
      </p:sp>
      <p:sp>
        <p:nvSpPr>
          <p:cNvPr id="1239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B7986F-CA84-4C25-AC54-73CE5AEF9F62}" type="slidenum">
              <a:rPr lang="en-US" altLang="en-US" sz="1400" smtClean="0"/>
              <a:pPr>
                <a:spcBef>
                  <a:spcPct val="0"/>
                </a:spcBef>
                <a:buFontTx/>
                <a:buNone/>
              </a:pPr>
              <a:t>81</a:t>
            </a:fld>
            <a:endParaRPr lang="en-US" altLang="en-US" sz="1400" smtClean="0"/>
          </a:p>
        </p:txBody>
      </p:sp>
      <p:sp>
        <p:nvSpPr>
          <p:cNvPr id="123908"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239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16113"/>
            <a:ext cx="7231062"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1482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mtClean="0"/>
              <a:t>Use Case Diagram</a:t>
            </a:r>
            <a:endParaRPr lang="en-IE" altLang="en-US" smtClean="0"/>
          </a:p>
        </p:txBody>
      </p:sp>
      <p:sp>
        <p:nvSpPr>
          <p:cNvPr id="124931" name="Content Placeholder 2"/>
          <p:cNvSpPr>
            <a:spLocks noGrp="1"/>
          </p:cNvSpPr>
          <p:nvPr>
            <p:ph idx="1"/>
          </p:nvPr>
        </p:nvSpPr>
        <p:spPr/>
        <p:txBody>
          <a:bodyPr/>
          <a:lstStyle/>
          <a:p>
            <a:pPr marL="0" indent="0">
              <a:buFontTx/>
              <a:buNone/>
            </a:pPr>
            <a:r>
              <a:rPr lang="en-IE" altLang="en-US" sz="2400" smtClean="0"/>
              <a:t>You see a "Man with Chainsaw“ walking down the road.</a:t>
            </a:r>
          </a:p>
          <a:p>
            <a:pPr marL="0" indent="0">
              <a:buFontTx/>
              <a:buNone/>
            </a:pPr>
            <a:endParaRPr lang="en-IE" altLang="en-US" sz="2400" smtClean="0"/>
          </a:p>
          <a:p>
            <a:pPr marL="0" indent="0">
              <a:buFontTx/>
              <a:buNone/>
            </a:pPr>
            <a:r>
              <a:rPr lang="en-IE" altLang="en-US" sz="2400" smtClean="0"/>
              <a:t>You think “I wonder is that a Halloween costume (if so, it’s SCARY). Maybe there a defending against Zombies (if so, it’s SCARY and VIOLENT), or maybe they are a Psycho Killer (if so, it’s SCARY and VIOLENT again)”</a:t>
            </a:r>
          </a:p>
          <a:p>
            <a:pPr marL="0" indent="0">
              <a:buFontTx/>
              <a:buNone/>
            </a:pPr>
            <a:endParaRPr lang="en-IE" altLang="en-US" sz="2400" smtClean="0"/>
          </a:p>
          <a:p>
            <a:pPr marL="0" indent="0">
              <a:buFontTx/>
              <a:buNone/>
            </a:pPr>
            <a:r>
              <a:rPr lang="en-IE" altLang="en-US" sz="2400" smtClean="0"/>
              <a:t>Then you think “Wait, maybe it’s their OCCUPATION, maybe they’re a Lumberjack or a Juggler”.</a:t>
            </a:r>
          </a:p>
        </p:txBody>
      </p:sp>
      <p:sp>
        <p:nvSpPr>
          <p:cNvPr id="1249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8085CF-DD8E-4ADA-BC13-DAF78B926BA7}" type="slidenum">
              <a:rPr lang="en-US" altLang="en-US" sz="1400" smtClean="0"/>
              <a:pPr>
                <a:spcBef>
                  <a:spcPct val="0"/>
                </a:spcBef>
                <a:buFontTx/>
                <a:buNone/>
              </a:pPr>
              <a:t>82</a:t>
            </a:fld>
            <a:endParaRPr lang="en-US" altLang="en-US" sz="1400" smtClean="0"/>
          </a:p>
        </p:txBody>
      </p:sp>
    </p:spTree>
    <p:extLst>
      <p:ext uri="{BB962C8B-B14F-4D97-AF65-F5344CB8AC3E}">
        <p14:creationId xmlns:p14="http://schemas.microsoft.com/office/powerpoint/2010/main" val="13440549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mtClean="0"/>
              <a:t>Use Case Diagram</a:t>
            </a:r>
            <a:endParaRPr lang="en-IE" altLang="en-US" smtClean="0"/>
          </a:p>
        </p:txBody>
      </p:sp>
      <p:sp>
        <p:nvSpPr>
          <p:cNvPr id="125955" name="Content Placeholder 2"/>
          <p:cNvSpPr>
            <a:spLocks noGrp="1"/>
          </p:cNvSpPr>
          <p:nvPr>
            <p:ph idx="1"/>
          </p:nvPr>
        </p:nvSpPr>
        <p:spPr/>
        <p:txBody>
          <a:bodyPr/>
          <a:lstStyle/>
          <a:p>
            <a:pPr marL="0" indent="0">
              <a:buFontTx/>
              <a:buNone/>
            </a:pPr>
            <a:r>
              <a:rPr lang="en-IE" altLang="en-US" sz="2400" smtClean="0"/>
              <a:t>A "Man with Chainsaw" is either:</a:t>
            </a:r>
          </a:p>
          <a:p>
            <a:pPr marL="0" indent="0">
              <a:buFontTx/>
              <a:buNone/>
            </a:pPr>
            <a:endParaRPr lang="en-IE" altLang="en-US" sz="2400" smtClean="0"/>
          </a:p>
          <a:p>
            <a:pPr marL="0" indent="0">
              <a:buFontTx/>
              <a:buNone/>
            </a:pPr>
            <a:r>
              <a:rPr lang="en-IE" altLang="en-US" sz="2400" smtClean="0"/>
              <a:t>- Wearing a SCARY Halloween costume</a:t>
            </a:r>
          </a:p>
          <a:p>
            <a:pPr marL="0" indent="0">
              <a:buFontTx/>
              <a:buNone/>
            </a:pPr>
            <a:r>
              <a:rPr lang="en-IE" altLang="en-US" sz="2400" smtClean="0"/>
              <a:t>- a VIOLENT and SCARY Zombie Defender</a:t>
            </a:r>
          </a:p>
          <a:p>
            <a:pPr marL="0" indent="0">
              <a:buFontTx/>
              <a:buNone/>
            </a:pPr>
            <a:r>
              <a:rPr lang="en-IE" altLang="en-US" sz="2400" smtClean="0"/>
              <a:t>- a VIOLENT and SCARY Psycho Killer</a:t>
            </a:r>
          </a:p>
          <a:p>
            <a:pPr marL="0" indent="0">
              <a:buFontTx/>
              <a:buNone/>
            </a:pPr>
            <a:r>
              <a:rPr lang="en-IE" altLang="en-US" sz="2400" smtClean="0"/>
              <a:t>- has an OCCUPATION of Lumberjack</a:t>
            </a:r>
          </a:p>
          <a:p>
            <a:pPr marL="0" indent="0">
              <a:buFontTx/>
              <a:buNone/>
            </a:pPr>
            <a:r>
              <a:rPr lang="en-IE" altLang="en-US" sz="2400" smtClean="0"/>
              <a:t>- has an OCCUPATION of Juggler</a:t>
            </a:r>
          </a:p>
        </p:txBody>
      </p:sp>
      <p:sp>
        <p:nvSpPr>
          <p:cNvPr id="1259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4A2396-7999-45E1-8EEF-A39E10D21F09}" type="slidenum">
              <a:rPr lang="en-US" altLang="en-US" sz="1400" smtClean="0"/>
              <a:pPr>
                <a:spcBef>
                  <a:spcPct val="0"/>
                </a:spcBef>
                <a:buFontTx/>
                <a:buNone/>
              </a:pPr>
              <a:t>83</a:t>
            </a:fld>
            <a:endParaRPr lang="en-US" altLang="en-US" sz="1400" smtClean="0"/>
          </a:p>
        </p:txBody>
      </p:sp>
    </p:spTree>
    <p:extLst>
      <p:ext uri="{BB962C8B-B14F-4D97-AF65-F5344CB8AC3E}">
        <p14:creationId xmlns:p14="http://schemas.microsoft.com/office/powerpoint/2010/main" val="4181405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mtClean="0"/>
              <a:t>Use Case Diagram</a:t>
            </a:r>
            <a:endParaRPr lang="en-IE" altLang="en-US" smtClean="0"/>
          </a:p>
        </p:txBody>
      </p:sp>
      <p:sp>
        <p:nvSpPr>
          <p:cNvPr id="1269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F7182A-679C-42A8-845A-DF5E8361AA26}" type="slidenum">
              <a:rPr lang="en-US" altLang="en-US" sz="1400" smtClean="0"/>
              <a:pPr>
                <a:spcBef>
                  <a:spcPct val="0"/>
                </a:spcBef>
                <a:buFontTx/>
                <a:buNone/>
              </a:pPr>
              <a:t>84</a:t>
            </a:fld>
            <a:endParaRPr lang="en-US" altLang="en-US" sz="1400" smtClean="0"/>
          </a:p>
        </p:txBody>
      </p:sp>
      <p:sp>
        <p:nvSpPr>
          <p:cNvPr id="126980"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269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98600"/>
            <a:ext cx="47021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Rectangle 2"/>
          <p:cNvSpPr>
            <a:spLocks noChangeArrowheads="1"/>
          </p:cNvSpPr>
          <p:nvPr/>
        </p:nvSpPr>
        <p:spPr bwMode="auto">
          <a:xfrm>
            <a:off x="5076825" y="1603375"/>
            <a:ext cx="790575" cy="201613"/>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3" name="Rectangle 6"/>
          <p:cNvSpPr>
            <a:spLocks noChangeArrowheads="1"/>
          </p:cNvSpPr>
          <p:nvPr/>
        </p:nvSpPr>
        <p:spPr bwMode="auto">
          <a:xfrm>
            <a:off x="5148263" y="2708275"/>
            <a:ext cx="792162" cy="10795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4" name="Rectangle 7"/>
          <p:cNvSpPr>
            <a:spLocks noChangeArrowheads="1"/>
          </p:cNvSpPr>
          <p:nvPr/>
        </p:nvSpPr>
        <p:spPr bwMode="auto">
          <a:xfrm>
            <a:off x="4932363" y="4319588"/>
            <a:ext cx="1003300" cy="18891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5" name="Rectangle 8"/>
          <p:cNvSpPr>
            <a:spLocks noChangeArrowheads="1"/>
          </p:cNvSpPr>
          <p:nvPr/>
        </p:nvSpPr>
        <p:spPr bwMode="auto">
          <a:xfrm>
            <a:off x="5041900" y="4797425"/>
            <a:ext cx="1003300" cy="188913"/>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6" name="Rectangle 9"/>
          <p:cNvSpPr>
            <a:spLocks noChangeArrowheads="1"/>
          </p:cNvSpPr>
          <p:nvPr/>
        </p:nvSpPr>
        <p:spPr bwMode="auto">
          <a:xfrm>
            <a:off x="5026025" y="5511800"/>
            <a:ext cx="1001713" cy="1905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7" name="Rectangle 10"/>
          <p:cNvSpPr>
            <a:spLocks noChangeArrowheads="1"/>
          </p:cNvSpPr>
          <p:nvPr/>
        </p:nvSpPr>
        <p:spPr bwMode="auto">
          <a:xfrm>
            <a:off x="5027613" y="2982913"/>
            <a:ext cx="1003300" cy="327025"/>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8" name="Rectangle 11"/>
          <p:cNvSpPr>
            <a:spLocks noChangeArrowheads="1"/>
          </p:cNvSpPr>
          <p:nvPr/>
        </p:nvSpPr>
        <p:spPr bwMode="auto">
          <a:xfrm>
            <a:off x="5180013" y="3554413"/>
            <a:ext cx="755650" cy="34131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26989" name="Rectangle 12"/>
          <p:cNvSpPr>
            <a:spLocks noChangeArrowheads="1"/>
          </p:cNvSpPr>
          <p:nvPr/>
        </p:nvSpPr>
        <p:spPr bwMode="auto">
          <a:xfrm>
            <a:off x="5124450" y="1968500"/>
            <a:ext cx="754063" cy="341313"/>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2946601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Use Case Diagram</a:t>
            </a:r>
            <a:endParaRPr lang="en-IE" altLang="en-US" smtClean="0"/>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B5466A-CEED-4F0A-82CD-D47C1C0CDC0D}" type="slidenum">
              <a:rPr lang="en-US" altLang="en-US" sz="1400" smtClean="0"/>
              <a:pPr>
                <a:spcBef>
                  <a:spcPct val="0"/>
                </a:spcBef>
                <a:buFontTx/>
                <a:buNone/>
              </a:pPr>
              <a:t>85</a:t>
            </a:fld>
            <a:endParaRPr lang="en-US" altLang="en-US" sz="1400" smtClean="0"/>
          </a:p>
        </p:txBody>
      </p:sp>
      <p:sp>
        <p:nvSpPr>
          <p:cNvPr id="128004"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280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98600"/>
            <a:ext cx="47021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2118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Use Case Diagram</a:t>
            </a:r>
            <a:endParaRPr lang="en-IE" altLang="en-US" smtClean="0"/>
          </a:p>
        </p:txBody>
      </p:sp>
      <p:sp>
        <p:nvSpPr>
          <p:cNvPr id="129027" name="Content Placeholder 2"/>
          <p:cNvSpPr>
            <a:spLocks noGrp="1"/>
          </p:cNvSpPr>
          <p:nvPr>
            <p:ph idx="1"/>
          </p:nvPr>
        </p:nvSpPr>
        <p:spPr/>
        <p:txBody>
          <a:bodyPr/>
          <a:lstStyle/>
          <a:p>
            <a:pPr marL="0" indent="0">
              <a:buFontTx/>
              <a:buNone/>
            </a:pPr>
            <a:r>
              <a:rPr lang="en-IE" altLang="en-US" sz="2000" smtClean="0"/>
              <a:t>The Airport "Passenger Service" system presents the PASSENGER with the following menu options:</a:t>
            </a:r>
          </a:p>
          <a:p>
            <a:pPr marL="0" indent="0">
              <a:buFontTx/>
              <a:buNone/>
            </a:pPr>
            <a:r>
              <a:rPr lang="en-IE" altLang="en-US" sz="2000" smtClean="0"/>
              <a:t>(1) Check-In </a:t>
            </a:r>
          </a:p>
          <a:p>
            <a:pPr marL="0" indent="0">
              <a:buFontTx/>
              <a:buNone/>
            </a:pPr>
            <a:r>
              <a:rPr lang="en-IE" altLang="en-US" sz="2000" smtClean="0"/>
              <a:t>(2) Automated Check-In</a:t>
            </a:r>
          </a:p>
          <a:p>
            <a:pPr marL="0" indent="0">
              <a:buFontTx/>
              <a:buNone/>
            </a:pPr>
            <a:r>
              <a:rPr lang="en-IE" altLang="en-US" sz="2000" smtClean="0"/>
              <a:t>(3) Express Check-In</a:t>
            </a:r>
          </a:p>
          <a:p>
            <a:pPr marL="0" indent="0">
              <a:buFontTx/>
              <a:buNone/>
            </a:pPr>
            <a:r>
              <a:rPr lang="en-IE" altLang="en-US" sz="2000" smtClean="0"/>
              <a:t>(4) Boarding</a:t>
            </a:r>
          </a:p>
          <a:p>
            <a:pPr marL="0" indent="0">
              <a:buFontTx/>
              <a:buNone/>
            </a:pPr>
            <a:endParaRPr lang="en-IE" altLang="en-US" sz="2000" smtClean="0"/>
          </a:p>
          <a:p>
            <a:pPr marL="0" indent="0">
              <a:buFontTx/>
              <a:buNone/>
            </a:pPr>
            <a:r>
              <a:rPr lang="en-IE" altLang="en-US" sz="2000" smtClean="0"/>
              <a:t>If they select (1) they get the help of a CHECK-IN REPRESENTATIVE.</a:t>
            </a:r>
          </a:p>
          <a:p>
            <a:pPr marL="0" indent="0">
              <a:buFontTx/>
              <a:buNone/>
            </a:pPr>
            <a:endParaRPr lang="en-IE" altLang="en-US" sz="2000" smtClean="0"/>
          </a:p>
          <a:p>
            <a:pPr marL="0" indent="0">
              <a:buFontTx/>
              <a:buNone/>
            </a:pPr>
            <a:r>
              <a:rPr lang="en-IE" altLang="en-US" sz="2000" smtClean="0"/>
              <a:t>Both the CUSTOMS OF THE DESTINATION AIRPORT and the BAGGAGE TRANSPORTATION will be "Requesting a Passenger List".</a:t>
            </a:r>
          </a:p>
          <a:p>
            <a:pPr marL="0" indent="0">
              <a:buFontTx/>
              <a:buNone/>
            </a:pPr>
            <a:endParaRPr lang="en-IE" altLang="en-US" sz="2000" smtClean="0"/>
          </a:p>
        </p:txBody>
      </p:sp>
      <p:sp>
        <p:nvSpPr>
          <p:cNvPr id="1290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4A086B-5BAC-44E5-92A6-FC49E72B005D}" type="slidenum">
              <a:rPr lang="en-US" altLang="en-US" sz="1400" smtClean="0"/>
              <a:pPr>
                <a:spcBef>
                  <a:spcPct val="0"/>
                </a:spcBef>
                <a:buFontTx/>
                <a:buNone/>
              </a:pPr>
              <a:t>86</a:t>
            </a:fld>
            <a:endParaRPr lang="en-US" altLang="en-US" sz="1400" smtClean="0"/>
          </a:p>
        </p:txBody>
      </p:sp>
    </p:spTree>
    <p:extLst>
      <p:ext uri="{BB962C8B-B14F-4D97-AF65-F5344CB8AC3E}">
        <p14:creationId xmlns:p14="http://schemas.microsoft.com/office/powerpoint/2010/main" val="2783258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Use Case Diagram</a:t>
            </a:r>
            <a:endParaRPr lang="en-IE" altLang="en-US" smtClean="0"/>
          </a:p>
        </p:txBody>
      </p:sp>
      <p:sp>
        <p:nvSpPr>
          <p:cNvPr id="130051" name="Content Placeholder 2"/>
          <p:cNvSpPr>
            <a:spLocks noGrp="1"/>
          </p:cNvSpPr>
          <p:nvPr>
            <p:ph idx="1"/>
          </p:nvPr>
        </p:nvSpPr>
        <p:spPr/>
        <p:txBody>
          <a:bodyPr/>
          <a:lstStyle/>
          <a:p>
            <a:pPr marL="0" indent="0">
              <a:buFontTx/>
              <a:buNone/>
            </a:pPr>
            <a:r>
              <a:rPr lang="en-IE" altLang="en-US" sz="2000" smtClean="0"/>
              <a:t>The PASSENGER actor can use the "Passenger Service“ system to choose between:</a:t>
            </a:r>
          </a:p>
          <a:p>
            <a:pPr marL="0" indent="0">
              <a:buFontTx/>
              <a:buNone/>
            </a:pPr>
            <a:r>
              <a:rPr lang="en-IE" altLang="en-US" sz="2000" smtClean="0"/>
              <a:t>(1) Check-In (with the help of a CHECK-IN REPRESENTATIVE actor)</a:t>
            </a:r>
          </a:p>
          <a:p>
            <a:pPr marL="0" indent="0">
              <a:buFontTx/>
              <a:buNone/>
            </a:pPr>
            <a:r>
              <a:rPr lang="en-IE" altLang="en-US" sz="2000" smtClean="0"/>
              <a:t>(2) Automated Check-In</a:t>
            </a:r>
          </a:p>
          <a:p>
            <a:pPr marL="0" indent="0">
              <a:buFontTx/>
              <a:buNone/>
            </a:pPr>
            <a:r>
              <a:rPr lang="en-IE" altLang="en-US" sz="2000" smtClean="0"/>
              <a:t>(3) Express Check-In</a:t>
            </a:r>
          </a:p>
          <a:p>
            <a:pPr marL="0" indent="0">
              <a:buFontTx/>
              <a:buNone/>
            </a:pPr>
            <a:r>
              <a:rPr lang="en-IE" altLang="en-US" sz="2000" smtClean="0"/>
              <a:t>(4) Boarding</a:t>
            </a:r>
          </a:p>
          <a:p>
            <a:pPr marL="0" indent="0">
              <a:buFontTx/>
              <a:buNone/>
            </a:pPr>
            <a:endParaRPr lang="en-IE" altLang="en-US" sz="2000" smtClean="0"/>
          </a:p>
          <a:p>
            <a:pPr marL="0" indent="0">
              <a:buFontTx/>
              <a:buNone/>
            </a:pPr>
            <a:r>
              <a:rPr lang="en-IE" altLang="en-US" sz="2000" smtClean="0"/>
              <a:t>Both the CUSTOMS OF THE DESTINATION AIRPORT actor and the BAGGAGE TRANSPORTATION actor will be "Requesting a Passenger List“ from the  "Passenger Service“ system.</a:t>
            </a:r>
          </a:p>
          <a:p>
            <a:pPr marL="0" indent="0">
              <a:buFontTx/>
              <a:buNone/>
            </a:pPr>
            <a:endParaRPr lang="en-IE" altLang="en-US" sz="2000" smtClean="0"/>
          </a:p>
        </p:txBody>
      </p:sp>
      <p:sp>
        <p:nvSpPr>
          <p:cNvPr id="130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E5A739-1BAA-46D5-AEBD-14708B28B701}" type="slidenum">
              <a:rPr lang="en-US" altLang="en-US" sz="1400" smtClean="0"/>
              <a:pPr>
                <a:spcBef>
                  <a:spcPct val="0"/>
                </a:spcBef>
                <a:buFontTx/>
                <a:buNone/>
              </a:pPr>
              <a:t>87</a:t>
            </a:fld>
            <a:endParaRPr lang="en-US" altLang="en-US" sz="1400" smtClean="0"/>
          </a:p>
        </p:txBody>
      </p:sp>
    </p:spTree>
    <p:extLst>
      <p:ext uri="{BB962C8B-B14F-4D97-AF65-F5344CB8AC3E}">
        <p14:creationId xmlns:p14="http://schemas.microsoft.com/office/powerpoint/2010/main" val="1757238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smtClean="0"/>
              <a:t>Use Case Diagram</a:t>
            </a:r>
            <a:endParaRPr lang="en-IE" altLang="en-US" smtClean="0"/>
          </a:p>
        </p:txBody>
      </p:sp>
      <p:sp>
        <p:nvSpPr>
          <p:cNvPr id="1310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157473-610A-4910-8C04-EA66F4705671}" type="slidenum">
              <a:rPr lang="en-US" altLang="en-US" sz="1400" smtClean="0"/>
              <a:pPr>
                <a:spcBef>
                  <a:spcPct val="0"/>
                </a:spcBef>
                <a:buFontTx/>
                <a:buNone/>
              </a:pPr>
              <a:t>88</a:t>
            </a:fld>
            <a:endParaRPr lang="en-US" altLang="en-US" sz="1400" smtClean="0"/>
          </a:p>
        </p:txBody>
      </p:sp>
      <p:sp>
        <p:nvSpPr>
          <p:cNvPr id="131076"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310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454150"/>
            <a:ext cx="5989637"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Rectangle 6"/>
          <p:cNvSpPr>
            <a:spLocks noChangeArrowheads="1"/>
          </p:cNvSpPr>
          <p:nvPr/>
        </p:nvSpPr>
        <p:spPr bwMode="auto">
          <a:xfrm>
            <a:off x="3851275" y="1685925"/>
            <a:ext cx="1192213" cy="144463"/>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79" name="Rectangle 7"/>
          <p:cNvSpPr>
            <a:spLocks noChangeArrowheads="1"/>
          </p:cNvSpPr>
          <p:nvPr/>
        </p:nvSpPr>
        <p:spPr bwMode="auto">
          <a:xfrm>
            <a:off x="4070350" y="2824163"/>
            <a:ext cx="754063" cy="34131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80" name="Rectangle 8"/>
          <p:cNvSpPr>
            <a:spLocks noChangeArrowheads="1"/>
          </p:cNvSpPr>
          <p:nvPr/>
        </p:nvSpPr>
        <p:spPr bwMode="auto">
          <a:xfrm>
            <a:off x="4070350" y="3586163"/>
            <a:ext cx="754063" cy="34131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81" name="Rectangle 9"/>
          <p:cNvSpPr>
            <a:spLocks noChangeArrowheads="1"/>
          </p:cNvSpPr>
          <p:nvPr/>
        </p:nvSpPr>
        <p:spPr bwMode="auto">
          <a:xfrm>
            <a:off x="4084638" y="4316413"/>
            <a:ext cx="755650" cy="341312"/>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82" name="Rectangle 10"/>
          <p:cNvSpPr>
            <a:spLocks noChangeArrowheads="1"/>
          </p:cNvSpPr>
          <p:nvPr/>
        </p:nvSpPr>
        <p:spPr bwMode="auto">
          <a:xfrm>
            <a:off x="4070350" y="5080000"/>
            <a:ext cx="754063" cy="339725"/>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83" name="Rectangle 11"/>
          <p:cNvSpPr>
            <a:spLocks noChangeArrowheads="1"/>
          </p:cNvSpPr>
          <p:nvPr/>
        </p:nvSpPr>
        <p:spPr bwMode="auto">
          <a:xfrm>
            <a:off x="4097338" y="2133600"/>
            <a:ext cx="755650" cy="339725"/>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1084" name="Rectangle 12"/>
          <p:cNvSpPr>
            <a:spLocks noChangeArrowheads="1"/>
          </p:cNvSpPr>
          <p:nvPr/>
        </p:nvSpPr>
        <p:spPr bwMode="auto">
          <a:xfrm>
            <a:off x="3995738" y="5286375"/>
            <a:ext cx="900112" cy="10795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68767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Use Case Diagram</a:t>
            </a:r>
            <a:endParaRPr lang="en-IE" altLang="en-US" smtClean="0"/>
          </a:p>
        </p:txBody>
      </p:sp>
      <p:sp>
        <p:nvSpPr>
          <p:cNvPr id="132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D0DF44-931C-478F-8B33-03017724FF06}" type="slidenum">
              <a:rPr lang="en-US" altLang="en-US" sz="1400" smtClean="0"/>
              <a:pPr>
                <a:spcBef>
                  <a:spcPct val="0"/>
                </a:spcBef>
                <a:buFontTx/>
                <a:buNone/>
              </a:pPr>
              <a:t>89</a:t>
            </a:fld>
            <a:endParaRPr lang="en-US" altLang="en-US" sz="1400" smtClean="0"/>
          </a:p>
        </p:txBody>
      </p:sp>
      <p:sp>
        <p:nvSpPr>
          <p:cNvPr id="132100"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321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454150"/>
            <a:ext cx="5989637"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46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dirty="0" smtClean="0"/>
              <a:t>Large Developments</a:t>
            </a:r>
            <a:endParaRPr lang="en-IE" dirty="0"/>
          </a:p>
        </p:txBody>
      </p:sp>
      <p:pic>
        <p:nvPicPr>
          <p:cNvPr id="4" name="Content Placeholder 3" descr="w1.jpg"/>
          <p:cNvPicPr>
            <a:picLocks noGrp="1" noChangeAspect="1"/>
          </p:cNvPicPr>
          <p:nvPr>
            <p:ph idx="1"/>
          </p:nvPr>
        </p:nvPicPr>
        <p:blipFill>
          <a:blip r:embed="rId2" cstate="print"/>
          <a:stretch>
            <a:fillRect/>
          </a:stretch>
        </p:blipFill>
        <p:spPr>
          <a:xfrm>
            <a:off x="888572" y="1600200"/>
            <a:ext cx="7366856" cy="4525963"/>
          </a:xfrm>
        </p:spPr>
      </p:pic>
      <p:sp>
        <p:nvSpPr>
          <p:cNvPr id="6" name="Rectangle 5"/>
          <p:cNvSpPr/>
          <p:nvPr/>
        </p:nvSpPr>
        <p:spPr>
          <a:xfrm>
            <a:off x="683568" y="4869160"/>
            <a:ext cx="784887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Content Placeholder 5"/>
          <p:cNvSpPr txBox="1">
            <a:spLocks/>
          </p:cNvSpPr>
          <p:nvPr/>
        </p:nvSpPr>
        <p:spPr>
          <a:xfrm>
            <a:off x="457200" y="4869160"/>
            <a:ext cx="8229600" cy="12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E" sz="3200" b="1" i="0" u="none" strike="noStrike" kern="1200" cap="none" spc="0" normalizeH="0" baseline="0" noProof="0" dirty="0" smtClean="0">
                <a:ln>
                  <a:noFill/>
                </a:ln>
                <a:solidFill>
                  <a:schemeClr val="tx1"/>
                </a:solidFill>
                <a:effectLst/>
                <a:uLnTx/>
                <a:uFillTx/>
                <a:latin typeface="+mn-lt"/>
                <a:ea typeface="+mn-ea"/>
                <a:cs typeface="+mn-cs"/>
              </a:rPr>
              <a:t>Coding:</a:t>
            </a:r>
            <a:r>
              <a:rPr kumimoji="0" lang="en-IE" sz="3200" b="0" i="0" u="none" strike="noStrike" kern="1200" cap="none" spc="0" normalizeH="0" baseline="0" noProof="0" dirty="0" smtClean="0">
                <a:ln>
                  <a:noFill/>
                </a:ln>
                <a:solidFill>
                  <a:schemeClr val="tx1"/>
                </a:solidFill>
                <a:effectLst/>
                <a:uLnTx/>
                <a:uFillTx/>
                <a:latin typeface="+mn-lt"/>
                <a:ea typeface="+mn-ea"/>
                <a:cs typeface="+mn-cs"/>
              </a:rPr>
              <a:t> Implement the program as designed in the earlier stages. </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F2C097-C3CD-4909-88FA-EEFC6B66185A}" type="slidenum">
              <a:rPr lang="en-US" altLang="en-US" sz="1400" smtClean="0"/>
              <a:pPr>
                <a:spcBef>
                  <a:spcPct val="0"/>
                </a:spcBef>
                <a:buFontTx/>
                <a:buNone/>
              </a:pPr>
              <a:t>90</a:t>
            </a:fld>
            <a:endParaRPr lang="en-US" altLang="en-US" sz="1400" smtClean="0"/>
          </a:p>
        </p:txBody>
      </p:sp>
      <p:sp>
        <p:nvSpPr>
          <p:cNvPr id="133123" name="Title 1"/>
          <p:cNvSpPr>
            <a:spLocks noGrp="1"/>
          </p:cNvSpPr>
          <p:nvPr>
            <p:ph type="ctrTitle"/>
          </p:nvPr>
        </p:nvSpPr>
        <p:spPr/>
        <p:txBody>
          <a:bodyPr>
            <a:normAutofit fontScale="90000"/>
          </a:bodyPr>
          <a:lstStyle/>
          <a:p>
            <a:r>
              <a:rPr lang="en-IE" altLang="en-US" sz="5400" smtClean="0"/>
              <a:t>Use Case Diagram</a:t>
            </a:r>
            <a:br>
              <a:rPr lang="en-IE" altLang="en-US" sz="5400" smtClean="0"/>
            </a:br>
            <a:r>
              <a:rPr lang="en-IE" altLang="en-US" smtClean="0"/>
              <a:t>(advanced features)</a:t>
            </a:r>
            <a:endParaRPr lang="en-IE" altLang="en-US" sz="5400" smtClean="0"/>
          </a:p>
        </p:txBody>
      </p:sp>
    </p:spTree>
    <p:extLst>
      <p:ext uri="{BB962C8B-B14F-4D97-AF65-F5344CB8AC3E}">
        <p14:creationId xmlns:p14="http://schemas.microsoft.com/office/powerpoint/2010/main" val="649096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170" name="Straight Arrow Connector 2"/>
          <p:cNvCxnSpPr>
            <a:cxnSpLocks noChangeShapeType="1"/>
          </p:cNvCxnSpPr>
          <p:nvPr/>
        </p:nvCxnSpPr>
        <p:spPr bwMode="auto">
          <a:xfrm>
            <a:off x="1979613" y="3011488"/>
            <a:ext cx="5256212"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135171" name="Title 1"/>
          <p:cNvSpPr>
            <a:spLocks noGrp="1"/>
          </p:cNvSpPr>
          <p:nvPr>
            <p:ph type="title"/>
          </p:nvPr>
        </p:nvSpPr>
        <p:spPr/>
        <p:txBody>
          <a:bodyPr/>
          <a:lstStyle/>
          <a:p>
            <a:r>
              <a:rPr lang="en-US" altLang="en-US" smtClean="0"/>
              <a:t>Use Case Diagram</a:t>
            </a:r>
            <a:endParaRPr lang="en-IE" altLang="en-US" smtClean="0"/>
          </a:p>
        </p:txBody>
      </p:sp>
      <p:sp>
        <p:nvSpPr>
          <p:cNvPr id="135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9B85D3-EEAA-47DA-9DDB-7CD0D64DA456}" type="slidenum">
              <a:rPr lang="en-US" altLang="en-US" sz="1400" smtClean="0"/>
              <a:pPr>
                <a:spcBef>
                  <a:spcPct val="0"/>
                </a:spcBef>
                <a:buFontTx/>
                <a:buNone/>
              </a:pPr>
              <a:t>91</a:t>
            </a:fld>
            <a:endParaRPr lang="en-US" altLang="en-US" sz="1400" smtClean="0"/>
          </a:p>
        </p:txBody>
      </p:sp>
      <p:sp>
        <p:nvSpPr>
          <p:cNvPr id="135173"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E" altLang="en-US" sz="2800"/>
              <a:t>Generalization</a:t>
            </a:r>
          </a:p>
          <a:p>
            <a:pPr algn="ctr" eaLnBrk="1" hangingPunct="1">
              <a:spcBef>
                <a:spcPct val="0"/>
              </a:spcBef>
              <a:buFontTx/>
              <a:buNone/>
            </a:pPr>
            <a:endParaRPr lang="en-IE" altLang="en-US" sz="2800"/>
          </a:p>
          <a:p>
            <a:pPr algn="ctr" eaLnBrk="1" hangingPunct="1">
              <a:spcBef>
                <a:spcPct val="0"/>
              </a:spcBef>
              <a:buFontTx/>
              <a:buNone/>
            </a:pPr>
            <a:endParaRPr lang="en-IE" altLang="en-US" sz="2800"/>
          </a:p>
          <a:p>
            <a:pPr algn="ctr" eaLnBrk="1" hangingPunct="1">
              <a:spcBef>
                <a:spcPct val="0"/>
              </a:spcBef>
              <a:buFontTx/>
              <a:buNone/>
            </a:pPr>
            <a:endParaRPr lang="en-IE" altLang="en-US" sz="2800"/>
          </a:p>
          <a:p>
            <a:pPr algn="ctr" eaLnBrk="1" hangingPunct="1">
              <a:spcBef>
                <a:spcPct val="0"/>
              </a:spcBef>
              <a:buFontTx/>
              <a:buNone/>
            </a:pPr>
            <a:endParaRPr lang="en-IE" altLang="en-US" sz="2800"/>
          </a:p>
          <a:p>
            <a:pPr algn="ctr" eaLnBrk="1" hangingPunct="1">
              <a:spcBef>
                <a:spcPct val="0"/>
              </a:spcBef>
              <a:buFontTx/>
              <a:buNone/>
            </a:pPr>
            <a:endParaRPr lang="en-IE" altLang="en-US" sz="2800"/>
          </a:p>
          <a:p>
            <a:pPr algn="ctr" eaLnBrk="1" hangingPunct="1">
              <a:spcBef>
                <a:spcPct val="0"/>
              </a:spcBef>
              <a:buFontTx/>
              <a:buNone/>
            </a:pPr>
            <a:r>
              <a:rPr lang="en-IE" altLang="en-US" sz="2800"/>
              <a:t>A parent use case (or actor) may be specialized into one or more child use cases (or actors)  that represent more specific forms of the parent.</a:t>
            </a:r>
          </a:p>
        </p:txBody>
      </p:sp>
      <p:sp>
        <p:nvSpPr>
          <p:cNvPr id="135174" name="Isosceles Triangle 2"/>
          <p:cNvSpPr>
            <a:spLocks noChangeArrowheads="1"/>
          </p:cNvSpPr>
          <p:nvPr/>
        </p:nvSpPr>
        <p:spPr bwMode="auto">
          <a:xfrm rot="5400000">
            <a:off x="6768306" y="2674144"/>
            <a:ext cx="504825" cy="719138"/>
          </a:xfrm>
          <a:prstGeom prst="triangle">
            <a:avLst>
              <a:gd name="adj" fmla="val 50000"/>
            </a:avLst>
          </a:prstGeom>
          <a:solidFill>
            <a:schemeClr val="bg1"/>
          </a:solidFill>
          <a:ln w="381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31871695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Use Case Diagram</a:t>
            </a:r>
            <a:endParaRPr lang="en-IE" altLang="en-US" smtClean="0"/>
          </a:p>
        </p:txBody>
      </p:sp>
      <p:sp>
        <p:nvSpPr>
          <p:cNvPr id="136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A84BDC-2DE7-4095-B9ED-539520CD1305}" type="slidenum">
              <a:rPr lang="en-US" altLang="en-US" sz="1400" smtClean="0"/>
              <a:pPr>
                <a:spcBef>
                  <a:spcPct val="0"/>
                </a:spcBef>
                <a:buFontTx/>
                <a:buNone/>
              </a:pPr>
              <a:t>92</a:t>
            </a:fld>
            <a:endParaRPr lang="en-US" altLang="en-US" sz="1400" smtClean="0"/>
          </a:p>
        </p:txBody>
      </p:sp>
      <p:sp>
        <p:nvSpPr>
          <p:cNvPr id="136196"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E" altLang="en-US" sz="2800"/>
              <a:t>Generalization</a:t>
            </a:r>
          </a:p>
        </p:txBody>
      </p:sp>
      <p:pic>
        <p:nvPicPr>
          <p:cNvPr id="136197" name="Picture 2" descr="Image result for generalization use 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200275"/>
            <a:ext cx="42862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269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tLang="en-US" smtClean="0"/>
              <a:t>Use Case Diagram</a:t>
            </a:r>
            <a:endParaRPr lang="en-IE" altLang="en-US" smtClean="0"/>
          </a:p>
        </p:txBody>
      </p:sp>
      <p:sp>
        <p:nvSpPr>
          <p:cNvPr id="137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78ADE93-8838-4C5E-8F95-A52149B8EA7E}" type="slidenum">
              <a:rPr lang="en-US" altLang="en-US" sz="1400" smtClean="0"/>
              <a:pPr>
                <a:spcBef>
                  <a:spcPct val="0"/>
                </a:spcBef>
                <a:buFontTx/>
                <a:buNone/>
              </a:pPr>
              <a:t>93</a:t>
            </a:fld>
            <a:endParaRPr lang="en-US" altLang="en-US" sz="1400" smtClean="0"/>
          </a:p>
        </p:txBody>
      </p:sp>
      <p:sp>
        <p:nvSpPr>
          <p:cNvPr id="137220"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E" altLang="en-US" sz="2800"/>
              <a:t>Generalization</a:t>
            </a:r>
          </a:p>
        </p:txBody>
      </p:sp>
      <p:pic>
        <p:nvPicPr>
          <p:cNvPr id="137221" name="Picture 2" descr="Image result for generalization use 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565400"/>
            <a:ext cx="68246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130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smtClean="0"/>
              <a:t>Use Case Diagram</a:t>
            </a:r>
            <a:endParaRPr lang="en-IE" altLang="en-US" smtClean="0"/>
          </a:p>
        </p:txBody>
      </p:sp>
      <p:sp>
        <p:nvSpPr>
          <p:cNvPr id="138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0AADBC-FCB3-4D52-9270-5BD6DC91E1C5}" type="slidenum">
              <a:rPr lang="en-US" altLang="en-US" sz="1400" smtClean="0"/>
              <a:pPr>
                <a:spcBef>
                  <a:spcPct val="0"/>
                </a:spcBef>
                <a:buFontTx/>
                <a:buNone/>
              </a:pPr>
              <a:t>94</a:t>
            </a:fld>
            <a:endParaRPr lang="en-US" altLang="en-US" sz="1400" smtClean="0"/>
          </a:p>
        </p:txBody>
      </p:sp>
      <p:sp>
        <p:nvSpPr>
          <p:cNvPr id="138244" name="Rounded Rectangle 1"/>
          <p:cNvSpPr>
            <a:spLocks noChangeArrowheads="1"/>
          </p:cNvSpPr>
          <p:nvPr/>
        </p:nvSpPr>
        <p:spPr bwMode="auto">
          <a:xfrm>
            <a:off x="611188" y="3860800"/>
            <a:ext cx="7921625" cy="23844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E" altLang="en-US" sz="2800"/>
              <a:t>&lt;&lt;extend&gt;&gt;</a:t>
            </a:r>
          </a:p>
          <a:p>
            <a:pPr algn="ctr" eaLnBrk="1" hangingPunct="1">
              <a:spcBef>
                <a:spcPct val="0"/>
              </a:spcBef>
              <a:buFontTx/>
              <a:buNone/>
            </a:pPr>
            <a:endParaRPr lang="en-IE" altLang="en-US" sz="2400"/>
          </a:p>
          <a:p>
            <a:pPr algn="ctr" eaLnBrk="1" hangingPunct="1">
              <a:spcBef>
                <a:spcPct val="0"/>
              </a:spcBef>
              <a:buFontTx/>
              <a:buNone/>
            </a:pPr>
            <a:r>
              <a:rPr lang="en-IE" altLang="en-US" sz="2400"/>
              <a:t>The extension of the use case to include optional functionality. For example, if I am taking a car journey, then the Use Case “Fill Petrol Tank” </a:t>
            </a:r>
            <a:r>
              <a:rPr lang="en-IE" altLang="en-US" sz="2400" u="sng"/>
              <a:t>may be</a:t>
            </a:r>
            <a:r>
              <a:rPr lang="en-IE" altLang="en-US" sz="2400"/>
              <a:t> required.</a:t>
            </a:r>
          </a:p>
        </p:txBody>
      </p:sp>
      <p:sp>
        <p:nvSpPr>
          <p:cNvPr id="138245" name="Rounded Rectangle 5"/>
          <p:cNvSpPr>
            <a:spLocks noChangeArrowheads="1"/>
          </p:cNvSpPr>
          <p:nvPr/>
        </p:nvSpPr>
        <p:spPr bwMode="auto">
          <a:xfrm>
            <a:off x="611188" y="1268413"/>
            <a:ext cx="7921625" cy="2384425"/>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E" altLang="en-US" sz="2800"/>
              <a:t>&lt;&lt;include&gt;&gt;</a:t>
            </a:r>
          </a:p>
          <a:p>
            <a:pPr algn="ctr" eaLnBrk="1" hangingPunct="1">
              <a:spcBef>
                <a:spcPct val="0"/>
              </a:spcBef>
              <a:buFontTx/>
              <a:buNone/>
            </a:pPr>
            <a:endParaRPr lang="en-IE" altLang="en-US" sz="2800"/>
          </a:p>
          <a:p>
            <a:pPr algn="ctr" eaLnBrk="1" hangingPunct="1">
              <a:spcBef>
                <a:spcPct val="0"/>
              </a:spcBef>
              <a:buFontTx/>
              <a:buNone/>
            </a:pPr>
            <a:r>
              <a:rPr lang="en-IE" altLang="en-US" sz="2400"/>
              <a:t>The inclusion of the functionality of one use case within another. For example, if I am taking a car journey, then the Use Case “Drive Car” </a:t>
            </a:r>
            <a:r>
              <a:rPr lang="en-IE" altLang="en-US" sz="2400" u="sng"/>
              <a:t>is definitely</a:t>
            </a:r>
            <a:r>
              <a:rPr lang="en-IE" altLang="en-US" sz="2400"/>
              <a:t> required.</a:t>
            </a:r>
          </a:p>
        </p:txBody>
      </p:sp>
      <p:cxnSp>
        <p:nvCxnSpPr>
          <p:cNvPr id="138246" name="Straight Arrow Connector 2"/>
          <p:cNvCxnSpPr>
            <a:cxnSpLocks noChangeShapeType="1"/>
          </p:cNvCxnSpPr>
          <p:nvPr/>
        </p:nvCxnSpPr>
        <p:spPr bwMode="auto">
          <a:xfrm>
            <a:off x="1692275" y="1906588"/>
            <a:ext cx="5256213"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8247" name="Straight Arrow Connector 2"/>
          <p:cNvCxnSpPr>
            <a:cxnSpLocks noChangeShapeType="1"/>
          </p:cNvCxnSpPr>
          <p:nvPr/>
        </p:nvCxnSpPr>
        <p:spPr bwMode="auto">
          <a:xfrm>
            <a:off x="1692275" y="4498975"/>
            <a:ext cx="5256213"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500798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Use Case Diagram</a:t>
            </a:r>
          </a:p>
        </p:txBody>
      </p:sp>
      <p:sp>
        <p:nvSpPr>
          <p:cNvPr id="14" name="Rectangle 13"/>
          <p:cNvSpPr/>
          <p:nvPr/>
        </p:nvSpPr>
        <p:spPr>
          <a:xfrm>
            <a:off x="2732088" y="2011363"/>
            <a:ext cx="102235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Actor</a:t>
            </a:r>
          </a:p>
        </p:txBody>
      </p:sp>
      <p:sp>
        <p:nvSpPr>
          <p:cNvPr id="15" name="Rectangle 14"/>
          <p:cNvSpPr/>
          <p:nvPr/>
        </p:nvSpPr>
        <p:spPr>
          <a:xfrm>
            <a:off x="2484438" y="3089275"/>
            <a:ext cx="194310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Use Cases</a:t>
            </a:r>
          </a:p>
        </p:txBody>
      </p:sp>
      <p:sp>
        <p:nvSpPr>
          <p:cNvPr id="22" name="Rectangle 21"/>
          <p:cNvSpPr/>
          <p:nvPr/>
        </p:nvSpPr>
        <p:spPr>
          <a:xfrm>
            <a:off x="1393825" y="4292600"/>
            <a:ext cx="2024063"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Association</a:t>
            </a:r>
          </a:p>
        </p:txBody>
      </p:sp>
      <p:cxnSp>
        <p:nvCxnSpPr>
          <p:cNvPr id="139270" name="Straight Arrow Connector 2"/>
          <p:cNvCxnSpPr>
            <a:cxnSpLocks noChangeShapeType="1"/>
          </p:cNvCxnSpPr>
          <p:nvPr/>
        </p:nvCxnSpPr>
        <p:spPr bwMode="auto">
          <a:xfrm>
            <a:off x="682625" y="4859338"/>
            <a:ext cx="3455988"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6735763" y="1455738"/>
            <a:ext cx="1724025" cy="9540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System</a:t>
            </a:r>
          </a:p>
          <a:p>
            <a:pPr algn="ctr">
              <a:defRPr/>
            </a:pPr>
            <a:r>
              <a:rPr lang="en-US" dirty="0">
                <a:ln w="0"/>
                <a:effectLst>
                  <a:outerShdw blurRad="38100" dist="19050" dir="2700000" algn="tl" rotWithShape="0">
                    <a:schemeClr val="dk1">
                      <a:alpha val="40000"/>
                    </a:schemeClr>
                  </a:outerShdw>
                </a:effectLst>
              </a:rPr>
              <a:t>Boundary</a:t>
            </a:r>
          </a:p>
        </p:txBody>
      </p:sp>
      <p:sp>
        <p:nvSpPr>
          <p:cNvPr id="27" name="Rectangle 26"/>
          <p:cNvSpPr/>
          <p:nvPr/>
        </p:nvSpPr>
        <p:spPr>
          <a:xfrm>
            <a:off x="6810375" y="3205163"/>
            <a:ext cx="1763713"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Packages</a:t>
            </a:r>
          </a:p>
        </p:txBody>
      </p:sp>
      <p:cxnSp>
        <p:nvCxnSpPr>
          <p:cNvPr id="39" name="Straight Connector 38"/>
          <p:cNvCxnSpPr/>
          <p:nvPr/>
        </p:nvCxnSpPr>
        <p:spPr>
          <a:xfrm>
            <a:off x="261938" y="2708275"/>
            <a:ext cx="8567737" cy="3175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9388" y="4076700"/>
            <a:ext cx="8666162" cy="26988"/>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500563" y="1196975"/>
            <a:ext cx="9525" cy="532765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9276" name="Rounded Rectangle 1"/>
          <p:cNvSpPr>
            <a:spLocks noChangeArrowheads="1"/>
          </p:cNvSpPr>
          <p:nvPr/>
        </p:nvSpPr>
        <p:spPr bwMode="auto">
          <a:xfrm>
            <a:off x="179388" y="1196975"/>
            <a:ext cx="8666162" cy="5327650"/>
          </a:xfrm>
          <a:prstGeom prst="roundRect">
            <a:avLst>
              <a:gd name="adj" fmla="val 16667"/>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grpSp>
        <p:nvGrpSpPr>
          <p:cNvPr id="139277" name="Group 12"/>
          <p:cNvGrpSpPr>
            <a:grpSpLocks/>
          </p:cNvGrpSpPr>
          <p:nvPr/>
        </p:nvGrpSpPr>
        <p:grpSpPr bwMode="auto">
          <a:xfrm>
            <a:off x="1535113" y="1412875"/>
            <a:ext cx="754062" cy="1177925"/>
            <a:chOff x="1043608" y="2411413"/>
            <a:chExt cx="1044000" cy="1923711"/>
          </a:xfrm>
        </p:grpSpPr>
        <p:sp>
          <p:nvSpPr>
            <p:cNvPr id="139290" name="Oval 1"/>
            <p:cNvSpPr>
              <a:spLocks noChangeArrowheads="1"/>
            </p:cNvSpPr>
            <p:nvPr/>
          </p:nvSpPr>
          <p:spPr bwMode="auto">
            <a:xfrm>
              <a:off x="1331640" y="2411413"/>
              <a:ext cx="540000" cy="540000"/>
            </a:xfrm>
            <a:prstGeom prst="ellipse">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39291" name="Straight Connector 3"/>
            <p:cNvCxnSpPr>
              <a:cxnSpLocks noChangeShapeType="1"/>
              <a:stCxn id="139290" idx="4"/>
            </p:cNvCxnSpPr>
            <p:nvPr/>
          </p:nvCxnSpPr>
          <p:spPr bwMode="auto">
            <a:xfrm>
              <a:off x="1601640" y="2951413"/>
              <a:ext cx="18032" cy="8219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39292" name="Straight Connector 7"/>
            <p:cNvCxnSpPr>
              <a:cxnSpLocks noChangeShapeType="1"/>
            </p:cNvCxnSpPr>
            <p:nvPr/>
          </p:nvCxnSpPr>
          <p:spPr bwMode="auto">
            <a:xfrm flipH="1">
              <a:off x="1043608" y="3212976"/>
              <a:ext cx="1044000"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39293" name="Straight Connector 11"/>
            <p:cNvCxnSpPr>
              <a:cxnSpLocks noChangeShapeType="1"/>
            </p:cNvCxnSpPr>
            <p:nvPr/>
          </p:nvCxnSpPr>
          <p:spPr bwMode="auto">
            <a:xfrm flipH="1">
              <a:off x="1130606" y="3728394"/>
              <a:ext cx="486024" cy="59174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39294" name="Straight Connector 14"/>
            <p:cNvCxnSpPr>
              <a:cxnSpLocks noChangeShapeType="1"/>
            </p:cNvCxnSpPr>
            <p:nvPr/>
          </p:nvCxnSpPr>
          <p:spPr bwMode="auto">
            <a:xfrm>
              <a:off x="1604682" y="3702042"/>
              <a:ext cx="431944" cy="63308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grpSp>
      <p:sp>
        <p:nvSpPr>
          <p:cNvPr id="139278" name="Oval 30"/>
          <p:cNvSpPr>
            <a:spLocks noChangeArrowheads="1"/>
          </p:cNvSpPr>
          <p:nvPr/>
        </p:nvSpPr>
        <p:spPr bwMode="auto">
          <a:xfrm>
            <a:off x="436563" y="2943225"/>
            <a:ext cx="2006600" cy="898525"/>
          </a:xfrm>
          <a:prstGeom prst="ellipse">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9279" name="Rectangle 1"/>
          <p:cNvSpPr>
            <a:spLocks noChangeArrowheads="1"/>
          </p:cNvSpPr>
          <p:nvPr/>
        </p:nvSpPr>
        <p:spPr bwMode="auto">
          <a:xfrm>
            <a:off x="5076825" y="1512888"/>
            <a:ext cx="1511300" cy="950912"/>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9280" name="Rectangle 31"/>
          <p:cNvSpPr>
            <a:spLocks noChangeArrowheads="1"/>
          </p:cNvSpPr>
          <p:nvPr/>
        </p:nvSpPr>
        <p:spPr bwMode="auto">
          <a:xfrm>
            <a:off x="5076825" y="3098800"/>
            <a:ext cx="1511300" cy="835025"/>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39281" name="Rectangle 32"/>
          <p:cNvSpPr>
            <a:spLocks noChangeArrowheads="1"/>
          </p:cNvSpPr>
          <p:nvPr/>
        </p:nvSpPr>
        <p:spPr bwMode="auto">
          <a:xfrm>
            <a:off x="5076825" y="2874963"/>
            <a:ext cx="476250" cy="215900"/>
          </a:xfrm>
          <a:prstGeom prst="rect">
            <a:avLst/>
          </a:prstGeom>
          <a:noFill/>
          <a:ln w="571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23" name="Straight Connector 22"/>
          <p:cNvCxnSpPr/>
          <p:nvPr/>
        </p:nvCxnSpPr>
        <p:spPr>
          <a:xfrm>
            <a:off x="250825" y="5130800"/>
            <a:ext cx="8666163" cy="26988"/>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283" name="Straight Arrow Connector 2"/>
          <p:cNvCxnSpPr>
            <a:cxnSpLocks noChangeShapeType="1"/>
          </p:cNvCxnSpPr>
          <p:nvPr/>
        </p:nvCxnSpPr>
        <p:spPr bwMode="auto">
          <a:xfrm>
            <a:off x="684213" y="5891213"/>
            <a:ext cx="3455987" cy="9525"/>
          </a:xfrm>
          <a:prstGeom prst="straightConnector1">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
        <p:nvSpPr>
          <p:cNvPr id="26" name="Rectangle 25"/>
          <p:cNvSpPr/>
          <p:nvPr/>
        </p:nvSpPr>
        <p:spPr>
          <a:xfrm>
            <a:off x="1042988" y="5373688"/>
            <a:ext cx="2505075" cy="5222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Generalization</a:t>
            </a:r>
          </a:p>
        </p:txBody>
      </p:sp>
      <p:sp>
        <p:nvSpPr>
          <p:cNvPr id="139285" name="Isosceles Triangle 2"/>
          <p:cNvSpPr>
            <a:spLocks noChangeArrowheads="1"/>
          </p:cNvSpPr>
          <p:nvPr/>
        </p:nvSpPr>
        <p:spPr bwMode="auto">
          <a:xfrm rot="5400000">
            <a:off x="3792538" y="5600700"/>
            <a:ext cx="407987" cy="576263"/>
          </a:xfrm>
          <a:prstGeom prst="triangle">
            <a:avLst>
              <a:gd name="adj" fmla="val 50000"/>
            </a:avLst>
          </a:prstGeom>
          <a:solidFill>
            <a:schemeClr val="bg1"/>
          </a:solidFill>
          <a:ln w="571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29" name="Rectangle 28"/>
          <p:cNvSpPr/>
          <p:nvPr/>
        </p:nvSpPr>
        <p:spPr>
          <a:xfrm>
            <a:off x="5572125" y="4292600"/>
            <a:ext cx="2165350" cy="523875"/>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&lt;&lt;include&gt;&gt;</a:t>
            </a:r>
          </a:p>
        </p:txBody>
      </p:sp>
      <p:cxnSp>
        <p:nvCxnSpPr>
          <p:cNvPr id="139287" name="Straight Arrow Connector 2"/>
          <p:cNvCxnSpPr>
            <a:cxnSpLocks noChangeShapeType="1"/>
          </p:cNvCxnSpPr>
          <p:nvPr/>
        </p:nvCxnSpPr>
        <p:spPr bwMode="auto">
          <a:xfrm>
            <a:off x="4932363" y="4859338"/>
            <a:ext cx="3455987"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 name="Rectangle 30"/>
          <p:cNvSpPr/>
          <p:nvPr/>
        </p:nvSpPr>
        <p:spPr>
          <a:xfrm>
            <a:off x="5602288" y="5373688"/>
            <a:ext cx="2105025" cy="5222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&lt;&lt;extend&gt;&gt;</a:t>
            </a:r>
          </a:p>
        </p:txBody>
      </p:sp>
      <p:cxnSp>
        <p:nvCxnSpPr>
          <p:cNvPr id="139289" name="Straight Arrow Connector 2"/>
          <p:cNvCxnSpPr>
            <a:cxnSpLocks noChangeShapeType="1"/>
          </p:cNvCxnSpPr>
          <p:nvPr/>
        </p:nvCxnSpPr>
        <p:spPr bwMode="auto">
          <a:xfrm>
            <a:off x="4932363" y="5940425"/>
            <a:ext cx="3455987" cy="9525"/>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756823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smtClean="0"/>
              <a:t>Use Case Diagram</a:t>
            </a:r>
            <a:endParaRPr lang="en-IE" altLang="en-US" smtClean="0"/>
          </a:p>
        </p:txBody>
      </p:sp>
      <p:sp>
        <p:nvSpPr>
          <p:cNvPr id="141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329245-E978-4C2B-9AB5-3AC96B626E2B}" type="slidenum">
              <a:rPr lang="en-US" altLang="en-US" sz="1400" smtClean="0"/>
              <a:pPr>
                <a:spcBef>
                  <a:spcPct val="0"/>
                </a:spcBef>
                <a:buFontTx/>
                <a:buNone/>
              </a:pPr>
              <a:t>96</a:t>
            </a:fld>
            <a:endParaRPr lang="en-US" altLang="en-US" sz="1400" smtClean="0"/>
          </a:p>
        </p:txBody>
      </p:sp>
      <p:sp>
        <p:nvSpPr>
          <p:cNvPr id="141316"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1317" name="Rectangle 2"/>
          <p:cNvSpPr>
            <a:spLocks noChangeArrowheads="1"/>
          </p:cNvSpPr>
          <p:nvPr/>
        </p:nvSpPr>
        <p:spPr bwMode="auto">
          <a:xfrm>
            <a:off x="3433763" y="1562100"/>
            <a:ext cx="4594225" cy="3979863"/>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1318" name="TextBox 12"/>
          <p:cNvSpPr txBox="1">
            <a:spLocks noChangeArrowheads="1"/>
          </p:cNvSpPr>
          <p:nvPr/>
        </p:nvSpPr>
        <p:spPr bwMode="auto">
          <a:xfrm>
            <a:off x="5003800" y="5805488"/>
            <a:ext cx="279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System Boundary</a:t>
            </a:r>
          </a:p>
        </p:txBody>
      </p:sp>
      <p:sp>
        <p:nvSpPr>
          <p:cNvPr id="141319" name="Freeform 20"/>
          <p:cNvSpPr>
            <a:spLocks/>
          </p:cNvSpPr>
          <p:nvPr/>
        </p:nvSpPr>
        <p:spPr bwMode="auto">
          <a:xfrm rot="20229769" flipH="1">
            <a:off x="4605338" y="5561013"/>
            <a:ext cx="220662" cy="584200"/>
          </a:xfrm>
          <a:custGeom>
            <a:avLst/>
            <a:gdLst>
              <a:gd name="T0" fmla="*/ 0 w 211024"/>
              <a:gd name="T1" fmla="*/ 580056 h 584616"/>
              <a:gd name="T2" fmla="*/ 1363867 w 211024"/>
              <a:gd name="T3" fmla="*/ 342084 h 584616"/>
              <a:gd name="T4" fmla="*/ 584519 w 211024"/>
              <a:gd name="T5" fmla="*/ 0 h 584616"/>
              <a:gd name="T6" fmla="*/ 584519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grpSp>
        <p:nvGrpSpPr>
          <p:cNvPr id="141320" name="Group 12"/>
          <p:cNvGrpSpPr>
            <a:grpSpLocks/>
          </p:cNvGrpSpPr>
          <p:nvPr/>
        </p:nvGrpSpPr>
        <p:grpSpPr bwMode="auto">
          <a:xfrm>
            <a:off x="1746250" y="1819275"/>
            <a:ext cx="733425" cy="1177925"/>
            <a:chOff x="1043608" y="2411413"/>
            <a:chExt cx="1044000" cy="1923711"/>
          </a:xfrm>
        </p:grpSpPr>
        <p:sp>
          <p:nvSpPr>
            <p:cNvPr id="141349" name="Oval 1"/>
            <p:cNvSpPr>
              <a:spLocks noChangeArrowheads="1"/>
            </p:cNvSpPr>
            <p:nvPr/>
          </p:nvSpPr>
          <p:spPr bwMode="auto">
            <a:xfrm>
              <a:off x="1331640" y="2411413"/>
              <a:ext cx="540000" cy="5400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41350" name="Straight Connector 3"/>
            <p:cNvCxnSpPr>
              <a:cxnSpLocks noChangeShapeType="1"/>
              <a:stCxn id="141349" idx="4"/>
            </p:cNvCxnSpPr>
            <p:nvPr/>
          </p:nvCxnSpPr>
          <p:spPr bwMode="auto">
            <a:xfrm>
              <a:off x="1601640" y="2951413"/>
              <a:ext cx="18032" cy="82195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1351" name="Straight Connector 7"/>
            <p:cNvCxnSpPr>
              <a:cxnSpLocks noChangeShapeType="1"/>
            </p:cNvCxnSpPr>
            <p:nvPr/>
          </p:nvCxnSpPr>
          <p:spPr bwMode="auto">
            <a:xfrm flipH="1">
              <a:off x="1043608" y="3212976"/>
              <a:ext cx="10440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1352" name="Straight Connector 11"/>
            <p:cNvCxnSpPr>
              <a:cxnSpLocks noChangeShapeType="1"/>
            </p:cNvCxnSpPr>
            <p:nvPr/>
          </p:nvCxnSpPr>
          <p:spPr bwMode="auto">
            <a:xfrm flipH="1">
              <a:off x="1130606" y="3728394"/>
              <a:ext cx="486024" cy="59174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41353" name="Straight Connector 14"/>
            <p:cNvCxnSpPr>
              <a:cxnSpLocks noChangeShapeType="1"/>
            </p:cNvCxnSpPr>
            <p:nvPr/>
          </p:nvCxnSpPr>
          <p:spPr bwMode="auto">
            <a:xfrm>
              <a:off x="1604682" y="3702042"/>
              <a:ext cx="431944" cy="63308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141321" name="Group 3"/>
          <p:cNvGrpSpPr>
            <a:grpSpLocks/>
          </p:cNvGrpSpPr>
          <p:nvPr/>
        </p:nvGrpSpPr>
        <p:grpSpPr bwMode="auto">
          <a:xfrm>
            <a:off x="1187450" y="4941888"/>
            <a:ext cx="1511300" cy="1057275"/>
            <a:chOff x="1557948" y="4695301"/>
            <a:chExt cx="1511969" cy="1057968"/>
          </a:xfrm>
        </p:grpSpPr>
        <p:sp>
          <p:nvSpPr>
            <p:cNvPr id="141347" name="Rectangle 21"/>
            <p:cNvSpPr>
              <a:spLocks noChangeArrowheads="1"/>
            </p:cNvSpPr>
            <p:nvPr/>
          </p:nvSpPr>
          <p:spPr bwMode="auto">
            <a:xfrm>
              <a:off x="1557948" y="4919321"/>
              <a:ext cx="1511969" cy="833948"/>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1348" name="Rectangle 22"/>
            <p:cNvSpPr>
              <a:spLocks noChangeArrowheads="1"/>
            </p:cNvSpPr>
            <p:nvPr/>
          </p:nvSpPr>
          <p:spPr bwMode="auto">
            <a:xfrm>
              <a:off x="1557948" y="4695301"/>
              <a:ext cx="476719" cy="215878"/>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grpSp>
      <p:sp>
        <p:nvSpPr>
          <p:cNvPr id="141322" name="TextBox 12"/>
          <p:cNvSpPr txBox="1">
            <a:spLocks noChangeArrowheads="1"/>
          </p:cNvSpPr>
          <p:nvPr/>
        </p:nvSpPr>
        <p:spPr bwMode="auto">
          <a:xfrm>
            <a:off x="684213" y="43656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Package</a:t>
            </a:r>
          </a:p>
        </p:txBody>
      </p:sp>
      <p:sp>
        <p:nvSpPr>
          <p:cNvPr id="141323" name="Freeform 20"/>
          <p:cNvSpPr>
            <a:spLocks/>
          </p:cNvSpPr>
          <p:nvPr/>
        </p:nvSpPr>
        <p:spPr bwMode="auto">
          <a:xfrm rot="-4068237" flipH="1" flipV="1">
            <a:off x="1248569" y="2232819"/>
            <a:ext cx="382587" cy="555625"/>
          </a:xfrm>
          <a:custGeom>
            <a:avLst/>
            <a:gdLst>
              <a:gd name="T0" fmla="*/ 0 w 211024"/>
              <a:gd name="T1" fmla="*/ 368547 h 584616"/>
              <a:gd name="T2" fmla="*/ 44465365 w 211024"/>
              <a:gd name="T3" fmla="*/ 217348 h 584616"/>
              <a:gd name="T4" fmla="*/ 19056571 w 211024"/>
              <a:gd name="T5" fmla="*/ 0 h 584616"/>
              <a:gd name="T6" fmla="*/ 19056571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41324" name="TextBox 12"/>
          <p:cNvSpPr txBox="1">
            <a:spLocks noChangeArrowheads="1"/>
          </p:cNvSpPr>
          <p:nvPr/>
        </p:nvSpPr>
        <p:spPr bwMode="auto">
          <a:xfrm>
            <a:off x="755650" y="1728788"/>
            <a:ext cx="903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Actor</a:t>
            </a:r>
          </a:p>
        </p:txBody>
      </p:sp>
      <p:sp>
        <p:nvSpPr>
          <p:cNvPr id="141325" name="Oval 30"/>
          <p:cNvSpPr>
            <a:spLocks noChangeArrowheads="1"/>
          </p:cNvSpPr>
          <p:nvPr/>
        </p:nvSpPr>
        <p:spPr bwMode="auto">
          <a:xfrm>
            <a:off x="3787775" y="1903413"/>
            <a:ext cx="1435100" cy="7381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41326" name="Straight Arrow Connector 24"/>
          <p:cNvCxnSpPr>
            <a:cxnSpLocks noChangeShapeType="1"/>
            <a:endCxn id="141331" idx="2"/>
          </p:cNvCxnSpPr>
          <p:nvPr/>
        </p:nvCxnSpPr>
        <p:spPr bwMode="auto">
          <a:xfrm>
            <a:off x="2414588" y="2560638"/>
            <a:ext cx="1331912" cy="965200"/>
          </a:xfrm>
          <a:prstGeom prst="straightConnector1">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41327" name="Straight Arrow Connector 24"/>
          <p:cNvCxnSpPr>
            <a:cxnSpLocks noChangeShapeType="1"/>
            <a:endCxn id="141325" idx="2"/>
          </p:cNvCxnSpPr>
          <p:nvPr/>
        </p:nvCxnSpPr>
        <p:spPr bwMode="auto">
          <a:xfrm flipV="1">
            <a:off x="2384425" y="2271713"/>
            <a:ext cx="1403350" cy="288925"/>
          </a:xfrm>
          <a:prstGeom prst="straightConnector1">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41328" name="TextBox 12"/>
          <p:cNvSpPr txBox="1">
            <a:spLocks noChangeArrowheads="1"/>
          </p:cNvSpPr>
          <p:nvPr/>
        </p:nvSpPr>
        <p:spPr bwMode="auto">
          <a:xfrm>
            <a:off x="1582738" y="3429000"/>
            <a:ext cx="176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Association</a:t>
            </a:r>
          </a:p>
        </p:txBody>
      </p:sp>
      <p:sp>
        <p:nvSpPr>
          <p:cNvPr id="141329" name="Freeform 16"/>
          <p:cNvSpPr>
            <a:spLocks/>
          </p:cNvSpPr>
          <p:nvPr/>
        </p:nvSpPr>
        <p:spPr bwMode="auto">
          <a:xfrm rot="2519374" flipH="1">
            <a:off x="2563813" y="2938463"/>
            <a:ext cx="254000" cy="561975"/>
          </a:xfrm>
          <a:custGeom>
            <a:avLst/>
            <a:gdLst>
              <a:gd name="T0" fmla="*/ 0 w 211024"/>
              <a:gd name="T1" fmla="*/ 15663101 h 584616"/>
              <a:gd name="T2" fmla="*/ 39836731 w 211024"/>
              <a:gd name="T3" fmla="*/ 9237215 h 584616"/>
              <a:gd name="T4" fmla="*/ 17073123 w 211024"/>
              <a:gd name="T5" fmla="*/ 0 h 584616"/>
              <a:gd name="T6" fmla="*/ 17073123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41330" name="TextBox 12"/>
          <p:cNvSpPr txBox="1">
            <a:spLocks noChangeArrowheads="1"/>
          </p:cNvSpPr>
          <p:nvPr/>
        </p:nvSpPr>
        <p:spPr bwMode="auto">
          <a:xfrm>
            <a:off x="3492500" y="2751138"/>
            <a:ext cx="153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Use Case</a:t>
            </a:r>
          </a:p>
        </p:txBody>
      </p:sp>
      <p:sp>
        <p:nvSpPr>
          <p:cNvPr id="141331" name="Oval 30"/>
          <p:cNvSpPr>
            <a:spLocks noChangeArrowheads="1"/>
          </p:cNvSpPr>
          <p:nvPr/>
        </p:nvSpPr>
        <p:spPr bwMode="auto">
          <a:xfrm>
            <a:off x="3746500" y="3157538"/>
            <a:ext cx="1435100" cy="7381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41332" name="Straight Arrow Connector 24"/>
          <p:cNvCxnSpPr>
            <a:cxnSpLocks noChangeShapeType="1"/>
            <a:stCxn id="141331" idx="6"/>
            <a:endCxn id="141333" idx="2"/>
          </p:cNvCxnSpPr>
          <p:nvPr/>
        </p:nvCxnSpPr>
        <p:spPr bwMode="auto">
          <a:xfrm flipV="1">
            <a:off x="5181600" y="3487738"/>
            <a:ext cx="1262063" cy="38100"/>
          </a:xfrm>
          <a:prstGeom prst="straightConnector1">
            <a:avLst/>
          </a:prstGeom>
          <a:noFill/>
          <a:ln w="381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1333" name="Oval 33"/>
          <p:cNvSpPr>
            <a:spLocks noChangeArrowheads="1"/>
          </p:cNvSpPr>
          <p:nvPr/>
        </p:nvSpPr>
        <p:spPr bwMode="auto">
          <a:xfrm>
            <a:off x="6443663" y="3117850"/>
            <a:ext cx="1435100" cy="738188"/>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1334" name="Oval 34"/>
          <p:cNvSpPr>
            <a:spLocks noChangeArrowheads="1"/>
          </p:cNvSpPr>
          <p:nvPr/>
        </p:nvSpPr>
        <p:spPr bwMode="auto">
          <a:xfrm>
            <a:off x="6443663" y="1898650"/>
            <a:ext cx="1435100" cy="738188"/>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41335" name="Straight Arrow Connector 24"/>
          <p:cNvCxnSpPr>
            <a:cxnSpLocks noChangeShapeType="1"/>
            <a:endCxn id="141334" idx="2"/>
          </p:cNvCxnSpPr>
          <p:nvPr/>
        </p:nvCxnSpPr>
        <p:spPr bwMode="auto">
          <a:xfrm flipV="1">
            <a:off x="5219700" y="2268538"/>
            <a:ext cx="1223963" cy="15875"/>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1336" name="Freeform 20"/>
          <p:cNvSpPr>
            <a:spLocks/>
          </p:cNvSpPr>
          <p:nvPr/>
        </p:nvSpPr>
        <p:spPr bwMode="auto">
          <a:xfrm rot="-753417">
            <a:off x="4906963" y="2590800"/>
            <a:ext cx="233362" cy="458788"/>
          </a:xfrm>
          <a:custGeom>
            <a:avLst/>
            <a:gdLst>
              <a:gd name="T0" fmla="*/ 0 w 211024"/>
              <a:gd name="T1" fmla="*/ 455198 h 584616"/>
              <a:gd name="T2" fmla="*/ 1441858 w 211024"/>
              <a:gd name="T3" fmla="*/ 268450 h 584616"/>
              <a:gd name="T4" fmla="*/ 617944 w 211024"/>
              <a:gd name="T5" fmla="*/ 0 h 584616"/>
              <a:gd name="T6" fmla="*/ 617944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41337" name="TextBox 5"/>
          <p:cNvSpPr txBox="1">
            <a:spLocks noChangeArrowheads="1"/>
          </p:cNvSpPr>
          <p:nvPr/>
        </p:nvSpPr>
        <p:spPr bwMode="auto">
          <a:xfrm>
            <a:off x="5148263" y="1924050"/>
            <a:ext cx="1384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IE" altLang="en-US" sz="1600" b="1"/>
              <a:t>&lt;&lt;include&gt;&gt;</a:t>
            </a:r>
          </a:p>
        </p:txBody>
      </p:sp>
      <p:sp>
        <p:nvSpPr>
          <p:cNvPr id="141338" name="TextBox 42"/>
          <p:cNvSpPr txBox="1">
            <a:spLocks noChangeArrowheads="1"/>
          </p:cNvSpPr>
          <p:nvPr/>
        </p:nvSpPr>
        <p:spPr bwMode="auto">
          <a:xfrm>
            <a:off x="5189538" y="3170238"/>
            <a:ext cx="1327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en-IE" altLang="en-US" sz="1600" b="1"/>
              <a:t>&lt;&lt;extend&gt;&gt;</a:t>
            </a:r>
          </a:p>
        </p:txBody>
      </p:sp>
      <p:sp>
        <p:nvSpPr>
          <p:cNvPr id="141339" name="Freeform 16"/>
          <p:cNvSpPr>
            <a:spLocks/>
          </p:cNvSpPr>
          <p:nvPr/>
        </p:nvSpPr>
        <p:spPr bwMode="auto">
          <a:xfrm rot="8984875" flipH="1">
            <a:off x="2143125" y="4511675"/>
            <a:ext cx="276225" cy="617538"/>
          </a:xfrm>
          <a:custGeom>
            <a:avLst/>
            <a:gdLst>
              <a:gd name="T0" fmla="*/ 0 w 211024"/>
              <a:gd name="T1" fmla="*/ 17234223 h 584616"/>
              <a:gd name="T2" fmla="*/ 33203812 w 211024"/>
              <a:gd name="T3" fmla="*/ 10163775 h 584616"/>
              <a:gd name="T4" fmla="*/ 14230424 w 211024"/>
              <a:gd name="T5" fmla="*/ 0 h 584616"/>
              <a:gd name="T6" fmla="*/ 14230424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41340" name="Oval 45"/>
          <p:cNvSpPr>
            <a:spLocks noChangeArrowheads="1"/>
          </p:cNvSpPr>
          <p:nvPr/>
        </p:nvSpPr>
        <p:spPr bwMode="auto">
          <a:xfrm>
            <a:off x="6450013" y="4706938"/>
            <a:ext cx="1435100" cy="738187"/>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cxnSp>
        <p:nvCxnSpPr>
          <p:cNvPr id="141341" name="Straight Connector 10"/>
          <p:cNvCxnSpPr>
            <a:cxnSpLocks noChangeShapeType="1"/>
            <a:stCxn id="141340" idx="0"/>
            <a:endCxn id="141333" idx="4"/>
          </p:cNvCxnSpPr>
          <p:nvPr/>
        </p:nvCxnSpPr>
        <p:spPr bwMode="auto">
          <a:xfrm flipH="1" flipV="1">
            <a:off x="7161213" y="3856038"/>
            <a:ext cx="6350" cy="850900"/>
          </a:xfrm>
          <a:prstGeom prst="line">
            <a:avLst/>
          </a:prstGeom>
          <a:noFill/>
          <a:ln w="28575" algn="ctr">
            <a:solidFill>
              <a:schemeClr val="tx1"/>
            </a:solidFill>
            <a:round/>
            <a:headEnd/>
            <a:tailEnd/>
          </a:ln>
        </p:spPr>
      </p:cxnSp>
      <p:sp>
        <p:nvSpPr>
          <p:cNvPr id="141342" name="Isosceles Triangle 13"/>
          <p:cNvSpPr>
            <a:spLocks noChangeArrowheads="1"/>
          </p:cNvSpPr>
          <p:nvPr/>
        </p:nvSpPr>
        <p:spPr bwMode="auto">
          <a:xfrm>
            <a:off x="6978650" y="3883025"/>
            <a:ext cx="360363" cy="374650"/>
          </a:xfrm>
          <a:prstGeom prst="triangle">
            <a:avLst>
              <a:gd name="adj" fmla="val 50000"/>
            </a:avLst>
          </a:prstGeom>
          <a:solidFill>
            <a:schemeClr val="bg1"/>
          </a:solidFill>
          <a:ln w="28575" algn="ctr">
            <a:solidFill>
              <a:schemeClr val="tx1"/>
            </a:solidFill>
            <a:round/>
            <a:headEnd/>
            <a:tailEnd/>
          </a:ln>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en-IE" altLang="en-US"/>
          </a:p>
        </p:txBody>
      </p:sp>
      <p:sp>
        <p:nvSpPr>
          <p:cNvPr id="141343" name="TextBox 12"/>
          <p:cNvSpPr txBox="1">
            <a:spLocks noChangeArrowheads="1"/>
          </p:cNvSpPr>
          <p:nvPr/>
        </p:nvSpPr>
        <p:spPr bwMode="auto">
          <a:xfrm>
            <a:off x="5272088" y="2773363"/>
            <a:ext cx="1109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extend</a:t>
            </a:r>
          </a:p>
        </p:txBody>
      </p:sp>
      <p:sp>
        <p:nvSpPr>
          <p:cNvPr id="141344" name="TextBox 12"/>
          <p:cNvSpPr txBox="1">
            <a:spLocks noChangeArrowheads="1"/>
          </p:cNvSpPr>
          <p:nvPr/>
        </p:nvSpPr>
        <p:spPr bwMode="auto">
          <a:xfrm>
            <a:off x="5292725" y="1557338"/>
            <a:ext cx="1162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include</a:t>
            </a:r>
          </a:p>
        </p:txBody>
      </p:sp>
      <p:sp>
        <p:nvSpPr>
          <p:cNvPr id="141345" name="TextBox 12"/>
          <p:cNvSpPr txBox="1">
            <a:spLocks noChangeArrowheads="1"/>
          </p:cNvSpPr>
          <p:nvPr/>
        </p:nvSpPr>
        <p:spPr bwMode="auto">
          <a:xfrm>
            <a:off x="4703763" y="4365625"/>
            <a:ext cx="2171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E" altLang="en-US" sz="2400">
                <a:solidFill>
                  <a:srgbClr val="FF0000"/>
                </a:solidFill>
              </a:rPr>
              <a:t>Generalization</a:t>
            </a:r>
          </a:p>
        </p:txBody>
      </p:sp>
      <p:sp>
        <p:nvSpPr>
          <p:cNvPr id="141346" name="Freeform 16"/>
          <p:cNvSpPr>
            <a:spLocks/>
          </p:cNvSpPr>
          <p:nvPr/>
        </p:nvSpPr>
        <p:spPr bwMode="auto">
          <a:xfrm rot="3615391" flipH="1">
            <a:off x="6550820" y="3961606"/>
            <a:ext cx="201612" cy="561975"/>
          </a:xfrm>
          <a:custGeom>
            <a:avLst/>
            <a:gdLst>
              <a:gd name="T0" fmla="*/ 0 w 211024"/>
              <a:gd name="T1" fmla="*/ 15663101 h 584616"/>
              <a:gd name="T2" fmla="*/ 31402042 w 211024"/>
              <a:gd name="T3" fmla="*/ 9237215 h 584616"/>
              <a:gd name="T4" fmla="*/ 13458206 w 211024"/>
              <a:gd name="T5" fmla="*/ 0 h 584616"/>
              <a:gd name="T6" fmla="*/ 13458206 w 211024"/>
              <a:gd name="T7" fmla="*/ 0 h 5846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24" h="584616">
                <a:moveTo>
                  <a:pt x="0" y="584616"/>
                </a:moveTo>
                <a:cubicBezTo>
                  <a:pt x="97436" y="513412"/>
                  <a:pt x="194872" y="442209"/>
                  <a:pt x="209862" y="344773"/>
                </a:cubicBezTo>
                <a:cubicBezTo>
                  <a:pt x="224852" y="247337"/>
                  <a:pt x="89941" y="0"/>
                  <a:pt x="89941" y="0"/>
                </a:cubicBezTo>
              </a:path>
            </a:pathLst>
          </a:custGeom>
          <a:noFill/>
          <a:ln w="28575"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IE"/>
          </a:p>
        </p:txBody>
      </p:sp>
    </p:spTree>
    <p:extLst>
      <p:ext uri="{BB962C8B-B14F-4D97-AF65-F5344CB8AC3E}">
        <p14:creationId xmlns:p14="http://schemas.microsoft.com/office/powerpoint/2010/main" val="26011553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tLang="en-US" smtClean="0"/>
              <a:t>Use Case Diagram</a:t>
            </a:r>
            <a:endParaRPr lang="en-IE" altLang="en-US" smtClean="0"/>
          </a:p>
        </p:txBody>
      </p:sp>
      <p:sp>
        <p:nvSpPr>
          <p:cNvPr id="142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903A86-0721-4A83-BE49-90C6C407CF03}" type="slidenum">
              <a:rPr lang="en-US" altLang="en-US" sz="1400" smtClean="0"/>
              <a:pPr>
                <a:spcBef>
                  <a:spcPct val="0"/>
                </a:spcBef>
                <a:buFontTx/>
                <a:buNone/>
              </a:pPr>
              <a:t>97</a:t>
            </a:fld>
            <a:endParaRPr lang="en-US" altLang="en-US" sz="1400" smtClean="0"/>
          </a:p>
        </p:txBody>
      </p:sp>
      <p:sp>
        <p:nvSpPr>
          <p:cNvPr id="142340"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423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1341438"/>
            <a:ext cx="54991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Oval 1"/>
          <p:cNvSpPr>
            <a:spLocks noChangeArrowheads="1"/>
          </p:cNvSpPr>
          <p:nvPr/>
        </p:nvSpPr>
        <p:spPr bwMode="auto">
          <a:xfrm>
            <a:off x="3924300" y="1417638"/>
            <a:ext cx="935038" cy="17240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2343" name="Oval 6"/>
          <p:cNvSpPr>
            <a:spLocks noChangeArrowheads="1"/>
          </p:cNvSpPr>
          <p:nvPr/>
        </p:nvSpPr>
        <p:spPr bwMode="auto">
          <a:xfrm>
            <a:off x="2365375" y="2209800"/>
            <a:ext cx="1198563" cy="33067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2344" name="Oval 7"/>
          <p:cNvSpPr>
            <a:spLocks noChangeArrowheads="1"/>
          </p:cNvSpPr>
          <p:nvPr/>
        </p:nvSpPr>
        <p:spPr bwMode="auto">
          <a:xfrm>
            <a:off x="4192588" y="4365625"/>
            <a:ext cx="936625" cy="1722438"/>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14643597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smtClean="0"/>
              <a:t>Use Case Diagram</a:t>
            </a:r>
            <a:endParaRPr lang="en-IE" altLang="en-US" smtClean="0"/>
          </a:p>
        </p:txBody>
      </p:sp>
      <p:sp>
        <p:nvSpPr>
          <p:cNvPr id="143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089292-E76F-440B-A1EB-EED8C0052DF2}" type="slidenum">
              <a:rPr lang="en-US" altLang="en-US" sz="1400" smtClean="0"/>
              <a:pPr>
                <a:spcBef>
                  <a:spcPct val="0"/>
                </a:spcBef>
                <a:buFontTx/>
                <a:buNone/>
              </a:pPr>
              <a:t>98</a:t>
            </a:fld>
            <a:endParaRPr lang="en-US" altLang="en-US" sz="1400" smtClean="0"/>
          </a:p>
        </p:txBody>
      </p:sp>
      <p:sp>
        <p:nvSpPr>
          <p:cNvPr id="143364" name="Rounded Rectangle 1"/>
          <p:cNvSpPr>
            <a:spLocks noChangeArrowheads="1"/>
          </p:cNvSpPr>
          <p:nvPr/>
        </p:nvSpPr>
        <p:spPr bwMode="auto">
          <a:xfrm>
            <a:off x="611188" y="1268413"/>
            <a:ext cx="7921625" cy="497681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pic>
        <p:nvPicPr>
          <p:cNvPr id="1433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1406525"/>
            <a:ext cx="64103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Oval 5"/>
          <p:cNvSpPr>
            <a:spLocks noChangeArrowheads="1"/>
          </p:cNvSpPr>
          <p:nvPr/>
        </p:nvSpPr>
        <p:spPr bwMode="auto">
          <a:xfrm>
            <a:off x="2195513" y="1773238"/>
            <a:ext cx="2089150" cy="37433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3367" name="Oval 6"/>
          <p:cNvSpPr>
            <a:spLocks noChangeArrowheads="1"/>
          </p:cNvSpPr>
          <p:nvPr/>
        </p:nvSpPr>
        <p:spPr bwMode="auto">
          <a:xfrm>
            <a:off x="5219700" y="3467100"/>
            <a:ext cx="2089150" cy="7286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
        <p:nvSpPr>
          <p:cNvPr id="143368" name="Oval 7"/>
          <p:cNvSpPr>
            <a:spLocks noChangeArrowheads="1"/>
          </p:cNvSpPr>
          <p:nvPr/>
        </p:nvSpPr>
        <p:spPr bwMode="auto">
          <a:xfrm>
            <a:off x="5219700" y="5048250"/>
            <a:ext cx="2089150" cy="7286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a:p>
        </p:txBody>
      </p:sp>
    </p:spTree>
    <p:extLst>
      <p:ext uri="{BB962C8B-B14F-4D97-AF65-F5344CB8AC3E}">
        <p14:creationId xmlns:p14="http://schemas.microsoft.com/office/powerpoint/2010/main" val="32531505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smtClean="0"/>
              <a:t>Use Case Diagram</a:t>
            </a:r>
            <a:endParaRPr lang="en-IE" altLang="en-US" smtClean="0"/>
          </a:p>
        </p:txBody>
      </p:sp>
      <p:sp>
        <p:nvSpPr>
          <p:cNvPr id="144387" name="Content Placeholder 2"/>
          <p:cNvSpPr>
            <a:spLocks noGrp="1"/>
          </p:cNvSpPr>
          <p:nvPr>
            <p:ph idx="1"/>
          </p:nvPr>
        </p:nvSpPr>
        <p:spPr/>
        <p:txBody>
          <a:bodyPr/>
          <a:lstStyle/>
          <a:p>
            <a:pPr marL="0" indent="0">
              <a:buFontTx/>
              <a:buNone/>
            </a:pPr>
            <a:r>
              <a:rPr lang="en-IE" altLang="en-US" sz="2000" smtClean="0"/>
              <a:t>When using the ONLINE SHOPPING system, a WEB CUSTOMER can either be an already REGISTERED CUSTOMER or a NEW CUSTOMER. </a:t>
            </a:r>
          </a:p>
          <a:p>
            <a:pPr marL="0" indent="0">
              <a:buFontTx/>
              <a:buNone/>
            </a:pPr>
            <a:r>
              <a:rPr lang="en-IE" altLang="en-US" sz="2000" smtClean="0"/>
              <a:t>A REGISTERED CUSTOMER can "View Items" and "Make a Purchase". A NEW CUSTOMER can also "View Items", but they cannot yet "Make a Purchase" as they have to add their name to the "Client Register".</a:t>
            </a:r>
          </a:p>
          <a:p>
            <a:pPr marL="0" indent="0">
              <a:buFontTx/>
              <a:buNone/>
            </a:pPr>
            <a:r>
              <a:rPr lang="en-IE" altLang="en-US" sz="2000" smtClean="0"/>
              <a:t>"Make a Purchase" is made up of several processes, two of which </a:t>
            </a:r>
            <a:r>
              <a:rPr lang="en-IE" altLang="en-US" sz="2000" u="sng" smtClean="0"/>
              <a:t>must be</a:t>
            </a:r>
            <a:r>
              <a:rPr lang="en-IE" altLang="en-US" sz="2000" smtClean="0"/>
              <a:t>: "View Items" and "Checkout". </a:t>
            </a:r>
          </a:p>
          <a:p>
            <a:pPr marL="0" indent="0">
              <a:buFontTx/>
              <a:buNone/>
            </a:pPr>
            <a:r>
              <a:rPr lang="en-IE" altLang="en-US" sz="2000" smtClean="0"/>
              <a:t>"View Items" requires two external processes, both an "Authentication" process and an "Identity Provider“ process. "Checkout" requires three external processes, an "Authentication" process, an "Identity Provider“ process, and a "Paypal" process. "Client Register" requires the "Authentication" process.</a:t>
            </a:r>
          </a:p>
        </p:txBody>
      </p:sp>
      <p:sp>
        <p:nvSpPr>
          <p:cNvPr id="144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756C46-685B-461D-850A-B05449BF28D4}" type="slidenum">
              <a:rPr lang="en-US" altLang="en-US" sz="1400" smtClean="0"/>
              <a:pPr>
                <a:spcBef>
                  <a:spcPct val="0"/>
                </a:spcBef>
                <a:buFontTx/>
                <a:buNone/>
              </a:pPr>
              <a:t>99</a:t>
            </a:fld>
            <a:endParaRPr lang="en-US" altLang="en-US" sz="1400" smtClean="0"/>
          </a:p>
        </p:txBody>
      </p:sp>
    </p:spTree>
    <p:extLst>
      <p:ext uri="{BB962C8B-B14F-4D97-AF65-F5344CB8AC3E}">
        <p14:creationId xmlns:p14="http://schemas.microsoft.com/office/powerpoint/2010/main" val="3715416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6612</Words>
  <Application>Microsoft Office PowerPoint</Application>
  <PresentationFormat>On-screen Show (4:3)</PresentationFormat>
  <Paragraphs>881</Paragraphs>
  <Slides>195</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195</vt:i4>
      </vt:variant>
    </vt:vector>
  </HeadingPairs>
  <TitlesOfParts>
    <vt:vector size="203" baseType="lpstr">
      <vt:lpstr>ＭＳ Ｐゴシック</vt:lpstr>
      <vt:lpstr>Arial</vt:lpstr>
      <vt:lpstr>Arial Black</vt:lpstr>
      <vt:lpstr>Calibri</vt:lpstr>
      <vt:lpstr>Courier New</vt:lpstr>
      <vt:lpstr>Times New Roman</vt:lpstr>
      <vt:lpstr>Wingdings</vt:lpstr>
      <vt:lpstr>Office Theme</vt:lpstr>
      <vt:lpstr>The Waterfall Model</vt:lpstr>
      <vt:lpstr>Introduction</vt:lpstr>
      <vt:lpstr>Small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Large Developments</vt:lpstr>
      <vt:lpstr>Iterative Relationship between Successive Development Phases</vt:lpstr>
      <vt:lpstr>Iterative Relationship between Successive Development Phases</vt:lpstr>
      <vt:lpstr>Unfortunately the design iterations are never confined to the successive steps</vt:lpstr>
      <vt:lpstr>Unfortunately the design iterations are never confined to the successive steps</vt:lpstr>
      <vt:lpstr>How do we fix this?</vt:lpstr>
      <vt:lpstr>Five Steps</vt:lpstr>
      <vt:lpstr>1. Program Design comes first</vt:lpstr>
      <vt:lpstr>1. Program Design comes first</vt:lpstr>
      <vt:lpstr>1. Program Design comes first</vt:lpstr>
      <vt:lpstr>2. Document the Design</vt:lpstr>
      <vt:lpstr>2. Document the Design</vt:lpstr>
      <vt:lpstr>3. Do It Twice</vt:lpstr>
      <vt:lpstr>3. Do It Twice</vt:lpstr>
      <vt:lpstr>4. Plan, Control and Monitor Testing</vt:lpstr>
      <vt:lpstr>4. Plan, Control and Monitor Testing</vt:lpstr>
      <vt:lpstr>4. Plan, Control and Monitor Testing</vt:lpstr>
      <vt:lpstr>5. Involve the Customer</vt:lpstr>
      <vt:lpstr>5. Involve the Customer</vt:lpstr>
      <vt:lpstr>Rapid Application Development</vt:lpstr>
      <vt:lpstr>RAD</vt:lpstr>
      <vt:lpstr>RAD</vt:lpstr>
      <vt:lpstr>RAD</vt:lpstr>
      <vt:lpstr>RAD</vt:lpstr>
      <vt:lpstr>RAD</vt:lpstr>
      <vt:lpstr>RAD</vt:lpstr>
      <vt:lpstr>RAD</vt:lpstr>
      <vt:lpstr>RAD</vt:lpstr>
      <vt:lpstr>RAD</vt:lpstr>
      <vt:lpstr>RAD</vt:lpstr>
      <vt:lpstr>RAD</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Activity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 (advanced features)</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Use Case Diagram</vt:lpstr>
      <vt:lpstr>Intentional Attacks</vt:lpstr>
      <vt:lpstr>Intentional Attacks</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DoS Attack Case Study</vt:lpstr>
      <vt:lpstr>DoS Attack Case Study</vt:lpstr>
      <vt:lpstr>DoS Attack Case Study</vt:lpstr>
      <vt:lpstr>DoS Attack Case Study</vt:lpstr>
      <vt:lpstr>DoS Attack Case Study</vt:lpstr>
      <vt:lpstr>DoS Attack Case Study</vt:lpstr>
      <vt:lpstr>DoS Attack Case Study</vt:lpstr>
      <vt:lpstr>PowerPoint Presentation</vt:lpstr>
      <vt:lpstr>DoS Attack Case Study</vt:lpstr>
      <vt:lpstr>DoS Attack Case Study</vt:lpstr>
      <vt:lpstr>Wiretapping</vt:lpstr>
      <vt:lpstr>Wiretapping</vt:lpstr>
      <vt:lpstr>Wiretapping</vt:lpstr>
      <vt:lpstr>Wiretapping</vt:lpstr>
      <vt:lpstr>Wiretapping</vt:lpstr>
      <vt:lpstr>Wiretapping Case Study</vt:lpstr>
      <vt:lpstr>Wiretapping Case Study</vt:lpstr>
      <vt:lpstr>Wiretapping Case Study</vt:lpstr>
      <vt:lpstr>Wiretapping Case Study</vt:lpstr>
      <vt:lpstr>Wiretapping Case Study</vt:lpstr>
      <vt:lpstr>Wiretapping Case Study</vt:lpstr>
      <vt:lpstr>Wiretapping Case Study</vt:lpstr>
      <vt:lpstr>Viruses</vt:lpstr>
      <vt:lpstr>Viruses</vt:lpstr>
      <vt:lpstr>Viruses</vt:lpstr>
      <vt:lpstr>Viruses</vt:lpstr>
      <vt:lpstr>Types of Viruses</vt:lpstr>
      <vt:lpstr>Types of Viruses</vt:lpstr>
      <vt:lpstr>Types of Viruses</vt:lpstr>
      <vt:lpstr>Types of Viruses</vt:lpstr>
      <vt:lpstr>Types of Viruses</vt:lpstr>
      <vt:lpstr>Types of Viruses</vt:lpstr>
      <vt:lpstr>Virus Case Study</vt:lpstr>
      <vt:lpstr>Virus Case Study</vt:lpstr>
      <vt:lpstr>Virus Case Study</vt:lpstr>
      <vt:lpstr>Virus Case Study</vt:lpstr>
      <vt:lpstr>Virus Case Study</vt:lpstr>
      <vt:lpstr>Worms</vt:lpstr>
      <vt:lpstr>Worms</vt:lpstr>
      <vt:lpstr>Worms</vt:lpstr>
      <vt:lpstr>Helpful Worms</vt:lpstr>
      <vt:lpstr>Helpful Worms</vt:lpstr>
      <vt:lpstr>Worm Case Study</vt:lpstr>
      <vt:lpstr>Worm Case Study</vt:lpstr>
      <vt:lpstr>Worm Case Study</vt:lpstr>
      <vt:lpstr>Worm Case Study</vt:lpstr>
      <vt:lpstr>Trojans</vt:lpstr>
      <vt:lpstr>Trojans</vt:lpstr>
      <vt:lpstr>Trojans</vt:lpstr>
      <vt:lpstr>Trojans</vt:lpstr>
      <vt:lpstr>Trojans</vt:lpstr>
      <vt:lpstr>Trojans</vt:lpstr>
      <vt:lpstr>Trojans</vt:lpstr>
      <vt:lpstr>Trojans</vt:lpstr>
      <vt:lpstr>Trojans</vt:lpstr>
      <vt:lpstr>Trojan Case Study</vt:lpstr>
      <vt:lpstr>Trojan Case Study</vt:lpstr>
      <vt:lpstr>Trojan Case Study</vt:lpstr>
      <vt:lpstr>Trojan Case Study</vt:lpstr>
      <vt:lpstr>Trojan Case Study</vt:lpstr>
      <vt:lpstr>Storyboarding </vt:lpstr>
      <vt:lpstr>Storyboarding</vt:lpstr>
      <vt:lpstr>Storyboarding: Types</vt:lpstr>
      <vt:lpstr>Storyboarding: Types</vt:lpstr>
      <vt:lpstr>Storyboarding: Features</vt:lpstr>
      <vt:lpstr>Storyboarding: Features</vt:lpstr>
      <vt:lpstr>Storyboarding: Features</vt:lpstr>
      <vt:lpstr>Personas</vt:lpstr>
      <vt:lpstr>Personas</vt:lpstr>
      <vt:lpstr>Personas</vt:lpstr>
      <vt:lpstr>Personas</vt:lpstr>
      <vt:lpstr>Personas</vt:lpstr>
      <vt:lpstr>Personas</vt:lpstr>
      <vt:lpstr>Personas</vt:lpstr>
      <vt:lpstr>User Stories</vt:lpstr>
      <vt:lpstr>User Stories</vt:lpstr>
      <vt:lpstr>User Stories</vt:lpstr>
      <vt:lpstr>User Stories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125</cp:revision>
  <dcterms:created xsi:type="dcterms:W3CDTF">2011-09-15T13:34:26Z</dcterms:created>
  <dcterms:modified xsi:type="dcterms:W3CDTF">2017-11-14T22:52:17Z</dcterms:modified>
</cp:coreProperties>
</file>