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75" r:id="rId3"/>
    <p:sldId id="442" r:id="rId4"/>
    <p:sldId id="271" r:id="rId5"/>
    <p:sldId id="519" r:id="rId6"/>
    <p:sldId id="270" r:id="rId7"/>
    <p:sldId id="456" r:id="rId8"/>
    <p:sldId id="425" r:id="rId9"/>
    <p:sldId id="526" r:id="rId10"/>
    <p:sldId id="521" r:id="rId11"/>
    <p:sldId id="522" r:id="rId12"/>
    <p:sldId id="376" r:id="rId13"/>
    <p:sldId id="449" r:id="rId14"/>
    <p:sldId id="545" r:id="rId15"/>
    <p:sldId id="549" r:id="rId16"/>
    <p:sldId id="550" r:id="rId17"/>
    <p:sldId id="564" r:id="rId18"/>
    <p:sldId id="556" r:id="rId19"/>
    <p:sldId id="558" r:id="rId20"/>
    <p:sldId id="557" r:id="rId21"/>
    <p:sldId id="559" r:id="rId22"/>
    <p:sldId id="560" r:id="rId23"/>
    <p:sldId id="555" r:id="rId24"/>
    <p:sldId id="551" r:id="rId25"/>
    <p:sldId id="561" r:id="rId26"/>
    <p:sldId id="553" r:id="rId27"/>
    <p:sldId id="546" r:id="rId28"/>
    <p:sldId id="547" r:id="rId29"/>
    <p:sldId id="548" r:id="rId30"/>
    <p:sldId id="562" r:id="rId31"/>
    <p:sldId id="563" r:id="rId32"/>
    <p:sldId id="381" r:id="rId33"/>
    <p:sldId id="377" r:id="rId34"/>
    <p:sldId id="502" r:id="rId35"/>
    <p:sldId id="503" r:id="rId36"/>
    <p:sldId id="504" r:id="rId37"/>
    <p:sldId id="500" r:id="rId38"/>
    <p:sldId id="505" r:id="rId39"/>
    <p:sldId id="382" r:id="rId40"/>
    <p:sldId id="378" r:id="rId41"/>
    <p:sldId id="508" r:id="rId42"/>
    <p:sldId id="509" r:id="rId43"/>
    <p:sldId id="510" r:id="rId44"/>
    <p:sldId id="530" r:id="rId45"/>
    <p:sldId id="383" r:id="rId46"/>
    <p:sldId id="511" r:id="rId47"/>
    <p:sldId id="379" r:id="rId48"/>
    <p:sldId id="512" r:id="rId49"/>
    <p:sldId id="513" r:id="rId50"/>
    <p:sldId id="514" r:id="rId51"/>
    <p:sldId id="515" r:id="rId52"/>
    <p:sldId id="543" r:id="rId53"/>
    <p:sldId id="384" r:id="rId54"/>
    <p:sldId id="380" r:id="rId55"/>
    <p:sldId id="516" r:id="rId56"/>
    <p:sldId id="517" r:id="rId57"/>
    <p:sldId id="518" r:id="rId58"/>
    <p:sldId id="407" r:id="rId59"/>
    <p:sldId id="385" r:id="rId60"/>
    <p:sldId id="387" r:id="rId61"/>
    <p:sldId id="386" r:id="rId62"/>
    <p:sldId id="290" r:id="rId63"/>
    <p:sldId id="45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E3A"/>
    <a:srgbClr val="CCFFCC"/>
    <a:srgbClr val="FFFF99"/>
    <a:srgbClr val="FFFFCC"/>
    <a:srgbClr val="FFCCFF"/>
    <a:srgbClr val="8FC7FF"/>
    <a:srgbClr val="99CCFF"/>
    <a:srgbClr val="FFCC00"/>
    <a:srgbClr val="FF99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14/11/2017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1</a:t>
            </a:fld>
            <a:endParaRPr lang="en-IE"/>
          </a:p>
        </p:txBody>
      </p:sp>
    </p:spTree>
    <p:extLst>
      <p:ext uri="{BB962C8B-B14F-4D97-AF65-F5344CB8AC3E}">
        <p14:creationId xmlns:p14="http://schemas.microsoft.com/office/powerpoint/2010/main" val="32429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The purpose of the Planning Game is to guide the product into delivery. Instead of predicting the exact dates of when deliverables will be needed and produced, which is difficult to do, it aims to "steer the project" into delivery using a straightforward approach.</a:t>
            </a:r>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16</a:t>
            </a:fld>
            <a:endParaRPr lang="en-IE"/>
          </a:p>
        </p:txBody>
      </p:sp>
    </p:spTree>
    <p:extLst>
      <p:ext uri="{BB962C8B-B14F-4D97-AF65-F5344CB8AC3E}">
        <p14:creationId xmlns:p14="http://schemas.microsoft.com/office/powerpoint/2010/main" val="312328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14/11/2017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07504" y="4221088"/>
            <a:ext cx="7560840" cy="1470025"/>
          </a:xfrm>
        </p:spPr>
        <p:txBody>
          <a:bodyPr>
            <a:noAutofit/>
          </a:bodyPr>
          <a:lstStyle/>
          <a:p>
            <a:r>
              <a:rPr lang="en-IE" sz="5400" dirty="0" smtClean="0"/>
              <a:t>The</a:t>
            </a:r>
            <a:br>
              <a:rPr lang="en-IE" sz="5400" dirty="0" smtClean="0"/>
            </a:br>
            <a:r>
              <a:rPr lang="en-IE" sz="5400" dirty="0" smtClean="0"/>
              <a:t>Extreme Programming</a:t>
            </a:r>
            <a:br>
              <a:rPr lang="en-IE" sz="5400" dirty="0" smtClean="0"/>
            </a:br>
            <a:r>
              <a:rPr lang="en-IE" sz="5400" dirty="0" smtClean="0"/>
              <a:t>Model</a:t>
            </a:r>
            <a:endParaRPr lang="en-IE" sz="5400" dirty="0"/>
          </a:p>
        </p:txBody>
      </p:sp>
      <p:sp>
        <p:nvSpPr>
          <p:cNvPr id="3" name="Subtitle 2"/>
          <p:cNvSpPr>
            <a:spLocks noGrp="1"/>
          </p:cNvSpPr>
          <p:nvPr>
            <p:ph type="subTitle" idx="1"/>
          </p:nvPr>
        </p:nvSpPr>
        <p:spPr>
          <a:xfrm>
            <a:off x="5608904" y="5861344"/>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251520" y="4263231"/>
            <a:ext cx="734481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smtClean="0">
                <a:solidFill>
                  <a:schemeClr val="bg1"/>
                </a:solidFill>
              </a:rPr>
              <a:t>Extreme Programming</a:t>
            </a:r>
            <a:br>
              <a:rPr lang="en-IE" sz="5400" dirty="0" smtClean="0">
                <a:solidFill>
                  <a:schemeClr val="bg1"/>
                </a:solidFill>
              </a:rPr>
            </a:br>
            <a:r>
              <a:rPr lang="en-IE" sz="5400" dirty="0" smtClean="0">
                <a:solidFill>
                  <a:schemeClr val="bg1"/>
                </a:solidFill>
              </a:rPr>
              <a:t>Model</a:t>
            </a:r>
            <a:endParaRPr lang="en-IE" sz="5400" dirty="0">
              <a:solidFill>
                <a:schemeClr val="bg1"/>
              </a:solidFill>
            </a:endParaRPr>
          </a:p>
        </p:txBody>
      </p:sp>
      <p:sp>
        <p:nvSpPr>
          <p:cNvPr id="8" name="Subtitle 2"/>
          <p:cNvSpPr txBox="1">
            <a:spLocks/>
          </p:cNvSpPr>
          <p:nvPr/>
        </p:nvSpPr>
        <p:spPr>
          <a:xfrm>
            <a:off x="5652120" y="5878761"/>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88640"/>
            <a:ext cx="2177988" cy="12806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normAutofit/>
          </a:bodyPr>
          <a:lstStyle/>
          <a:p>
            <a:r>
              <a:rPr lang="en-IE" dirty="0" smtClean="0"/>
              <a:t>Beck, K. (1999) “</a:t>
            </a:r>
            <a:r>
              <a:rPr lang="en-IE" i="1" dirty="0" smtClean="0"/>
              <a:t>Extreme </a:t>
            </a:r>
            <a:r>
              <a:rPr lang="en-IE" i="1" dirty="0"/>
              <a:t>Programming Explained: Embrace </a:t>
            </a:r>
            <a:r>
              <a:rPr lang="en-IE" i="1" dirty="0" smtClean="0"/>
              <a:t>Change</a:t>
            </a:r>
            <a:r>
              <a:rPr lang="en-IE" dirty="0" smtClean="0"/>
              <a:t>”. Addison-Wesley, ISBN 978-0321278654.</a:t>
            </a:r>
            <a:endParaRPr lang="en-IE" dirty="0"/>
          </a:p>
        </p:txBody>
      </p:sp>
    </p:spTree>
    <p:extLst>
      <p:ext uri="{BB962C8B-B14F-4D97-AF65-F5344CB8AC3E}">
        <p14:creationId xmlns:p14="http://schemas.microsoft.com/office/powerpoint/2010/main" val="159874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Kent Beck</a:t>
            </a:r>
            <a:endParaRPr lang="en-IE" dirty="0"/>
          </a:p>
        </p:txBody>
      </p:sp>
      <p:sp>
        <p:nvSpPr>
          <p:cNvPr id="5" name="Content Placeholder 4"/>
          <p:cNvSpPr>
            <a:spLocks noGrp="1"/>
          </p:cNvSpPr>
          <p:nvPr>
            <p:ph sz="half" idx="1"/>
          </p:nvPr>
        </p:nvSpPr>
        <p:spPr/>
        <p:txBody>
          <a:bodyPr>
            <a:normAutofit fontScale="92500"/>
          </a:bodyPr>
          <a:lstStyle/>
          <a:p>
            <a:r>
              <a:rPr lang="en-IE" dirty="0" smtClean="0"/>
              <a:t>Born in 1961.</a:t>
            </a:r>
          </a:p>
          <a:p>
            <a:r>
              <a:rPr lang="en-IE" dirty="0"/>
              <a:t>an American software engineer and the creator of E</a:t>
            </a:r>
            <a:r>
              <a:rPr lang="en-IE" dirty="0" smtClean="0"/>
              <a:t>xtreme Programming</a:t>
            </a:r>
          </a:p>
          <a:p>
            <a:r>
              <a:rPr lang="en-IE" dirty="0"/>
              <a:t>was one of the 17 original signatories of the Agile </a:t>
            </a:r>
            <a:r>
              <a:rPr lang="en-IE" dirty="0" smtClean="0"/>
              <a:t>Manifesto</a:t>
            </a:r>
          </a:p>
          <a:p>
            <a:r>
              <a:rPr lang="en-IE" dirty="0"/>
              <a:t>the leading proponent of Test-Driven Development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417637"/>
            <a:ext cx="3295841" cy="4416427"/>
          </a:xfrm>
          <a:prstGeom prst="rect">
            <a:avLst/>
          </a:prstGeom>
        </p:spPr>
      </p:pic>
    </p:spTree>
    <p:extLst>
      <p:ext uri="{BB962C8B-B14F-4D97-AF65-F5344CB8AC3E}">
        <p14:creationId xmlns:p14="http://schemas.microsoft.com/office/powerpoint/2010/main" val="3047153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2. Details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6907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Extreme Programming (XP)</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915" y="1354336"/>
            <a:ext cx="5822170" cy="5184576"/>
          </a:xfrm>
          <a:prstGeom prst="rect">
            <a:avLst/>
          </a:prstGeom>
        </p:spPr>
      </p:pic>
    </p:spTree>
    <p:extLst>
      <p:ext uri="{BB962C8B-B14F-4D97-AF65-F5344CB8AC3E}">
        <p14:creationId xmlns:p14="http://schemas.microsoft.com/office/powerpoint/2010/main" val="361232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The key assumption of XP is:</a:t>
            </a:r>
            <a:endParaRPr lang="en-IE" sz="2800" dirty="0" smtClean="0"/>
          </a:p>
        </p:txBody>
      </p:sp>
    </p:spTree>
    <p:extLst>
      <p:ext uri="{BB962C8B-B14F-4D97-AF65-F5344CB8AC3E}">
        <p14:creationId xmlns:p14="http://schemas.microsoft.com/office/powerpoint/2010/main" val="1871821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The key assumption of XP is:</a:t>
            </a:r>
          </a:p>
          <a:p>
            <a:endParaRPr lang="en-IE" sz="2800" dirty="0"/>
          </a:p>
          <a:p>
            <a:endParaRPr lang="en-IE" sz="2800" dirty="0" smtClean="0"/>
          </a:p>
          <a:p>
            <a:pPr marL="0" indent="0" algn="ctr">
              <a:buNone/>
            </a:pPr>
            <a:r>
              <a:rPr lang="en-IE" sz="6000" b="1" i="1" dirty="0" smtClean="0"/>
              <a:t>Embrace Change</a:t>
            </a:r>
          </a:p>
        </p:txBody>
      </p:sp>
      <p:sp>
        <p:nvSpPr>
          <p:cNvPr id="5" name="32-Point Star 4"/>
          <p:cNvSpPr/>
          <p:nvPr/>
        </p:nvSpPr>
        <p:spPr>
          <a:xfrm>
            <a:off x="611560" y="2492896"/>
            <a:ext cx="7848872" cy="2808312"/>
          </a:xfrm>
          <a:prstGeom prst="star32">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57887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Start with the </a:t>
            </a:r>
            <a:r>
              <a:rPr lang="en-IE" i="1" dirty="0" smtClean="0"/>
              <a:t>Planning Game</a:t>
            </a:r>
            <a:r>
              <a:rPr lang="en-IE" dirty="0" smtClean="0"/>
              <a:t>:</a:t>
            </a:r>
          </a:p>
          <a:p>
            <a:r>
              <a:rPr lang="en-IE" sz="2800" dirty="0"/>
              <a:t>The game is a meeting that occurs once per iteration, typically once a week. The planning process is divided into two parts</a:t>
            </a:r>
            <a:r>
              <a:rPr lang="en-IE" sz="2800" dirty="0" smtClean="0"/>
              <a:t>:</a:t>
            </a:r>
          </a:p>
          <a:p>
            <a:pPr lvl="1"/>
            <a:r>
              <a:rPr lang="en-IE" sz="2400" i="1" dirty="0"/>
              <a:t>Release Planning</a:t>
            </a:r>
            <a:r>
              <a:rPr lang="en-IE" sz="2400" dirty="0"/>
              <a:t>: This is focused on determining what requirements are included in which near-term releases, and when they should be delivered. The customers and developers are both part of this</a:t>
            </a:r>
            <a:r>
              <a:rPr lang="en-IE" sz="2400" dirty="0" smtClean="0"/>
              <a:t>.</a:t>
            </a:r>
          </a:p>
          <a:p>
            <a:pPr lvl="1"/>
            <a:r>
              <a:rPr lang="en-IE" sz="2400" i="1" dirty="0"/>
              <a:t>Iteration Planning</a:t>
            </a:r>
            <a:r>
              <a:rPr lang="en-IE" sz="2400" dirty="0"/>
              <a:t>: This plans the activities and tasks of the developers. In this process the customer is not involved.</a:t>
            </a:r>
            <a:endParaRPr lang="en-IE" sz="2400" dirty="0" smtClean="0"/>
          </a:p>
        </p:txBody>
      </p:sp>
    </p:spTree>
    <p:extLst>
      <p:ext uri="{BB962C8B-B14F-4D97-AF65-F5344CB8AC3E}">
        <p14:creationId xmlns:p14="http://schemas.microsoft.com/office/powerpoint/2010/main" val="1301120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fontScale="92500"/>
          </a:bodyPr>
          <a:lstStyle/>
          <a:p>
            <a:r>
              <a:rPr lang="en-IE" dirty="0" smtClean="0"/>
              <a:t>This is done by:</a:t>
            </a:r>
          </a:p>
          <a:p>
            <a:pPr lvl="1"/>
            <a:r>
              <a:rPr lang="en-IE" dirty="0"/>
              <a:t>Emphasis on continuous feedback from the customer</a:t>
            </a:r>
          </a:p>
          <a:p>
            <a:pPr lvl="1"/>
            <a:r>
              <a:rPr lang="en-IE" dirty="0"/>
              <a:t>Short iterations</a:t>
            </a:r>
          </a:p>
          <a:p>
            <a:pPr lvl="1"/>
            <a:r>
              <a:rPr lang="en-IE" dirty="0"/>
              <a:t>Design and redesign</a:t>
            </a:r>
          </a:p>
          <a:p>
            <a:pPr lvl="1"/>
            <a:r>
              <a:rPr lang="en-IE" dirty="0"/>
              <a:t>Coding and testing frequently</a:t>
            </a:r>
          </a:p>
          <a:p>
            <a:pPr lvl="1"/>
            <a:r>
              <a:rPr lang="en-IE" dirty="0"/>
              <a:t>Eliminating defects early, thus reducing costs</a:t>
            </a:r>
          </a:p>
          <a:p>
            <a:pPr lvl="1"/>
            <a:r>
              <a:rPr lang="en-IE" dirty="0"/>
              <a:t>Keeping the customer involved throughout the development</a:t>
            </a:r>
          </a:p>
          <a:p>
            <a:pPr lvl="1"/>
            <a:r>
              <a:rPr lang="en-IE" dirty="0"/>
              <a:t>Delivering working product to the customer</a:t>
            </a:r>
          </a:p>
          <a:p>
            <a:pPr marL="0" indent="0">
              <a:buNone/>
            </a:pPr>
            <a:endParaRPr lang="en-IE" sz="2800" dirty="0" smtClean="0"/>
          </a:p>
        </p:txBody>
      </p:sp>
    </p:spTree>
    <p:extLst>
      <p:ext uri="{BB962C8B-B14F-4D97-AF65-F5344CB8AC3E}">
        <p14:creationId xmlns:p14="http://schemas.microsoft.com/office/powerpoint/2010/main" val="3181085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fontScale="92500"/>
          </a:bodyPr>
          <a:lstStyle/>
          <a:p>
            <a:r>
              <a:rPr lang="en-IE" sz="2800" b="1" dirty="0"/>
              <a:t>Management-Practices</a:t>
            </a:r>
          </a:p>
          <a:p>
            <a:pPr lvl="1"/>
            <a:r>
              <a:rPr lang="en-IE" sz="2400" b="1" dirty="0"/>
              <a:t>On-Site Customer:</a:t>
            </a:r>
            <a:r>
              <a:rPr lang="en-IE" sz="2400" dirty="0"/>
              <a:t> A central customer contact must always be accessible in order to clarify requirements and questions directly.</a:t>
            </a:r>
          </a:p>
          <a:p>
            <a:pPr lvl="1"/>
            <a:r>
              <a:rPr lang="en-IE" sz="2400" b="1" dirty="0"/>
              <a:t>Planning Game:</a:t>
            </a:r>
            <a:r>
              <a:rPr lang="en-IE" sz="2400" dirty="0"/>
              <a:t> Projects, in accordance with XP, run iteratively (repeatedly) and incrementally (gradually build on each other). The contents of the next step are planned before each iteration. All project members (incl. the customer) participate.</a:t>
            </a:r>
          </a:p>
          <a:p>
            <a:pPr lvl="1"/>
            <a:r>
              <a:rPr lang="en-IE" sz="2400" b="1" dirty="0"/>
              <a:t>Short Releases:</a:t>
            </a:r>
            <a:r>
              <a:rPr lang="en-IE" sz="2400" dirty="0"/>
              <a:t> New deliveries should be made at short intervals. Consequently, customers receive the required functions quicker and can therefore give feedback on the development quicker.</a:t>
            </a:r>
          </a:p>
          <a:p>
            <a:pPr marL="0" indent="0">
              <a:buNone/>
            </a:pPr>
            <a:endParaRPr lang="en-IE" sz="2800" dirty="0" smtClean="0"/>
          </a:p>
        </p:txBody>
      </p:sp>
    </p:spTree>
    <p:extLst>
      <p:ext uri="{BB962C8B-B14F-4D97-AF65-F5344CB8AC3E}">
        <p14:creationId xmlns:p14="http://schemas.microsoft.com/office/powerpoint/2010/main" val="3110469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12 Practices of XP</a:t>
            </a:r>
            <a:endParaRPr lang="en-IE" dirty="0"/>
          </a:p>
        </p:txBody>
      </p:sp>
    </p:spTree>
    <p:extLst>
      <p:ext uri="{BB962C8B-B14F-4D97-AF65-F5344CB8AC3E}">
        <p14:creationId xmlns:p14="http://schemas.microsoft.com/office/powerpoint/2010/main" val="50311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Contents</a:t>
            </a:r>
            <a:endParaRPr lang="en-IE"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IE" dirty="0" smtClean="0">
                <a:solidFill>
                  <a:schemeClr val="accent1"/>
                </a:solidFill>
              </a:rPr>
              <a:t>Overview</a:t>
            </a:r>
          </a:p>
          <a:p>
            <a:pPr marL="514350" indent="-514350">
              <a:buFont typeface="+mj-lt"/>
              <a:buAutoNum type="arabicPeriod"/>
            </a:pPr>
            <a:r>
              <a:rPr lang="en-IE" dirty="0" smtClean="0">
                <a:solidFill>
                  <a:schemeClr val="bg1">
                    <a:lumMod val="75000"/>
                  </a:schemeClr>
                </a:solidFill>
              </a:rPr>
              <a:t>Details</a:t>
            </a:r>
          </a:p>
          <a:p>
            <a:pPr marL="514350" indent="-514350">
              <a:buFont typeface="+mj-lt"/>
              <a:buAutoNum type="arabicPeriod"/>
            </a:pPr>
            <a:r>
              <a:rPr lang="en-IE" dirty="0" smtClean="0">
                <a:solidFill>
                  <a:srgbClr val="CCCC00"/>
                </a:solidFill>
              </a:rPr>
              <a:t>Advantages</a:t>
            </a:r>
          </a:p>
          <a:p>
            <a:pPr marL="514350" indent="-514350">
              <a:buFont typeface="+mj-lt"/>
              <a:buAutoNum type="arabicPeriod"/>
            </a:pPr>
            <a:r>
              <a:rPr lang="en-IE" dirty="0" smtClean="0"/>
              <a:t>Disadvantages</a:t>
            </a:r>
          </a:p>
          <a:p>
            <a:pPr marL="514350" indent="-514350">
              <a:buFont typeface="+mj-lt"/>
              <a:buAutoNum type="arabicPeriod"/>
            </a:pPr>
            <a:r>
              <a:rPr lang="en-IE" dirty="0" smtClean="0">
                <a:solidFill>
                  <a:srgbClr val="00B050"/>
                </a:solidFill>
              </a:rPr>
              <a:t>Interesting</a:t>
            </a:r>
            <a:r>
              <a:rPr lang="en-IE" dirty="0" smtClean="0"/>
              <a:t> </a:t>
            </a:r>
          </a:p>
          <a:p>
            <a:pPr marL="514350" indent="-514350">
              <a:buFont typeface="+mj-lt"/>
              <a:buAutoNum type="arabicPeriod"/>
            </a:pPr>
            <a:r>
              <a:rPr lang="en-IE" dirty="0" smtClean="0">
                <a:solidFill>
                  <a:srgbClr val="FF0000"/>
                </a:solidFill>
              </a:rPr>
              <a:t>Reflection</a:t>
            </a:r>
          </a:p>
          <a:p>
            <a:pPr marL="514350" indent="-514350">
              <a:buFont typeface="+mj-lt"/>
              <a:buAutoNum type="arabicPeriod"/>
            </a:pPr>
            <a:r>
              <a:rPr lang="en-IE" dirty="0" smtClean="0">
                <a:solidFill>
                  <a:schemeClr val="bg1">
                    <a:lumMod val="75000"/>
                  </a:schemeClr>
                </a:solidFill>
              </a:rPr>
              <a:t>Review</a:t>
            </a:r>
          </a:p>
          <a:p>
            <a:pPr marL="514350" indent="-514350">
              <a:buFont typeface="+mj-lt"/>
              <a:buAutoNum type="arabicPeriod"/>
            </a:pPr>
            <a:r>
              <a:rPr lang="en-IE" dirty="0" smtClean="0">
                <a:solidFill>
                  <a:schemeClr val="accent1"/>
                </a:solidFill>
              </a:rPr>
              <a:t>Summary</a:t>
            </a:r>
          </a:p>
          <a:p>
            <a:pPr marL="514350" indent="-514350">
              <a:buFont typeface="+mj-lt"/>
              <a:buAutoNum type="arabicPeriod"/>
            </a:pPr>
            <a:endParaRPr lang="en-IE" dirty="0"/>
          </a:p>
        </p:txBody>
      </p:sp>
    </p:spTree>
    <p:extLst>
      <p:ext uri="{BB962C8B-B14F-4D97-AF65-F5344CB8AC3E}">
        <p14:creationId xmlns:p14="http://schemas.microsoft.com/office/powerpoint/2010/main" val="1137145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fontScale="92500"/>
          </a:bodyPr>
          <a:lstStyle/>
          <a:p>
            <a:r>
              <a:rPr lang="en-IE" sz="2800" b="1" dirty="0"/>
              <a:t>Management-Practices</a:t>
            </a:r>
          </a:p>
          <a:p>
            <a:pPr lvl="1"/>
            <a:r>
              <a:rPr lang="en-IE" sz="2400" b="1" dirty="0"/>
              <a:t>On-Site Customer:</a:t>
            </a:r>
            <a:r>
              <a:rPr lang="en-IE" sz="2400" dirty="0"/>
              <a:t> A central customer contact must always be accessible in order to clarify requirements and questions directly.</a:t>
            </a:r>
          </a:p>
          <a:p>
            <a:pPr lvl="1"/>
            <a:r>
              <a:rPr lang="en-IE" sz="2400" b="1" dirty="0"/>
              <a:t>Planning Game:</a:t>
            </a:r>
            <a:r>
              <a:rPr lang="en-IE" sz="2400" dirty="0"/>
              <a:t> Projects, in accordance with XP, run iteratively (repeatedly) and incrementally (gradually build on each other). The contents of the next step are planned before each iteration. All project members (incl. the customer) participate.</a:t>
            </a:r>
          </a:p>
          <a:p>
            <a:pPr lvl="1"/>
            <a:r>
              <a:rPr lang="en-IE" sz="2400" b="1" dirty="0"/>
              <a:t>Short Releases:</a:t>
            </a:r>
            <a:r>
              <a:rPr lang="en-IE" sz="2400" dirty="0"/>
              <a:t> New deliveries should be made at short intervals. Consequently, customers receive the required functions quicker and can therefore give feedback on the development quicker.</a:t>
            </a:r>
          </a:p>
          <a:p>
            <a:pPr marL="0" indent="0">
              <a:buNone/>
            </a:pPr>
            <a:endParaRPr lang="en-IE" sz="2800" dirty="0" smtClean="0"/>
          </a:p>
        </p:txBody>
      </p:sp>
    </p:spTree>
    <p:extLst>
      <p:ext uri="{BB962C8B-B14F-4D97-AF65-F5344CB8AC3E}">
        <p14:creationId xmlns:p14="http://schemas.microsoft.com/office/powerpoint/2010/main" val="1663252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fontScale="85000" lnSpcReduction="10000"/>
          </a:bodyPr>
          <a:lstStyle/>
          <a:p>
            <a:r>
              <a:rPr lang="en-IE" sz="2800" b="1" dirty="0" smtClean="0"/>
              <a:t>Team-Practices</a:t>
            </a:r>
            <a:endParaRPr lang="en-IE" sz="2800" b="1" dirty="0"/>
          </a:p>
          <a:p>
            <a:pPr lvl="1"/>
            <a:r>
              <a:rPr lang="en-IE" sz="2400" b="1" dirty="0"/>
              <a:t>Metaphor:</a:t>
            </a:r>
            <a:r>
              <a:rPr lang="en-IE" sz="2400" dirty="0"/>
              <a:t> Only a few clear metaphors should describe the system being developed so that the nitty-gritty of the system is clear to all of the project members.</a:t>
            </a:r>
          </a:p>
          <a:p>
            <a:pPr lvl="1"/>
            <a:r>
              <a:rPr lang="en-IE" sz="2400" b="1" dirty="0"/>
              <a:t>Collective Ownership:</a:t>
            </a:r>
            <a:r>
              <a:rPr lang="en-IE" sz="2400" dirty="0"/>
              <a:t> The whole team is responsible for the system, not individuals. Each developer must have access to all lines of code so that each developer is able to take over the task of another developer.</a:t>
            </a:r>
          </a:p>
          <a:p>
            <a:pPr lvl="1"/>
            <a:r>
              <a:rPr lang="en-IE" sz="2400" b="1" dirty="0"/>
              <a:t>Continuous Integration:</a:t>
            </a:r>
            <a:r>
              <a:rPr lang="en-IE" sz="2400" dirty="0"/>
              <a:t> All changes to the system are integrated promptly so that not too many dependencies between changes occur.</a:t>
            </a:r>
          </a:p>
          <a:p>
            <a:pPr lvl="1"/>
            <a:r>
              <a:rPr lang="en-IE" sz="2400" b="1" dirty="0"/>
              <a:t>Coding Standards:</a:t>
            </a:r>
            <a:r>
              <a:rPr lang="en-IE" sz="2400" dirty="0"/>
              <a:t> Regarding the common responsibility for the code, there should be a given common standard for writing the code.</a:t>
            </a:r>
          </a:p>
          <a:p>
            <a:pPr lvl="1"/>
            <a:r>
              <a:rPr lang="en-IE" sz="2400" b="1" dirty="0"/>
              <a:t>Sustainable Pace:</a:t>
            </a:r>
            <a:r>
              <a:rPr lang="en-IE" sz="2400" dirty="0"/>
              <a:t> XP builds on the creativity of the individual project members. This creativity cannot be achieved if the project team constantly works overtime. Overtime is to be avoided</a:t>
            </a:r>
            <a:r>
              <a:rPr lang="en-IE" sz="2400" dirty="0" smtClean="0"/>
              <a:t>.</a:t>
            </a:r>
            <a:endParaRPr lang="en-IE" sz="2400" dirty="0"/>
          </a:p>
        </p:txBody>
      </p:sp>
    </p:spTree>
    <p:extLst>
      <p:ext uri="{BB962C8B-B14F-4D97-AF65-F5344CB8AC3E}">
        <p14:creationId xmlns:p14="http://schemas.microsoft.com/office/powerpoint/2010/main" val="223886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sz="2800" b="1" dirty="0"/>
              <a:t>Programming-Practices</a:t>
            </a:r>
          </a:p>
          <a:p>
            <a:pPr lvl="1"/>
            <a:r>
              <a:rPr lang="en-IE" sz="2400" b="1" dirty="0"/>
              <a:t>Testing:</a:t>
            </a:r>
            <a:r>
              <a:rPr lang="en-IE" sz="2400" dirty="0"/>
              <a:t> All developments must be tested.</a:t>
            </a:r>
          </a:p>
          <a:p>
            <a:pPr lvl="1"/>
            <a:r>
              <a:rPr lang="en-IE" sz="2400" b="1" dirty="0"/>
              <a:t>Simple Design:</a:t>
            </a:r>
            <a:r>
              <a:rPr lang="en-IE" sz="2400" dirty="0"/>
              <a:t> The system should be designed as simply as possible so that it is easier to understand, modify and test.</a:t>
            </a:r>
          </a:p>
          <a:p>
            <a:pPr lvl="1"/>
            <a:r>
              <a:rPr lang="en-IE" sz="2400" b="1" dirty="0"/>
              <a:t>Refactoring:</a:t>
            </a:r>
            <a:r>
              <a:rPr lang="en-IE" sz="2400" dirty="0"/>
              <a:t> As soon as it becomes necessary to alter the structure of the system, it should be implemented.</a:t>
            </a:r>
          </a:p>
          <a:p>
            <a:pPr lvl="1"/>
            <a:r>
              <a:rPr lang="en-IE" sz="2400" b="1" dirty="0"/>
              <a:t>Pair Programming:</a:t>
            </a:r>
            <a:r>
              <a:rPr lang="en-IE" sz="2400" dirty="0"/>
              <a:t> There are always two developers sitting in front of a computer in order to increase the quality and transfer the knowledge better.</a:t>
            </a:r>
          </a:p>
        </p:txBody>
      </p:sp>
    </p:spTree>
    <p:extLst>
      <p:ext uri="{BB962C8B-B14F-4D97-AF65-F5344CB8AC3E}">
        <p14:creationId xmlns:p14="http://schemas.microsoft.com/office/powerpoint/2010/main" val="297599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lnSpcReduction="10000"/>
          </a:bodyPr>
          <a:lstStyle/>
          <a:p>
            <a:r>
              <a:rPr lang="en-IE" dirty="0" smtClean="0"/>
              <a:t>Project are broken down into 1-2 week iterations.</a:t>
            </a:r>
          </a:p>
          <a:p>
            <a:r>
              <a:rPr lang="en-IE" dirty="0" smtClean="0"/>
              <a:t>If changes occur in the middle of an iteration, the team are capable of reacting to them, as </a:t>
            </a:r>
            <a:r>
              <a:rPr lang="en-IE" dirty="0"/>
              <a:t>long as the team hasn’t started work on a particular </a:t>
            </a:r>
            <a:r>
              <a:rPr lang="en-IE" dirty="0" smtClean="0"/>
              <a:t>feature.</a:t>
            </a:r>
          </a:p>
          <a:p>
            <a:r>
              <a:rPr lang="en-IE" dirty="0"/>
              <a:t>Extreme Programming teams work in a strict priority order. Features to be developed are prioritized by the </a:t>
            </a:r>
            <a:r>
              <a:rPr lang="en-IE" dirty="0" smtClean="0"/>
              <a:t>customer.</a:t>
            </a:r>
          </a:p>
        </p:txBody>
      </p:sp>
    </p:spTree>
    <p:extLst>
      <p:ext uri="{BB962C8B-B14F-4D97-AF65-F5344CB8AC3E}">
        <p14:creationId xmlns:p14="http://schemas.microsoft.com/office/powerpoint/2010/main" val="2081356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Design</a:t>
            </a:r>
          </a:p>
          <a:p>
            <a:pPr lvl="1"/>
            <a:r>
              <a:rPr lang="en-IE" dirty="0"/>
              <a:t>Writing unit tests before programming and keeping all of the tests running at all times. The unit tests are automated and eliminates defects early, thus reducing the costs.</a:t>
            </a:r>
          </a:p>
          <a:p>
            <a:pPr lvl="1"/>
            <a:r>
              <a:rPr lang="en-IE" dirty="0"/>
              <a:t>Starting with a simple design just enough to code the features at hand and redesigning when required</a:t>
            </a:r>
            <a:r>
              <a:rPr lang="en-IE" dirty="0" smtClean="0"/>
              <a:t>.</a:t>
            </a:r>
            <a:endParaRPr lang="en-IE" dirty="0"/>
          </a:p>
        </p:txBody>
      </p:sp>
    </p:spTree>
    <p:extLst>
      <p:ext uri="{BB962C8B-B14F-4D97-AF65-F5344CB8AC3E}">
        <p14:creationId xmlns:p14="http://schemas.microsoft.com/office/powerpoint/2010/main" val="94267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Design: User Stories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276872"/>
            <a:ext cx="5486747" cy="4119360"/>
          </a:xfrm>
          <a:prstGeom prst="rect">
            <a:avLst/>
          </a:prstGeom>
        </p:spPr>
      </p:pic>
    </p:spTree>
    <p:extLst>
      <p:ext uri="{BB962C8B-B14F-4D97-AF65-F5344CB8AC3E}">
        <p14:creationId xmlns:p14="http://schemas.microsoft.com/office/powerpoint/2010/main" val="2761502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Development</a:t>
            </a:r>
          </a:p>
          <a:p>
            <a:pPr lvl="1"/>
            <a:r>
              <a:rPr lang="en-IE" dirty="0" smtClean="0"/>
              <a:t>Programming </a:t>
            </a:r>
            <a:r>
              <a:rPr lang="en-IE" dirty="0"/>
              <a:t>in pairs (called pair programming), with two programmers at one screen, taking turns to use the keyboard. While one of them is at the keyboard, the other constantly reviews and provides inputs.</a:t>
            </a:r>
          </a:p>
          <a:p>
            <a:pPr lvl="1"/>
            <a:r>
              <a:rPr lang="en-IE" dirty="0"/>
              <a:t>Integrating and testing the whole system several times a day</a:t>
            </a:r>
            <a:r>
              <a:rPr lang="en-IE" dirty="0" smtClean="0"/>
              <a:t>.</a:t>
            </a:r>
            <a:endParaRPr lang="en-IE" dirty="0"/>
          </a:p>
        </p:txBody>
      </p:sp>
    </p:spTree>
    <p:extLst>
      <p:ext uri="{BB962C8B-B14F-4D97-AF65-F5344CB8AC3E}">
        <p14:creationId xmlns:p14="http://schemas.microsoft.com/office/powerpoint/2010/main" val="3222542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1560" y="2099989"/>
            <a:ext cx="8064896" cy="4281339"/>
          </a:xfrm>
          <a:prstGeom prst="roundRect">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lnSpcReduction="10000"/>
          </a:bodyPr>
          <a:lstStyle/>
          <a:p>
            <a:endParaRPr lang="en-IE" dirty="0" smtClean="0"/>
          </a:p>
          <a:p>
            <a:endParaRPr lang="en-IE" dirty="0"/>
          </a:p>
          <a:p>
            <a:r>
              <a:rPr lang="en-IE" dirty="0" smtClean="0"/>
              <a:t>Pair Programming</a:t>
            </a:r>
          </a:p>
          <a:p>
            <a:pPr lvl="1"/>
            <a:r>
              <a:rPr lang="en-IE" dirty="0"/>
              <a:t>two programmers work together at one workstation. </a:t>
            </a:r>
            <a:endParaRPr lang="en-IE" dirty="0" smtClean="0"/>
          </a:p>
          <a:p>
            <a:pPr lvl="1"/>
            <a:r>
              <a:rPr lang="en-IE" dirty="0" smtClean="0"/>
              <a:t>One</a:t>
            </a:r>
            <a:r>
              <a:rPr lang="en-IE" dirty="0"/>
              <a:t>, the </a:t>
            </a:r>
            <a:r>
              <a:rPr lang="en-IE" b="1" i="1" dirty="0"/>
              <a:t>driver</a:t>
            </a:r>
            <a:r>
              <a:rPr lang="en-IE" dirty="0"/>
              <a:t>, writes code while the other, the </a:t>
            </a:r>
            <a:r>
              <a:rPr lang="en-IE" b="1" i="1" dirty="0"/>
              <a:t>observer</a:t>
            </a:r>
            <a:r>
              <a:rPr lang="en-IE" dirty="0"/>
              <a:t> or </a:t>
            </a:r>
            <a:r>
              <a:rPr lang="en-IE" b="1" i="1" dirty="0"/>
              <a:t>navigator</a:t>
            </a:r>
            <a:r>
              <a:rPr lang="en-IE" dirty="0" smtClean="0"/>
              <a:t>, </a:t>
            </a:r>
            <a:r>
              <a:rPr lang="en-IE" dirty="0"/>
              <a:t>reviews each line of code as it is typed </a:t>
            </a:r>
            <a:r>
              <a:rPr lang="en-IE" dirty="0" smtClean="0"/>
              <a:t>in.</a:t>
            </a:r>
          </a:p>
          <a:p>
            <a:pPr lvl="1"/>
            <a:r>
              <a:rPr lang="en-IE" dirty="0" smtClean="0"/>
              <a:t>The </a:t>
            </a:r>
            <a:r>
              <a:rPr lang="en-IE" dirty="0"/>
              <a:t>two programmers switch roles frequently.</a:t>
            </a:r>
            <a:endParaRPr lang="en-IE"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340768"/>
            <a:ext cx="3186562" cy="1800200"/>
          </a:xfrm>
          <a:prstGeom prst="rect">
            <a:avLst/>
          </a:prstGeom>
        </p:spPr>
      </p:pic>
    </p:spTree>
    <p:extLst>
      <p:ext uri="{BB962C8B-B14F-4D97-AF65-F5344CB8AC3E}">
        <p14:creationId xmlns:p14="http://schemas.microsoft.com/office/powerpoint/2010/main" val="3717312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1560" y="2099989"/>
            <a:ext cx="8064896" cy="4281339"/>
          </a:xfrm>
          <a:prstGeom prst="roundRect">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lnSpcReduction="10000"/>
          </a:bodyPr>
          <a:lstStyle/>
          <a:p>
            <a:endParaRPr lang="en-IE" dirty="0" smtClean="0"/>
          </a:p>
          <a:p>
            <a:endParaRPr lang="en-IE" dirty="0"/>
          </a:p>
          <a:p>
            <a:r>
              <a:rPr lang="en-IE" dirty="0" smtClean="0"/>
              <a:t>Pair Programming</a:t>
            </a:r>
          </a:p>
          <a:p>
            <a:pPr lvl="1"/>
            <a:r>
              <a:rPr lang="en-IE" dirty="0"/>
              <a:t>While reviewing, the observer also considers the "strategic" direction of the work, coming up with ideas for improvements and likely future problems to address. </a:t>
            </a:r>
            <a:endParaRPr lang="en-IE" dirty="0" smtClean="0"/>
          </a:p>
          <a:p>
            <a:pPr lvl="1"/>
            <a:r>
              <a:rPr lang="en-IE" dirty="0" smtClean="0"/>
              <a:t>This </a:t>
            </a:r>
            <a:r>
              <a:rPr lang="en-IE" dirty="0"/>
              <a:t>frees the driver to focus all of their attention on the "tactical" aspects of completing the current task, using the observer as a safety net and guide.</a:t>
            </a:r>
            <a:endParaRPr lang="en-IE"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340768"/>
            <a:ext cx="3186562" cy="1800200"/>
          </a:xfrm>
          <a:prstGeom prst="rect">
            <a:avLst/>
          </a:prstGeom>
        </p:spPr>
      </p:pic>
    </p:spTree>
    <p:extLst>
      <p:ext uri="{BB962C8B-B14F-4D97-AF65-F5344CB8AC3E}">
        <p14:creationId xmlns:p14="http://schemas.microsoft.com/office/powerpoint/2010/main" val="3894600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1560" y="2099989"/>
            <a:ext cx="8064896" cy="4281339"/>
          </a:xfrm>
          <a:prstGeom prst="roundRect">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endParaRPr lang="en-IE" dirty="0" smtClean="0"/>
          </a:p>
          <a:p>
            <a:endParaRPr lang="en-IE" dirty="0"/>
          </a:p>
          <a:p>
            <a:r>
              <a:rPr lang="en-IE" dirty="0" smtClean="0"/>
              <a:t>Pair Programming</a:t>
            </a:r>
          </a:p>
          <a:p>
            <a:pPr lvl="1"/>
            <a:r>
              <a:rPr lang="en-IE" dirty="0"/>
              <a:t>Pair programming increases the man-hours required to deliver code compared to programmers working </a:t>
            </a:r>
            <a:r>
              <a:rPr lang="en-IE" dirty="0" smtClean="0"/>
              <a:t>individually from up to between </a:t>
            </a:r>
            <a:r>
              <a:rPr lang="en-IE" dirty="0"/>
              <a:t>15% and 100</a:t>
            </a:r>
            <a:r>
              <a:rPr lang="en-IE" dirty="0" smtClean="0"/>
              <a:t>%.</a:t>
            </a:r>
          </a:p>
          <a:p>
            <a:pPr lvl="1"/>
            <a:r>
              <a:rPr lang="en-IE" dirty="0" smtClean="0"/>
              <a:t>However</a:t>
            </a:r>
            <a:r>
              <a:rPr lang="en-IE" dirty="0"/>
              <a:t>, the resulting code has about 15% fewer defects.</a:t>
            </a:r>
            <a:endParaRPr lang="en-IE"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340768"/>
            <a:ext cx="3186562" cy="1800200"/>
          </a:xfrm>
          <a:prstGeom prst="rect">
            <a:avLst/>
          </a:prstGeom>
        </p:spPr>
      </p:pic>
    </p:spTree>
    <p:extLst>
      <p:ext uri="{BB962C8B-B14F-4D97-AF65-F5344CB8AC3E}">
        <p14:creationId xmlns:p14="http://schemas.microsoft.com/office/powerpoint/2010/main" val="1309866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9851"/>
            <a:ext cx="9144000" cy="4558298"/>
          </a:xfrm>
          <a:prstGeom prst="rect">
            <a:avLst/>
          </a:prstGeom>
        </p:spPr>
      </p:pic>
    </p:spTree>
    <p:extLst>
      <p:ext uri="{BB962C8B-B14F-4D97-AF65-F5344CB8AC3E}">
        <p14:creationId xmlns:p14="http://schemas.microsoft.com/office/powerpoint/2010/main" val="360169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sp>
        <p:nvSpPr>
          <p:cNvPr id="4" name="Content Placeholder 3"/>
          <p:cNvSpPr>
            <a:spLocks noGrp="1"/>
          </p:cNvSpPr>
          <p:nvPr>
            <p:ph idx="1"/>
          </p:nvPr>
        </p:nvSpPr>
        <p:spPr/>
        <p:txBody>
          <a:bodyPr>
            <a:normAutofit/>
          </a:bodyPr>
          <a:lstStyle/>
          <a:p>
            <a:r>
              <a:rPr lang="en-IE" dirty="0" smtClean="0"/>
              <a:t>Production</a:t>
            </a:r>
          </a:p>
          <a:p>
            <a:pPr lvl="1"/>
            <a:r>
              <a:rPr lang="en-IE" dirty="0"/>
              <a:t>Putting a minimal working system into the production quickly and upgrading it whenever required.</a:t>
            </a:r>
          </a:p>
          <a:p>
            <a:pPr lvl="1"/>
            <a:r>
              <a:rPr lang="en-IE" dirty="0"/>
              <a:t>Keeping the customer involved all the time and obtaining constant feedback.</a:t>
            </a:r>
          </a:p>
        </p:txBody>
      </p:sp>
    </p:spTree>
    <p:extLst>
      <p:ext uri="{BB962C8B-B14F-4D97-AF65-F5344CB8AC3E}">
        <p14:creationId xmlns:p14="http://schemas.microsoft.com/office/powerpoint/2010/main" val="1258967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Extreme Programming (XP)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32" y="2132856"/>
            <a:ext cx="8035136" cy="3456384"/>
          </a:xfrm>
          <a:prstGeom prst="rect">
            <a:avLst/>
          </a:prstGeom>
        </p:spPr>
      </p:pic>
    </p:spTree>
    <p:extLst>
      <p:ext uri="{BB962C8B-B14F-4D97-AF65-F5344CB8AC3E}">
        <p14:creationId xmlns:p14="http://schemas.microsoft.com/office/powerpoint/2010/main" val="1854488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3</a:t>
            </a:r>
            <a:r>
              <a:rPr lang="en-IE" dirty="0" smtClean="0"/>
              <a:t>. 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56827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Large project are divided into manageable amounts</a:t>
            </a:r>
            <a:endParaRPr lang="en-IE" dirty="0"/>
          </a:p>
        </p:txBody>
      </p:sp>
    </p:spTree>
    <p:extLst>
      <p:ext uri="{BB962C8B-B14F-4D97-AF65-F5344CB8AC3E}">
        <p14:creationId xmlns:p14="http://schemas.microsoft.com/office/powerpoint/2010/main" val="2981415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smtClean="0"/>
              <a:t>Reduced </a:t>
            </a:r>
            <a:r>
              <a:rPr lang="en-IE" dirty="0"/>
              <a:t>costs and time required for project </a:t>
            </a:r>
            <a:r>
              <a:rPr lang="en-IE" dirty="0" smtClean="0"/>
              <a:t>realization.</a:t>
            </a:r>
            <a:endParaRPr lang="en-IE" dirty="0"/>
          </a:p>
          <a:p>
            <a:endParaRPr lang="en-IE" dirty="0"/>
          </a:p>
        </p:txBody>
      </p:sp>
    </p:spTree>
    <p:extLst>
      <p:ext uri="{BB962C8B-B14F-4D97-AF65-F5344CB8AC3E}">
        <p14:creationId xmlns:p14="http://schemas.microsoft.com/office/powerpoint/2010/main" val="119749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Extreme Programming teams save lots of money because they don’t use too much documentation. </a:t>
            </a:r>
          </a:p>
          <a:p>
            <a:endParaRPr lang="en-IE" dirty="0"/>
          </a:p>
        </p:txBody>
      </p:sp>
    </p:spTree>
    <p:extLst>
      <p:ext uri="{BB962C8B-B14F-4D97-AF65-F5344CB8AC3E}">
        <p14:creationId xmlns:p14="http://schemas.microsoft.com/office/powerpoint/2010/main" val="2151954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Simplicity is </a:t>
            </a:r>
            <a:r>
              <a:rPr lang="en-IE" dirty="0" smtClean="0"/>
              <a:t>another advantage </a:t>
            </a:r>
            <a:r>
              <a:rPr lang="en-IE" dirty="0"/>
              <a:t>of Extreme Programming projects.</a:t>
            </a:r>
          </a:p>
        </p:txBody>
      </p:sp>
    </p:spTree>
    <p:extLst>
      <p:ext uri="{BB962C8B-B14F-4D97-AF65-F5344CB8AC3E}">
        <p14:creationId xmlns:p14="http://schemas.microsoft.com/office/powerpoint/2010/main" val="2903759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XP is reduces the risks related to programming. Normally programming depends a lot on individuals key team members. In XP, Using module structure, and pair programing XP spreads the risk and mitigate the dependence on individuals</a:t>
            </a:r>
          </a:p>
        </p:txBody>
      </p:sp>
    </p:spTree>
    <p:extLst>
      <p:ext uri="{BB962C8B-B14F-4D97-AF65-F5344CB8AC3E}">
        <p14:creationId xmlns:p14="http://schemas.microsoft.com/office/powerpoint/2010/main" val="1523013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Advantages</a:t>
            </a:r>
            <a:endParaRPr lang="en-IE" dirty="0"/>
          </a:p>
        </p:txBody>
      </p:sp>
      <p:sp>
        <p:nvSpPr>
          <p:cNvPr id="2" name="Content Placeholder 1"/>
          <p:cNvSpPr>
            <a:spLocks noGrp="1"/>
          </p:cNvSpPr>
          <p:nvPr>
            <p:ph idx="1"/>
          </p:nvPr>
        </p:nvSpPr>
        <p:spPr/>
        <p:txBody>
          <a:bodyPr>
            <a:normAutofit/>
          </a:bodyPr>
          <a:lstStyle/>
          <a:p>
            <a:r>
              <a:rPr lang="en-IE" dirty="0"/>
              <a:t>In software simplicity always brings quality and contributes the robustness. By bringing simplicity, XP manages to create faster software with less defects.</a:t>
            </a:r>
            <a:br>
              <a:rPr lang="en-IE" dirty="0"/>
            </a:br>
            <a:r>
              <a:rPr lang="en-IE" dirty="0"/>
              <a:t>Test driven development at the coding stage and the customer UAT validation leads to successful development completion.</a:t>
            </a:r>
          </a:p>
        </p:txBody>
      </p:sp>
    </p:spTree>
    <p:extLst>
      <p:ext uri="{BB962C8B-B14F-4D97-AF65-F5344CB8AC3E}">
        <p14:creationId xmlns:p14="http://schemas.microsoft.com/office/powerpoint/2010/main" val="3097459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4</a:t>
            </a:r>
            <a:r>
              <a:rPr lang="en-IE" dirty="0" smtClean="0"/>
              <a:t>. Disadvantages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4555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1. Overview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Extreme Programming is focused on the code rather than on design. </a:t>
            </a:r>
          </a:p>
        </p:txBody>
      </p:sp>
    </p:spTree>
    <p:extLst>
      <p:ext uri="{BB962C8B-B14F-4D97-AF65-F5344CB8AC3E}">
        <p14:creationId xmlns:p14="http://schemas.microsoft.com/office/powerpoint/2010/main" val="517784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XP</a:t>
            </a:r>
            <a:r>
              <a:rPr lang="en-IE" dirty="0"/>
              <a:t>  requires a detailed planning from the start due to changing costs &amp; scope</a:t>
            </a:r>
            <a:br>
              <a:rPr lang="en-IE" dirty="0"/>
            </a:br>
            <a:endParaRPr lang="en-IE" dirty="0"/>
          </a:p>
        </p:txBody>
      </p:sp>
    </p:spTree>
    <p:extLst>
      <p:ext uri="{BB962C8B-B14F-4D97-AF65-F5344CB8AC3E}">
        <p14:creationId xmlns:p14="http://schemas.microsoft.com/office/powerpoint/2010/main" val="1872391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smtClean="0"/>
              <a:t>XP </a:t>
            </a:r>
            <a:r>
              <a:rPr lang="en-IE" dirty="0"/>
              <a:t>doesn't measure/plan Quality Assurance of coding. </a:t>
            </a:r>
            <a:br>
              <a:rPr lang="en-IE" dirty="0"/>
            </a:br>
            <a:endParaRPr lang="en-IE" dirty="0"/>
          </a:p>
        </p:txBody>
      </p:sp>
    </p:spTree>
    <p:extLst>
      <p:ext uri="{BB962C8B-B14F-4D97-AF65-F5344CB8AC3E}">
        <p14:creationId xmlns:p14="http://schemas.microsoft.com/office/powerpoint/2010/main" val="1792190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To convince developers to accept this tough practice is not always easy.  It requires more discipline in the team and devotion of your customers.  Project management might experience difficulties related with the  practice that changes  during the life cycle.</a:t>
            </a:r>
          </a:p>
        </p:txBody>
      </p:sp>
    </p:spTree>
    <p:extLst>
      <p:ext uri="{BB962C8B-B14F-4D97-AF65-F5344CB8AC3E}">
        <p14:creationId xmlns:p14="http://schemas.microsoft.com/office/powerpoint/2010/main" val="3698874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Disadvantages</a:t>
            </a:r>
            <a:endParaRPr lang="en-IE" dirty="0"/>
          </a:p>
        </p:txBody>
      </p:sp>
      <p:sp>
        <p:nvSpPr>
          <p:cNvPr id="2" name="Content Placeholder 1"/>
          <p:cNvSpPr>
            <a:spLocks noGrp="1"/>
          </p:cNvSpPr>
          <p:nvPr>
            <p:ph idx="1"/>
          </p:nvPr>
        </p:nvSpPr>
        <p:spPr/>
        <p:txBody>
          <a:bodyPr>
            <a:normAutofit/>
          </a:bodyPr>
          <a:lstStyle/>
          <a:p>
            <a:r>
              <a:rPr lang="en-IE" dirty="0"/>
              <a:t>XP is practiced with pair programming which might usually lead to too much duplication of codes  and data.</a:t>
            </a:r>
          </a:p>
        </p:txBody>
      </p:sp>
    </p:spTree>
    <p:extLst>
      <p:ext uri="{BB962C8B-B14F-4D97-AF65-F5344CB8AC3E}">
        <p14:creationId xmlns:p14="http://schemas.microsoft.com/office/powerpoint/2010/main" val="3296836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5. Interesting</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2730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XP engineering </a:t>
            </a:r>
            <a:r>
              <a:rPr lang="en-IE" dirty="0" smtClean="0"/>
              <a:t>practices include things like </a:t>
            </a:r>
            <a:r>
              <a:rPr lang="en-IE" dirty="0"/>
              <a:t>test-driven development, </a:t>
            </a:r>
            <a:r>
              <a:rPr lang="en-IE" dirty="0" smtClean="0"/>
              <a:t>automated </a:t>
            </a:r>
            <a:r>
              <a:rPr lang="en-IE" dirty="0"/>
              <a:t>testing, pair programming, simple design, </a:t>
            </a:r>
            <a:r>
              <a:rPr lang="en-IE" dirty="0" smtClean="0"/>
              <a:t>and refactoring.</a:t>
            </a:r>
            <a:r>
              <a:rPr lang="en-IE" dirty="0"/>
              <a:t> </a:t>
            </a:r>
          </a:p>
        </p:txBody>
      </p:sp>
    </p:spTree>
    <p:extLst>
      <p:ext uri="{BB962C8B-B14F-4D97-AF65-F5344CB8AC3E}">
        <p14:creationId xmlns:p14="http://schemas.microsoft.com/office/powerpoint/2010/main" val="895137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smtClean="0"/>
              <a:t>XP says that </a:t>
            </a:r>
            <a:r>
              <a:rPr lang="en-IE" dirty="0"/>
              <a:t>the only truly important product of the system development process is </a:t>
            </a:r>
            <a:r>
              <a:rPr lang="en-IE" dirty="0" smtClean="0"/>
              <a:t>code.</a:t>
            </a:r>
            <a:endParaRPr lang="en-IE" dirty="0"/>
          </a:p>
        </p:txBody>
      </p:sp>
    </p:spTree>
    <p:extLst>
      <p:ext uri="{BB962C8B-B14F-4D97-AF65-F5344CB8AC3E}">
        <p14:creationId xmlns:p14="http://schemas.microsoft.com/office/powerpoint/2010/main" val="3279891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Autofit/>
          </a:bodyPr>
          <a:lstStyle/>
          <a:p>
            <a:pPr fontAlgn="base"/>
            <a:r>
              <a:rPr lang="en-IE" dirty="0"/>
              <a:t>Coding can also help to communicate thoughts about programming problems. A programmer dealing with a complex programming problem, or finding it hard to explain the solution to fellow programmers, might code it in a simplified manner and use the code to demonstrate what </a:t>
            </a:r>
            <a:r>
              <a:rPr lang="en-IE" dirty="0" smtClean="0"/>
              <a:t>she </a:t>
            </a:r>
            <a:r>
              <a:rPr lang="en-IE" dirty="0"/>
              <a:t>means.</a:t>
            </a:r>
          </a:p>
        </p:txBody>
      </p:sp>
    </p:spTree>
    <p:extLst>
      <p:ext uri="{BB962C8B-B14F-4D97-AF65-F5344CB8AC3E}">
        <p14:creationId xmlns:p14="http://schemas.microsoft.com/office/powerpoint/2010/main" val="2333344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System-wide integration testing </a:t>
            </a:r>
            <a:r>
              <a:rPr lang="en-IE" dirty="0" smtClean="0"/>
              <a:t>is </a:t>
            </a:r>
            <a:r>
              <a:rPr lang="en-IE" dirty="0"/>
              <a:t>encouraged, initially, as a </a:t>
            </a:r>
            <a:r>
              <a:rPr lang="en-IE" dirty="0" smtClean="0"/>
              <a:t>weekly </a:t>
            </a:r>
            <a:r>
              <a:rPr lang="en-IE" dirty="0"/>
              <a:t>activity, for early detection of incompatible interfaces, to reconnect before the separate sections diverged widely from coherent functionality.</a:t>
            </a:r>
          </a:p>
        </p:txBody>
      </p:sp>
    </p:spTree>
    <p:extLst>
      <p:ext uri="{BB962C8B-B14F-4D97-AF65-F5344CB8AC3E}">
        <p14:creationId xmlns:p14="http://schemas.microsoft.com/office/powerpoint/2010/main" val="422948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IE" dirty="0"/>
          </a:p>
        </p:txBody>
      </p:sp>
      <p:sp>
        <p:nvSpPr>
          <p:cNvPr id="3" name="Content Placeholder 2"/>
          <p:cNvSpPr>
            <a:spLocks noGrp="1"/>
          </p:cNvSpPr>
          <p:nvPr>
            <p:ph idx="1"/>
          </p:nvPr>
        </p:nvSpPr>
        <p:spPr/>
        <p:txBody>
          <a:bodyPr/>
          <a:lstStyle/>
          <a:p>
            <a:r>
              <a:rPr lang="en-IE" dirty="0" smtClean="0"/>
              <a:t>The “Extreme Programming (XP) Model” is a model that represents one method as to how software can be developed.</a:t>
            </a:r>
            <a:endParaRPr lang="en-IE" dirty="0"/>
          </a:p>
        </p:txBody>
      </p:sp>
    </p:spTree>
    <p:extLst>
      <p:ext uri="{BB962C8B-B14F-4D97-AF65-F5344CB8AC3E}">
        <p14:creationId xmlns:p14="http://schemas.microsoft.com/office/powerpoint/2010/main" val="1930850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smtClean="0"/>
              <a:t>Listening is a key element of XP, programmers </a:t>
            </a:r>
            <a:r>
              <a:rPr lang="en-IE" dirty="0"/>
              <a:t>must listen to what the customers need the system to do, what "business logic" is needed.</a:t>
            </a:r>
          </a:p>
        </p:txBody>
      </p:sp>
    </p:spTree>
    <p:extLst>
      <p:ext uri="{BB962C8B-B14F-4D97-AF65-F5344CB8AC3E}">
        <p14:creationId xmlns:p14="http://schemas.microsoft.com/office/powerpoint/2010/main" val="2500064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p:txBody>
          <a:bodyPr>
            <a:normAutofit/>
          </a:bodyPr>
          <a:lstStyle/>
          <a:p>
            <a:r>
              <a:rPr lang="en-IE" dirty="0"/>
              <a:t>XP is still evolving, assimilating more lessons from experiences in the </a:t>
            </a:r>
            <a:r>
              <a:rPr lang="en-IE" dirty="0" smtClean="0"/>
              <a:t>field. </a:t>
            </a:r>
            <a:r>
              <a:rPr lang="en-IE" dirty="0"/>
              <a:t>In the second edition of </a:t>
            </a:r>
            <a:r>
              <a:rPr lang="en-IE" i="1" dirty="0"/>
              <a:t>Extreme Programming </a:t>
            </a:r>
            <a:r>
              <a:rPr lang="en-IE" i="1" dirty="0" smtClean="0"/>
              <a:t>Explained</a:t>
            </a:r>
            <a:r>
              <a:rPr lang="en-IE" dirty="0" smtClean="0"/>
              <a:t>, </a:t>
            </a:r>
            <a:r>
              <a:rPr lang="en-IE" dirty="0"/>
              <a:t>five years after the first edition, Beck added more values and practices and differentiated between primary and corollary practices.</a:t>
            </a:r>
            <a:endParaRPr lang="en-IE" dirty="0" smtClean="0"/>
          </a:p>
        </p:txBody>
      </p:sp>
    </p:spTree>
    <p:extLst>
      <p:ext uri="{BB962C8B-B14F-4D97-AF65-F5344CB8AC3E}">
        <p14:creationId xmlns:p14="http://schemas.microsoft.com/office/powerpoint/2010/main" val="1644534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 name="Rectangle 6"/>
          <p:cNvSpPr/>
          <p:nvPr/>
        </p:nvSpPr>
        <p:spPr>
          <a:xfrm>
            <a:off x="5083504" y="2070277"/>
            <a:ext cx="3455318" cy="1858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normAutofit/>
          </a:bodyPr>
          <a:lstStyle/>
          <a:p>
            <a:r>
              <a:rPr lang="en-IE" dirty="0" smtClean="0"/>
              <a:t>Interesting</a:t>
            </a:r>
            <a:endParaRPr lang="en-IE" dirty="0"/>
          </a:p>
        </p:txBody>
      </p:sp>
      <p:sp>
        <p:nvSpPr>
          <p:cNvPr id="2" name="Content Placeholder 1"/>
          <p:cNvSpPr>
            <a:spLocks noGrp="1"/>
          </p:cNvSpPr>
          <p:nvPr>
            <p:ph idx="1"/>
          </p:nvPr>
        </p:nvSpPr>
        <p:spPr>
          <a:xfrm>
            <a:off x="457200" y="1351309"/>
            <a:ext cx="8229600" cy="4525963"/>
          </a:xfrm>
        </p:spPr>
        <p:txBody>
          <a:bodyPr>
            <a:normAutofit/>
          </a:bodyPr>
          <a:lstStyle/>
          <a:p>
            <a:pPr marL="0" indent="0">
              <a:buNone/>
            </a:pPr>
            <a:r>
              <a:rPr lang="en-IE" dirty="0" smtClean="0"/>
              <a:t>There are other versions of the Model:</a:t>
            </a:r>
            <a:endParaRPr lang="en-IE"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6" y="2070277"/>
            <a:ext cx="4320000" cy="18582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504" y="4083858"/>
            <a:ext cx="3455318" cy="25914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83180"/>
            <a:ext cx="4320277" cy="25921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6095" y="2070277"/>
            <a:ext cx="2114545" cy="1895421"/>
          </a:xfrm>
          <a:prstGeom prst="rect">
            <a:avLst/>
          </a:prstGeom>
        </p:spPr>
      </p:pic>
    </p:spTree>
    <p:extLst>
      <p:ext uri="{BB962C8B-B14F-4D97-AF65-F5344CB8AC3E}">
        <p14:creationId xmlns:p14="http://schemas.microsoft.com/office/powerpoint/2010/main" val="18711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smtClean="0"/>
              <a:t>6. Reflections</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20653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XP is very useful when we have:</a:t>
            </a:r>
          </a:p>
          <a:p>
            <a:pPr lvl="1"/>
            <a:r>
              <a:rPr lang="en-IE" dirty="0"/>
              <a:t>Dynamically changing software requirements</a:t>
            </a:r>
          </a:p>
          <a:p>
            <a:pPr lvl="1"/>
            <a:r>
              <a:rPr lang="en-IE" dirty="0"/>
              <a:t>Risks caused by fixed time projects using new technology</a:t>
            </a:r>
          </a:p>
          <a:p>
            <a:pPr lvl="1"/>
            <a:r>
              <a:rPr lang="en-IE" dirty="0"/>
              <a:t>Small, co-located extended development team</a:t>
            </a:r>
          </a:p>
          <a:p>
            <a:pPr lvl="1"/>
            <a:r>
              <a:rPr lang="en-IE" dirty="0"/>
              <a:t>The technology you are using allows for automated unit and functional </a:t>
            </a:r>
            <a:r>
              <a:rPr lang="en-IE" dirty="0" smtClean="0"/>
              <a:t>tests</a:t>
            </a:r>
            <a:endParaRPr lang="en-IE" dirty="0"/>
          </a:p>
        </p:txBody>
      </p:sp>
    </p:spTree>
    <p:extLst>
      <p:ext uri="{BB962C8B-B14F-4D97-AF65-F5344CB8AC3E}">
        <p14:creationId xmlns:p14="http://schemas.microsoft.com/office/powerpoint/2010/main" val="417742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XP sees communication as a vital aspect of development, </a:t>
            </a:r>
            <a:r>
              <a:rPr lang="en-IE" dirty="0"/>
              <a:t>and most people agree that face to face conversation is the best form of communication, </a:t>
            </a:r>
            <a:r>
              <a:rPr lang="en-IE" dirty="0" smtClean="0"/>
              <a:t>so XP suggests that the </a:t>
            </a:r>
            <a:r>
              <a:rPr lang="en-IE" dirty="0"/>
              <a:t>team sit together in the same space without barriers to communication, such as cubicle walls.</a:t>
            </a:r>
            <a:endParaRPr lang="en-IE" dirty="0"/>
          </a:p>
        </p:txBody>
      </p:sp>
    </p:spTree>
    <p:extLst>
      <p:ext uri="{BB962C8B-B14F-4D97-AF65-F5344CB8AC3E}">
        <p14:creationId xmlns:p14="http://schemas.microsoft.com/office/powerpoint/2010/main" val="5904526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lstStyle/>
          <a:p>
            <a:r>
              <a:rPr lang="en-IE" dirty="0" smtClean="0"/>
              <a:t>XP tells you to build in some slack, the </a:t>
            </a:r>
            <a:r>
              <a:rPr lang="en-IE" dirty="0"/>
              <a:t>idea behind slack </a:t>
            </a:r>
            <a:r>
              <a:rPr lang="en-IE" dirty="0" smtClean="0"/>
              <a:t>is </a:t>
            </a:r>
            <a:r>
              <a:rPr lang="en-IE" dirty="0"/>
              <a:t>to add some low priority tasks or stories in your weekly and quarterly cycles that can be dropped if the team gets behind on more important tasks or stories. </a:t>
            </a:r>
            <a:endParaRPr lang="en-IE" dirty="0"/>
          </a:p>
        </p:txBody>
      </p:sp>
    </p:spTree>
    <p:extLst>
      <p:ext uri="{BB962C8B-B14F-4D97-AF65-F5344CB8AC3E}">
        <p14:creationId xmlns:p14="http://schemas.microsoft.com/office/powerpoint/2010/main" val="522173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sp>
        <p:nvSpPr>
          <p:cNvPr id="2" name="Content Placeholder 1"/>
          <p:cNvSpPr>
            <a:spLocks noGrp="1"/>
          </p:cNvSpPr>
          <p:nvPr>
            <p:ph idx="1"/>
          </p:nvPr>
        </p:nvSpPr>
        <p:spPr/>
        <p:txBody>
          <a:bodyPr>
            <a:normAutofit/>
          </a:bodyPr>
          <a:lstStyle/>
          <a:p>
            <a:r>
              <a:rPr lang="en-IE" dirty="0" smtClean="0"/>
              <a:t>XP focuses </a:t>
            </a:r>
            <a:r>
              <a:rPr lang="en-IE" dirty="0"/>
              <a:t>on </a:t>
            </a:r>
            <a:r>
              <a:rPr lang="en-IE" dirty="0" smtClean="0"/>
              <a:t>practice excellence</a:t>
            </a:r>
            <a:r>
              <a:rPr lang="en-IE" dirty="0"/>
              <a:t>. The method prescribes a small number of absolutely essential practices and encourages teams to perform those practices as good as they possibly can, almost to the extreme.</a:t>
            </a:r>
            <a:endParaRPr lang="en-IE" dirty="0" smtClean="0"/>
          </a:p>
        </p:txBody>
      </p:sp>
    </p:spTree>
    <p:extLst>
      <p:ext uri="{BB962C8B-B14F-4D97-AF65-F5344CB8AC3E}">
        <p14:creationId xmlns:p14="http://schemas.microsoft.com/office/powerpoint/2010/main" val="2020292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Reflections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79" y="1421568"/>
            <a:ext cx="5295041" cy="5090401"/>
          </a:xfrm>
          <a:prstGeom prst="rect">
            <a:avLst/>
          </a:prstGeom>
        </p:spPr>
      </p:pic>
    </p:spTree>
    <p:extLst>
      <p:ext uri="{BB962C8B-B14F-4D97-AF65-F5344CB8AC3E}">
        <p14:creationId xmlns:p14="http://schemas.microsoft.com/office/powerpoint/2010/main" val="42049073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7</a:t>
            </a:r>
            <a:r>
              <a:rPr lang="en-IE" dirty="0" smtClean="0"/>
              <a:t>. Review</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314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6</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Review</a:t>
            </a:r>
            <a:endParaRPr lang="en-IE" dirty="0"/>
          </a:p>
        </p:txBody>
      </p:sp>
      <p:sp>
        <p:nvSpPr>
          <p:cNvPr id="6" name="Content Placeholder 5"/>
          <p:cNvSpPr>
            <a:spLocks noGrp="1"/>
          </p:cNvSpPr>
          <p:nvPr>
            <p:ph idx="1"/>
          </p:nvPr>
        </p:nvSpPr>
        <p:spPr/>
        <p:txBody>
          <a:bodyPr/>
          <a:lstStyle/>
          <a:p>
            <a:r>
              <a:rPr lang="en-IE" dirty="0" smtClean="0"/>
              <a:t>What did we learn?</a:t>
            </a:r>
            <a:endParaRPr lang="en-IE" dirty="0"/>
          </a:p>
        </p:txBody>
      </p:sp>
    </p:spTree>
    <p:extLst>
      <p:ext uri="{BB962C8B-B14F-4D97-AF65-F5344CB8AC3E}">
        <p14:creationId xmlns:p14="http://schemas.microsoft.com/office/powerpoint/2010/main" val="3966239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r>
              <a:rPr lang="en-IE" dirty="0"/>
              <a:t>8</a:t>
            </a:r>
            <a:r>
              <a:rPr lang="en-IE" dirty="0" smtClean="0"/>
              <a:t>. Summary</a:t>
            </a:r>
            <a:endParaRPr lang="en-IE" dirty="0"/>
          </a:p>
        </p:txBody>
      </p:sp>
      <p:sp>
        <p:nvSpPr>
          <p:cNvPr id="3" name="Horizontal Scroll 2"/>
          <p:cNvSpPr/>
          <p:nvPr/>
        </p:nvSpPr>
        <p:spPr>
          <a:xfrm>
            <a:off x="827584" y="1700808"/>
            <a:ext cx="7488832" cy="295232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9718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Summary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915" y="1354336"/>
            <a:ext cx="5822170" cy="5184576"/>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090" cy="6858000"/>
          </a:xfrm>
          <a:prstGeom prst="rect">
            <a:avLst/>
          </a:prstGeom>
        </p:spPr>
      </p:pic>
    </p:spTree>
    <p:extLst>
      <p:ext uri="{BB962C8B-B14F-4D97-AF65-F5344CB8AC3E}">
        <p14:creationId xmlns:p14="http://schemas.microsoft.com/office/powerpoint/2010/main" val="4028652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7</a:t>
            </a:fld>
            <a:endParaRPr lang="en-US" smtClean="0"/>
          </a:p>
        </p:txBody>
      </p:sp>
      <p:sp>
        <p:nvSpPr>
          <p:cNvPr id="8" name="Rectangle 3"/>
          <p:cNvSpPr>
            <a:spLocks noChangeArrowheads="1"/>
          </p:cNvSpPr>
          <p:nvPr/>
        </p:nvSpPr>
        <p:spPr bwMode="auto">
          <a:xfrm>
            <a:off x="827088" y="1989138"/>
            <a:ext cx="785018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 V Model</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3200" dirty="0"/>
          </a:p>
        </p:txBody>
      </p:sp>
      <p:sp>
        <p:nvSpPr>
          <p:cNvPr id="9" name="AutoShape 4"/>
          <p:cNvSpPr>
            <a:spLocks noChangeArrowheads="1"/>
          </p:cNvSpPr>
          <p:nvPr/>
        </p:nvSpPr>
        <p:spPr bwMode="auto">
          <a:xfrm>
            <a:off x="1691680" y="2278063"/>
            <a:ext cx="936625"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900113" y="2997200"/>
            <a:ext cx="755967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900113" y="3500438"/>
            <a:ext cx="755967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900757" y="4005263"/>
            <a:ext cx="755967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900113" y="4581525"/>
            <a:ext cx="755967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900113" y="5084763"/>
            <a:ext cx="7559675" cy="0"/>
          </a:xfrm>
          <a:prstGeom prst="line">
            <a:avLst/>
          </a:prstGeom>
          <a:noFill/>
          <a:ln w="57150">
            <a:solidFill>
              <a:schemeClr val="tx1"/>
            </a:solidFill>
            <a:round/>
            <a:headEnd/>
            <a:tailEnd/>
          </a:ln>
        </p:spPr>
        <p:txBody>
          <a:bodyPr/>
          <a:lstStyle/>
          <a:p>
            <a:endParaRPr lang="en-IE"/>
          </a:p>
        </p:txBody>
      </p:sp>
      <p:sp>
        <p:nvSpPr>
          <p:cNvPr id="2" name="Oval 1"/>
          <p:cNvSpPr/>
          <p:nvPr/>
        </p:nvSpPr>
        <p:spPr>
          <a:xfrm>
            <a:off x="2051720" y="5012755"/>
            <a:ext cx="3312368" cy="6484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22208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Overview</a:t>
            </a:r>
            <a:endParaRPr lang="en-IE" dirty="0"/>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8</a:t>
            </a:fld>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915" y="1354336"/>
            <a:ext cx="5822170" cy="5184576"/>
          </a:xfrm>
          <a:prstGeom prst="rect">
            <a:avLst/>
          </a:prstGeom>
        </p:spPr>
      </p:pic>
    </p:spTree>
    <p:extLst>
      <p:ext uri="{BB962C8B-B14F-4D97-AF65-F5344CB8AC3E}">
        <p14:creationId xmlns:p14="http://schemas.microsoft.com/office/powerpoint/2010/main" val="75991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Overview</a:t>
            </a:r>
            <a:endParaRPr lang="en-IE" dirty="0"/>
          </a:p>
        </p:txBody>
      </p:sp>
      <p:sp>
        <p:nvSpPr>
          <p:cNvPr id="2" name="Content Placeholder 1"/>
          <p:cNvSpPr>
            <a:spLocks noGrp="1"/>
          </p:cNvSpPr>
          <p:nvPr>
            <p:ph idx="1"/>
          </p:nvPr>
        </p:nvSpPr>
        <p:spPr/>
        <p:txBody>
          <a:bodyPr>
            <a:normAutofit/>
          </a:bodyPr>
          <a:lstStyle/>
          <a:p>
            <a:r>
              <a:rPr lang="en-IE" dirty="0"/>
              <a:t>Extreme </a:t>
            </a:r>
            <a:r>
              <a:rPr lang="en-IE" dirty="0" smtClean="0"/>
              <a:t>Programming (XP) </a:t>
            </a:r>
            <a:r>
              <a:rPr lang="en-IE" dirty="0"/>
              <a:t>was created by Kent Beck during his work on the </a:t>
            </a:r>
            <a:r>
              <a:rPr lang="en-IE" dirty="0" smtClean="0"/>
              <a:t>C3 project.</a:t>
            </a:r>
          </a:p>
          <a:p>
            <a:r>
              <a:rPr lang="en-IE" dirty="0" smtClean="0"/>
              <a:t>Beck </a:t>
            </a:r>
            <a:r>
              <a:rPr lang="en-IE" dirty="0"/>
              <a:t>became the C3 project leader in </a:t>
            </a:r>
            <a:r>
              <a:rPr lang="en-IE" dirty="0" smtClean="0"/>
              <a:t>1996 </a:t>
            </a:r>
            <a:r>
              <a:rPr lang="en-IE" dirty="0"/>
              <a:t>and began to refine the development methodology used in the project </a:t>
            </a:r>
          </a:p>
          <a:p>
            <a:r>
              <a:rPr lang="en-IE" dirty="0" smtClean="0"/>
              <a:t>He wrote </a:t>
            </a:r>
            <a:r>
              <a:rPr lang="en-IE" dirty="0"/>
              <a:t>a book on the </a:t>
            </a:r>
            <a:r>
              <a:rPr lang="en-IE" dirty="0" smtClean="0"/>
              <a:t>methodology, published in </a:t>
            </a:r>
            <a:r>
              <a:rPr lang="en-IE" dirty="0"/>
              <a:t>October 1999, </a:t>
            </a:r>
            <a:r>
              <a:rPr lang="en-IE" dirty="0" smtClean="0"/>
              <a:t>called </a:t>
            </a:r>
            <a:r>
              <a:rPr lang="en-IE" i="1" dirty="0" smtClean="0"/>
              <a:t>Extreme </a:t>
            </a:r>
            <a:r>
              <a:rPr lang="en-IE" i="1" dirty="0"/>
              <a:t>Programming </a:t>
            </a:r>
            <a:r>
              <a:rPr lang="en-IE" i="1" dirty="0" smtClean="0"/>
              <a:t>Explained</a:t>
            </a:r>
            <a:r>
              <a:rPr lang="en-IE" dirty="0" smtClean="0"/>
              <a:t>.</a:t>
            </a:r>
          </a:p>
        </p:txBody>
      </p:sp>
      <p:sp>
        <p:nvSpPr>
          <p:cNvPr id="6" name="Slide Number Placeholder 3"/>
          <p:cNvSpPr>
            <a:spLocks noGrp="1"/>
          </p:cNvSpPr>
          <p:nvPr>
            <p:ph type="sldNum" sz="quarter" idx="12"/>
          </p:nvPr>
        </p:nvSpPr>
        <p:spPr>
          <a:noFill/>
        </p:spPr>
        <p:txBody>
          <a:bodyPr/>
          <a:lstStyle/>
          <a:p>
            <a:fld id="{59F4929D-CFC7-469A-9A67-0F79E4DFA7E0}" type="slidenum">
              <a:rPr lang="en-US" smtClean="0"/>
              <a:pPr/>
              <a:t>9</a:t>
            </a:fld>
            <a:endParaRPr lang="en-US" smtClean="0"/>
          </a:p>
        </p:txBody>
      </p:sp>
    </p:spTree>
    <p:extLst>
      <p:ext uri="{BB962C8B-B14F-4D97-AF65-F5344CB8AC3E}">
        <p14:creationId xmlns:p14="http://schemas.microsoft.com/office/powerpoint/2010/main" val="32676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2940</TotalTime>
  <Words>1396</Words>
  <Application>Microsoft Office PowerPoint</Application>
  <PresentationFormat>On-screen Show (4:3)</PresentationFormat>
  <Paragraphs>194</Paragraphs>
  <Slides>63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Wingdings</vt:lpstr>
      <vt:lpstr>Office Theme</vt:lpstr>
      <vt:lpstr>The Extreme Programming Model</vt:lpstr>
      <vt:lpstr>Contents</vt:lpstr>
      <vt:lpstr>PowerPoint Presentation</vt:lpstr>
      <vt:lpstr>1. Overview</vt:lpstr>
      <vt:lpstr>Overview</vt:lpstr>
      <vt:lpstr>Timeline of Methodologies</vt:lpstr>
      <vt:lpstr>Timeline of Methodologies</vt:lpstr>
      <vt:lpstr>Overview</vt:lpstr>
      <vt:lpstr>Overview</vt:lpstr>
      <vt:lpstr>Reference</vt:lpstr>
      <vt:lpstr>Kent Beck</vt:lpstr>
      <vt:lpstr>2. Details</vt:lpstr>
      <vt:lpstr>Extreme Programming (XP)</vt:lpstr>
      <vt:lpstr>Extreme Programming (XP)</vt:lpstr>
      <vt:lpstr>Extreme Programming (XP)</vt:lpstr>
      <vt:lpstr>Extreme Programming (XP)</vt:lpstr>
      <vt:lpstr>Extreme Programming (XP)</vt:lpstr>
      <vt:lpstr>Extreme Programming (XP)</vt:lpstr>
      <vt:lpstr>12 Practices of XP</vt:lpstr>
      <vt:lpstr>Extreme Programming (XP)</vt:lpstr>
      <vt:lpstr>Extreme Programming (XP)</vt:lpstr>
      <vt:lpstr>Extreme Programming (XP)</vt:lpstr>
      <vt:lpstr>Extreme Programming (XP)</vt:lpstr>
      <vt:lpstr>Extreme Programming (XP)</vt:lpstr>
      <vt:lpstr>Extreme Programming (XP)</vt:lpstr>
      <vt:lpstr>Extreme Programming (XP)</vt:lpstr>
      <vt:lpstr>Extreme Programming (XP)</vt:lpstr>
      <vt:lpstr>Extreme Programming (XP)</vt:lpstr>
      <vt:lpstr>Extreme Programming (XP)</vt:lpstr>
      <vt:lpstr>Extreme Programming (XP)</vt:lpstr>
      <vt:lpstr>Extreme Programming (XP)</vt:lpstr>
      <vt:lpstr>3. Advantages</vt:lpstr>
      <vt:lpstr>Advantages</vt:lpstr>
      <vt:lpstr>Advantages</vt:lpstr>
      <vt:lpstr>Advantages</vt:lpstr>
      <vt:lpstr>Advantages</vt:lpstr>
      <vt:lpstr>Advantages</vt:lpstr>
      <vt:lpstr>Advantages</vt:lpstr>
      <vt:lpstr>4. Disadvantages</vt:lpstr>
      <vt:lpstr>Disadvantages</vt:lpstr>
      <vt:lpstr>Disadvantages</vt:lpstr>
      <vt:lpstr>Disadvantages</vt:lpstr>
      <vt:lpstr>Disadvantages</vt:lpstr>
      <vt:lpstr>Disadvantages</vt:lpstr>
      <vt:lpstr>5. Interesting</vt:lpstr>
      <vt:lpstr>Interesting</vt:lpstr>
      <vt:lpstr>Interesting</vt:lpstr>
      <vt:lpstr>Interesting</vt:lpstr>
      <vt:lpstr>Interesting</vt:lpstr>
      <vt:lpstr>Interesting</vt:lpstr>
      <vt:lpstr>Interesting</vt:lpstr>
      <vt:lpstr>Interesting</vt:lpstr>
      <vt:lpstr>6. Reflections</vt:lpstr>
      <vt:lpstr>Reflections</vt:lpstr>
      <vt:lpstr>Reflections</vt:lpstr>
      <vt:lpstr>Reflections</vt:lpstr>
      <vt:lpstr>Reflections</vt:lpstr>
      <vt:lpstr>Reflections</vt:lpstr>
      <vt:lpstr>7. Review</vt:lpstr>
      <vt:lpstr>Review</vt:lpstr>
      <vt:lpstr>8. Summary</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229</cp:revision>
  <dcterms:created xsi:type="dcterms:W3CDTF">2011-09-15T13:34:26Z</dcterms:created>
  <dcterms:modified xsi:type="dcterms:W3CDTF">2017-11-14T11:06:05Z</dcterms:modified>
</cp:coreProperties>
</file>