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B6D553C9-1DFB-4721-83C3-2B21373A7CCC}" type="datetimeFigureOut">
              <a:rPr lang="en-IE" smtClean="0"/>
              <a:t>09/09/2017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B4473A3-C276-404F-9419-9FDC7DB7385D}" type="slidenum">
              <a:rPr lang="en-IE" smtClean="0"/>
              <a:t>‹#›</a:t>
            </a:fld>
            <a:endParaRPr lang="en-IE"/>
          </a:p>
        </p:txBody>
      </p:sp>
    </p:spTree>
    <p:extLst>
      <p:ext uri="{BB962C8B-B14F-4D97-AF65-F5344CB8AC3E}">
        <p14:creationId xmlns:p14="http://schemas.microsoft.com/office/powerpoint/2010/main" val="444588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B6D553C9-1DFB-4721-83C3-2B21373A7CCC}" type="datetimeFigureOut">
              <a:rPr lang="en-IE" smtClean="0"/>
              <a:t>09/09/2017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B4473A3-C276-404F-9419-9FDC7DB7385D}" type="slidenum">
              <a:rPr lang="en-IE" smtClean="0"/>
              <a:t>‹#›</a:t>
            </a:fld>
            <a:endParaRPr lang="en-IE"/>
          </a:p>
        </p:txBody>
      </p:sp>
    </p:spTree>
    <p:extLst>
      <p:ext uri="{BB962C8B-B14F-4D97-AF65-F5344CB8AC3E}">
        <p14:creationId xmlns:p14="http://schemas.microsoft.com/office/powerpoint/2010/main" val="538684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B6D553C9-1DFB-4721-83C3-2B21373A7CCC}" type="datetimeFigureOut">
              <a:rPr lang="en-IE" smtClean="0"/>
              <a:t>09/09/2017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B4473A3-C276-404F-9419-9FDC7DB7385D}" type="slidenum">
              <a:rPr lang="en-IE" smtClean="0"/>
              <a:t>‹#›</a:t>
            </a:fld>
            <a:endParaRPr lang="en-IE"/>
          </a:p>
        </p:txBody>
      </p:sp>
    </p:spTree>
    <p:extLst>
      <p:ext uri="{BB962C8B-B14F-4D97-AF65-F5344CB8AC3E}">
        <p14:creationId xmlns:p14="http://schemas.microsoft.com/office/powerpoint/2010/main" val="979630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B6D553C9-1DFB-4721-83C3-2B21373A7CCC}" type="datetimeFigureOut">
              <a:rPr lang="en-IE" smtClean="0"/>
              <a:t>09/09/2017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B4473A3-C276-404F-9419-9FDC7DB7385D}" type="slidenum">
              <a:rPr lang="en-IE" smtClean="0"/>
              <a:t>‹#›</a:t>
            </a:fld>
            <a:endParaRPr lang="en-IE"/>
          </a:p>
        </p:txBody>
      </p:sp>
    </p:spTree>
    <p:extLst>
      <p:ext uri="{BB962C8B-B14F-4D97-AF65-F5344CB8AC3E}">
        <p14:creationId xmlns:p14="http://schemas.microsoft.com/office/powerpoint/2010/main" val="199965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D553C9-1DFB-4721-83C3-2B21373A7CCC}" type="datetimeFigureOut">
              <a:rPr lang="en-IE" smtClean="0"/>
              <a:t>09/09/2017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B4473A3-C276-404F-9419-9FDC7DB7385D}" type="slidenum">
              <a:rPr lang="en-IE" smtClean="0"/>
              <a:t>‹#›</a:t>
            </a:fld>
            <a:endParaRPr lang="en-IE"/>
          </a:p>
        </p:txBody>
      </p:sp>
    </p:spTree>
    <p:extLst>
      <p:ext uri="{BB962C8B-B14F-4D97-AF65-F5344CB8AC3E}">
        <p14:creationId xmlns:p14="http://schemas.microsoft.com/office/powerpoint/2010/main" val="1455312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B6D553C9-1DFB-4721-83C3-2B21373A7CCC}" type="datetimeFigureOut">
              <a:rPr lang="en-IE" smtClean="0"/>
              <a:t>09/09/2017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B4473A3-C276-404F-9419-9FDC7DB7385D}" type="slidenum">
              <a:rPr lang="en-IE" smtClean="0"/>
              <a:t>‹#›</a:t>
            </a:fld>
            <a:endParaRPr lang="en-IE"/>
          </a:p>
        </p:txBody>
      </p:sp>
    </p:spTree>
    <p:extLst>
      <p:ext uri="{BB962C8B-B14F-4D97-AF65-F5344CB8AC3E}">
        <p14:creationId xmlns:p14="http://schemas.microsoft.com/office/powerpoint/2010/main" val="199629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B6D553C9-1DFB-4721-83C3-2B21373A7CCC}" type="datetimeFigureOut">
              <a:rPr lang="en-IE" smtClean="0"/>
              <a:t>09/09/2017</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7B4473A3-C276-404F-9419-9FDC7DB7385D}" type="slidenum">
              <a:rPr lang="en-IE" smtClean="0"/>
              <a:t>‹#›</a:t>
            </a:fld>
            <a:endParaRPr lang="en-IE"/>
          </a:p>
        </p:txBody>
      </p:sp>
    </p:spTree>
    <p:extLst>
      <p:ext uri="{BB962C8B-B14F-4D97-AF65-F5344CB8AC3E}">
        <p14:creationId xmlns:p14="http://schemas.microsoft.com/office/powerpoint/2010/main" val="1735663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B6D553C9-1DFB-4721-83C3-2B21373A7CCC}" type="datetimeFigureOut">
              <a:rPr lang="en-IE" smtClean="0"/>
              <a:t>09/09/2017</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7B4473A3-C276-404F-9419-9FDC7DB7385D}" type="slidenum">
              <a:rPr lang="en-IE" smtClean="0"/>
              <a:t>‹#›</a:t>
            </a:fld>
            <a:endParaRPr lang="en-IE"/>
          </a:p>
        </p:txBody>
      </p:sp>
    </p:spTree>
    <p:extLst>
      <p:ext uri="{BB962C8B-B14F-4D97-AF65-F5344CB8AC3E}">
        <p14:creationId xmlns:p14="http://schemas.microsoft.com/office/powerpoint/2010/main" val="3975325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D553C9-1DFB-4721-83C3-2B21373A7CCC}" type="datetimeFigureOut">
              <a:rPr lang="en-IE" smtClean="0"/>
              <a:t>09/09/2017</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7B4473A3-C276-404F-9419-9FDC7DB7385D}" type="slidenum">
              <a:rPr lang="en-IE" smtClean="0"/>
              <a:t>‹#›</a:t>
            </a:fld>
            <a:endParaRPr lang="en-IE"/>
          </a:p>
        </p:txBody>
      </p:sp>
    </p:spTree>
    <p:extLst>
      <p:ext uri="{BB962C8B-B14F-4D97-AF65-F5344CB8AC3E}">
        <p14:creationId xmlns:p14="http://schemas.microsoft.com/office/powerpoint/2010/main" val="1533394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D553C9-1DFB-4721-83C3-2B21373A7CCC}" type="datetimeFigureOut">
              <a:rPr lang="en-IE" smtClean="0"/>
              <a:t>09/09/2017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B4473A3-C276-404F-9419-9FDC7DB7385D}" type="slidenum">
              <a:rPr lang="en-IE" smtClean="0"/>
              <a:t>‹#›</a:t>
            </a:fld>
            <a:endParaRPr lang="en-IE"/>
          </a:p>
        </p:txBody>
      </p:sp>
    </p:spTree>
    <p:extLst>
      <p:ext uri="{BB962C8B-B14F-4D97-AF65-F5344CB8AC3E}">
        <p14:creationId xmlns:p14="http://schemas.microsoft.com/office/powerpoint/2010/main" val="790306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D553C9-1DFB-4721-83C3-2B21373A7CCC}" type="datetimeFigureOut">
              <a:rPr lang="en-IE" smtClean="0"/>
              <a:t>09/09/2017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B4473A3-C276-404F-9419-9FDC7DB7385D}" type="slidenum">
              <a:rPr lang="en-IE" smtClean="0"/>
              <a:t>‹#›</a:t>
            </a:fld>
            <a:endParaRPr lang="en-IE"/>
          </a:p>
        </p:txBody>
      </p:sp>
    </p:spTree>
    <p:extLst>
      <p:ext uri="{BB962C8B-B14F-4D97-AF65-F5344CB8AC3E}">
        <p14:creationId xmlns:p14="http://schemas.microsoft.com/office/powerpoint/2010/main" val="224935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D553C9-1DFB-4721-83C3-2B21373A7CCC}" type="datetimeFigureOut">
              <a:rPr lang="en-IE" smtClean="0"/>
              <a:t>09/09/2017</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4473A3-C276-404F-9419-9FDC7DB7385D}" type="slidenum">
              <a:rPr lang="en-IE" smtClean="0"/>
              <a:t>‹#›</a:t>
            </a:fld>
            <a:endParaRPr lang="en-IE"/>
          </a:p>
        </p:txBody>
      </p:sp>
    </p:spTree>
    <p:extLst>
      <p:ext uri="{BB962C8B-B14F-4D97-AF65-F5344CB8AC3E}">
        <p14:creationId xmlns:p14="http://schemas.microsoft.com/office/powerpoint/2010/main" val="624374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669701" y="1318966"/>
            <a:ext cx="11165984" cy="2447925"/>
          </a:xfrm>
        </p:spPr>
        <p:txBody>
          <a:bodyPr>
            <a:noAutofit/>
          </a:bodyPr>
          <a:lstStyle/>
          <a:p>
            <a:pPr eaLnBrk="1" hangingPunct="1"/>
            <a:r>
              <a:rPr lang="en-GB" altLang="en-US" dirty="0" smtClean="0"/>
              <a:t>DT249/4 </a:t>
            </a:r>
            <a:br>
              <a:rPr lang="en-GB" altLang="en-US" dirty="0" smtClean="0"/>
            </a:br>
            <a:r>
              <a:rPr lang="en-GB" altLang="en-US" dirty="0" smtClean="0"/>
              <a:t>Information Systems </a:t>
            </a:r>
            <a:r>
              <a:rPr lang="en-GB" altLang="en-US" dirty="0" smtClean="0"/>
              <a:t>Engineering</a:t>
            </a:r>
            <a:br>
              <a:rPr lang="en-GB" altLang="en-US" dirty="0" smtClean="0"/>
            </a:br>
            <a:r>
              <a:rPr lang="en-GB" altLang="en-US" dirty="0" smtClean="0"/>
              <a:t/>
            </a:r>
            <a:br>
              <a:rPr lang="en-GB" altLang="en-US" dirty="0" smtClean="0"/>
            </a:br>
            <a:r>
              <a:rPr lang="en-GB" altLang="en-US" sz="4400" dirty="0" smtClean="0"/>
              <a:t>Lecture </a:t>
            </a:r>
            <a:r>
              <a:rPr lang="en-GB" altLang="en-US" sz="4400" dirty="0" smtClean="0"/>
              <a:t>0</a:t>
            </a:r>
            <a:endParaRPr lang="en-US" altLang="en-US" sz="4800" i="1" dirty="0" smtClean="0"/>
          </a:p>
        </p:txBody>
      </p:sp>
      <p:sp>
        <p:nvSpPr>
          <p:cNvPr id="8" name="Rectangle 3"/>
          <p:cNvSpPr>
            <a:spLocks noGrp="1" noChangeArrowheads="1"/>
          </p:cNvSpPr>
          <p:nvPr>
            <p:ph type="subTitle" idx="1"/>
          </p:nvPr>
        </p:nvSpPr>
        <p:spPr>
          <a:xfrm>
            <a:off x="2994337" y="4517865"/>
            <a:ext cx="6584950" cy="1599600"/>
          </a:xfrm>
        </p:spPr>
        <p:txBody>
          <a:bodyPr>
            <a:normAutofit/>
          </a:bodyPr>
          <a:lstStyle/>
          <a:p>
            <a:pPr eaLnBrk="1" hangingPunct="1"/>
            <a:endParaRPr lang="en-US" altLang="en-US" sz="3600" dirty="0" smtClean="0"/>
          </a:p>
          <a:p>
            <a:pPr eaLnBrk="1" hangingPunct="1"/>
            <a:r>
              <a:rPr lang="en-US" altLang="en-US" sz="4800" dirty="0" smtClean="0"/>
              <a:t>Introduction to Module</a:t>
            </a:r>
            <a:endParaRPr lang="en-US" altLang="en-US" sz="4800" dirty="0" smtClean="0"/>
          </a:p>
        </p:txBody>
      </p:sp>
    </p:spTree>
    <p:extLst>
      <p:ext uri="{BB962C8B-B14F-4D97-AF65-F5344CB8AC3E}">
        <p14:creationId xmlns:p14="http://schemas.microsoft.com/office/powerpoint/2010/main" val="187405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Assessment</a:t>
            </a:r>
            <a:endParaRPr lang="en-IE" dirty="0"/>
          </a:p>
        </p:txBody>
      </p:sp>
      <p:sp>
        <p:nvSpPr>
          <p:cNvPr id="3" name="Content Placeholder 2"/>
          <p:cNvSpPr>
            <a:spLocks noGrp="1"/>
          </p:cNvSpPr>
          <p:nvPr>
            <p:ph idx="1"/>
          </p:nvPr>
        </p:nvSpPr>
        <p:spPr/>
        <p:txBody>
          <a:bodyPr>
            <a:noAutofit/>
          </a:bodyPr>
          <a:lstStyle/>
          <a:p>
            <a:pPr lvl="0"/>
            <a:r>
              <a:rPr lang="en-IE" sz="6000" dirty="0" smtClean="0"/>
              <a:t>CA: Negotiated</a:t>
            </a:r>
          </a:p>
          <a:p>
            <a:pPr lvl="1"/>
            <a:r>
              <a:rPr lang="en-IE" sz="5600" dirty="0" smtClean="0"/>
              <a:t>Individual or Group</a:t>
            </a:r>
          </a:p>
          <a:p>
            <a:pPr lvl="1"/>
            <a:r>
              <a:rPr lang="en-IE" sz="5600" dirty="0" smtClean="0"/>
              <a:t>One or Two</a:t>
            </a:r>
          </a:p>
          <a:p>
            <a:pPr lvl="1"/>
            <a:r>
              <a:rPr lang="en-IE" sz="5600" dirty="0" smtClean="0"/>
              <a:t>Weighting</a:t>
            </a:r>
          </a:p>
          <a:p>
            <a:pPr lvl="0"/>
            <a:endParaRPr lang="en-IE" sz="6000" dirty="0"/>
          </a:p>
        </p:txBody>
      </p:sp>
    </p:spTree>
    <p:extLst>
      <p:ext uri="{BB962C8B-B14F-4D97-AF65-F5344CB8AC3E}">
        <p14:creationId xmlns:p14="http://schemas.microsoft.com/office/powerpoint/2010/main" val="3859969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Readings</a:t>
            </a:r>
            <a:endParaRPr lang="en-IE" dirty="0"/>
          </a:p>
        </p:txBody>
      </p:sp>
      <p:sp>
        <p:nvSpPr>
          <p:cNvPr id="3" name="Content Placeholder 2"/>
          <p:cNvSpPr>
            <a:spLocks noGrp="1"/>
          </p:cNvSpPr>
          <p:nvPr>
            <p:ph idx="1"/>
          </p:nvPr>
        </p:nvSpPr>
        <p:spPr/>
        <p:txBody>
          <a:bodyPr>
            <a:noAutofit/>
          </a:bodyPr>
          <a:lstStyle/>
          <a:p>
            <a:r>
              <a:rPr lang="en-IE" sz="4800" dirty="0" err="1"/>
              <a:t>Sommerville</a:t>
            </a:r>
            <a:r>
              <a:rPr lang="en-IE" sz="4800" dirty="0"/>
              <a:t> I., (2016), Software Engineering, 10th Edition, Addison Wesley. </a:t>
            </a:r>
          </a:p>
          <a:p>
            <a:r>
              <a:rPr lang="en-IE" sz="4800" dirty="0"/>
              <a:t>Pressman R., (2015), Software Engineering: A Practitioner’s Approach, 8th Ed. McGraw-Hill.</a:t>
            </a:r>
          </a:p>
        </p:txBody>
      </p:sp>
    </p:spTree>
    <p:extLst>
      <p:ext uri="{BB962C8B-B14F-4D97-AF65-F5344CB8AC3E}">
        <p14:creationId xmlns:p14="http://schemas.microsoft.com/office/powerpoint/2010/main" val="3397367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Module Overview</a:t>
            </a:r>
            <a:endParaRPr lang="en-IE" dirty="0"/>
          </a:p>
        </p:txBody>
      </p:sp>
      <p:sp>
        <p:nvSpPr>
          <p:cNvPr id="3" name="Content Placeholder 2"/>
          <p:cNvSpPr>
            <a:spLocks noGrp="1"/>
          </p:cNvSpPr>
          <p:nvPr>
            <p:ph idx="1"/>
          </p:nvPr>
        </p:nvSpPr>
        <p:spPr/>
        <p:txBody>
          <a:bodyPr>
            <a:noAutofit/>
          </a:bodyPr>
          <a:lstStyle/>
          <a:p>
            <a:r>
              <a:rPr lang="en-IE" sz="3200" dirty="0" smtClean="0"/>
              <a:t>This module deepens and expands the learner's knowledge and understanding of the design, development, testing, and maintenance of information systems. </a:t>
            </a:r>
          </a:p>
          <a:p>
            <a:r>
              <a:rPr lang="en-IE" sz="3200" dirty="0" smtClean="0"/>
              <a:t>This includes an advanced study of the software engineering lifecycle and process management, requirements elicitation, project management, validation and verification, configuration management, quality assurance, security engineering and risk management.</a:t>
            </a:r>
            <a:endParaRPr lang="en-IE" sz="3200" dirty="0"/>
          </a:p>
        </p:txBody>
      </p:sp>
    </p:spTree>
    <p:extLst>
      <p:ext uri="{BB962C8B-B14F-4D97-AF65-F5344CB8AC3E}">
        <p14:creationId xmlns:p14="http://schemas.microsoft.com/office/powerpoint/2010/main" val="4155620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Module Aims</a:t>
            </a:r>
            <a:endParaRPr lang="en-IE" dirty="0"/>
          </a:p>
        </p:txBody>
      </p:sp>
      <p:sp>
        <p:nvSpPr>
          <p:cNvPr id="3" name="Content Placeholder 2"/>
          <p:cNvSpPr>
            <a:spLocks noGrp="1"/>
          </p:cNvSpPr>
          <p:nvPr>
            <p:ph idx="1"/>
          </p:nvPr>
        </p:nvSpPr>
        <p:spPr/>
        <p:txBody>
          <a:bodyPr>
            <a:noAutofit/>
          </a:bodyPr>
          <a:lstStyle/>
          <a:p>
            <a:pPr lvl="0" fontAlgn="base"/>
            <a:r>
              <a:rPr lang="en-IE" dirty="0"/>
              <a:t>Develop the learner’s ability to select, design and/or implement appropriate information systems for a specific organisational context.</a:t>
            </a:r>
          </a:p>
          <a:p>
            <a:pPr lvl="0" fontAlgn="base"/>
            <a:r>
              <a:rPr lang="en-IE" dirty="0"/>
              <a:t>Provide the learner with the ability to design and implement an appropriate process for the implementation of an information systems solution, incorporating all the required stages from requirements elicitation to testing and deployment.</a:t>
            </a:r>
          </a:p>
          <a:p>
            <a:r>
              <a:rPr lang="en-IE" dirty="0"/>
              <a:t>Provide the learner with the know-how and skill to be able to make an evaluation of the risk considerations for information systems engineering, incorporating the study of quality assurance, security engineering and risk management.</a:t>
            </a:r>
          </a:p>
        </p:txBody>
      </p:sp>
    </p:spTree>
    <p:extLst>
      <p:ext uri="{BB962C8B-B14F-4D97-AF65-F5344CB8AC3E}">
        <p14:creationId xmlns:p14="http://schemas.microsoft.com/office/powerpoint/2010/main" val="420709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Learning Outcomes (1 of 2)</a:t>
            </a:r>
            <a:endParaRPr lang="en-IE" dirty="0"/>
          </a:p>
        </p:txBody>
      </p:sp>
      <p:sp>
        <p:nvSpPr>
          <p:cNvPr id="3" name="Content Placeholder 2"/>
          <p:cNvSpPr>
            <a:spLocks noGrp="1"/>
          </p:cNvSpPr>
          <p:nvPr>
            <p:ph idx="1"/>
          </p:nvPr>
        </p:nvSpPr>
        <p:spPr/>
        <p:txBody>
          <a:bodyPr>
            <a:noAutofit/>
          </a:bodyPr>
          <a:lstStyle/>
          <a:p>
            <a:pPr lvl="0" fontAlgn="base"/>
            <a:r>
              <a:rPr lang="en-IE" sz="3200" dirty="0" smtClean="0"/>
              <a:t>Identify and critically evaluate the various software process models and development methodologies.</a:t>
            </a:r>
          </a:p>
          <a:p>
            <a:pPr lvl="0" fontAlgn="base"/>
            <a:r>
              <a:rPr lang="en-IE" sz="3200" dirty="0" smtClean="0"/>
              <a:t>Compare and contrast different approaches to systems development.</a:t>
            </a:r>
          </a:p>
          <a:p>
            <a:pPr lvl="0" fontAlgn="base"/>
            <a:r>
              <a:rPr lang="en-IE" sz="3200" dirty="0" smtClean="0"/>
              <a:t>Demonstrate a practical knowledge of the various techniques of the development of a software system through a development lifecycle.</a:t>
            </a:r>
          </a:p>
          <a:p>
            <a:pPr lvl="0" fontAlgn="base"/>
            <a:r>
              <a:rPr lang="en-IE" sz="3200" dirty="0" smtClean="0"/>
              <a:t>Demonstrate a practical knowledge of requirements engineering and architectural design.</a:t>
            </a:r>
          </a:p>
        </p:txBody>
      </p:sp>
    </p:spTree>
    <p:extLst>
      <p:ext uri="{BB962C8B-B14F-4D97-AF65-F5344CB8AC3E}">
        <p14:creationId xmlns:p14="http://schemas.microsoft.com/office/powerpoint/2010/main" val="2704238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Learning Outcomes (2 of 2)</a:t>
            </a:r>
            <a:endParaRPr lang="en-IE" dirty="0"/>
          </a:p>
        </p:txBody>
      </p:sp>
      <p:sp>
        <p:nvSpPr>
          <p:cNvPr id="3" name="Content Placeholder 2"/>
          <p:cNvSpPr>
            <a:spLocks noGrp="1"/>
          </p:cNvSpPr>
          <p:nvPr>
            <p:ph idx="1"/>
          </p:nvPr>
        </p:nvSpPr>
        <p:spPr/>
        <p:txBody>
          <a:bodyPr>
            <a:noAutofit/>
          </a:bodyPr>
          <a:lstStyle/>
          <a:p>
            <a:pPr lvl="0" fontAlgn="base"/>
            <a:r>
              <a:rPr lang="en-IE" sz="3200" dirty="0" smtClean="0"/>
              <a:t>Evaluate and develop appropriate verification, validation and testing strategies.</a:t>
            </a:r>
          </a:p>
          <a:p>
            <a:pPr lvl="0" fontAlgn="base"/>
            <a:r>
              <a:rPr lang="en-IE" sz="3200" dirty="0" smtClean="0"/>
              <a:t>Evaluate the challenges and approaches to user interface design.</a:t>
            </a:r>
          </a:p>
          <a:p>
            <a:pPr lvl="0" fontAlgn="base"/>
            <a:r>
              <a:rPr lang="en-IE" sz="3200" dirty="0" smtClean="0"/>
              <a:t>Demonstrate a comprehensive knowledge of support activities such as project management, validation and verification, configuration management, quality assurance.</a:t>
            </a:r>
          </a:p>
          <a:p>
            <a:pPr lvl="0" fontAlgn="base"/>
            <a:r>
              <a:rPr lang="en-IE" sz="3200" dirty="0" smtClean="0"/>
              <a:t>Demonstrate a comprehensive knowledge of security engineering and risk management.</a:t>
            </a:r>
          </a:p>
        </p:txBody>
      </p:sp>
    </p:spTree>
    <p:extLst>
      <p:ext uri="{BB962C8B-B14F-4D97-AF65-F5344CB8AC3E}">
        <p14:creationId xmlns:p14="http://schemas.microsoft.com/office/powerpoint/2010/main" val="1711343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Syllabus (1 of 3)</a:t>
            </a:r>
            <a:endParaRPr lang="en-IE" dirty="0"/>
          </a:p>
        </p:txBody>
      </p:sp>
      <p:sp>
        <p:nvSpPr>
          <p:cNvPr id="3" name="Content Placeholder 2"/>
          <p:cNvSpPr>
            <a:spLocks noGrp="1"/>
          </p:cNvSpPr>
          <p:nvPr>
            <p:ph idx="1"/>
          </p:nvPr>
        </p:nvSpPr>
        <p:spPr/>
        <p:txBody>
          <a:bodyPr>
            <a:noAutofit/>
          </a:bodyPr>
          <a:lstStyle/>
          <a:p>
            <a:pPr lvl="0"/>
            <a:r>
              <a:rPr lang="en-IE" dirty="0"/>
              <a:t>Process models and their importance: Comparison of models and approaches; Choosing the process model</a:t>
            </a:r>
          </a:p>
          <a:p>
            <a:pPr lvl="0"/>
            <a:r>
              <a:rPr lang="en-IE" dirty="0"/>
              <a:t>Software development life cycle: A comprehensive review of each traditional life cycle phase as part of system engineering, including requirements analysis and specification, design, implementation, validation and verification, installation and maintenance; and each object oriented life cycle phase including inception, elaboration, construction and transition, project management, covering concepts, different techniques used and issues involved in each phase. Comparison of life cycle phases in different process models.</a:t>
            </a:r>
          </a:p>
        </p:txBody>
      </p:sp>
    </p:spTree>
    <p:extLst>
      <p:ext uri="{BB962C8B-B14F-4D97-AF65-F5344CB8AC3E}">
        <p14:creationId xmlns:p14="http://schemas.microsoft.com/office/powerpoint/2010/main" val="48943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Syllabus (2 of 3)</a:t>
            </a:r>
            <a:endParaRPr lang="en-IE" dirty="0"/>
          </a:p>
        </p:txBody>
      </p:sp>
      <p:sp>
        <p:nvSpPr>
          <p:cNvPr id="3" name="Content Placeholder 2"/>
          <p:cNvSpPr>
            <a:spLocks noGrp="1"/>
          </p:cNvSpPr>
          <p:nvPr>
            <p:ph idx="1"/>
          </p:nvPr>
        </p:nvSpPr>
        <p:spPr/>
        <p:txBody>
          <a:bodyPr>
            <a:noAutofit/>
          </a:bodyPr>
          <a:lstStyle/>
          <a:p>
            <a:pPr lvl="0"/>
            <a:r>
              <a:rPr lang="en-IE" dirty="0"/>
              <a:t>System engineering: requirements engineering, system models, development methods and techniques; system architecture and development issues.</a:t>
            </a:r>
          </a:p>
          <a:p>
            <a:pPr lvl="0"/>
            <a:r>
              <a:rPr lang="en-IE" dirty="0"/>
              <a:t>Configuration management: Configuration identification, the configuration management process, version control, change control, defect tracking, configuration management software tools. Verification, validation and testing: the review process, the testing process, test strategies, system testing, model testing, testing tools, the management of testing. </a:t>
            </a:r>
          </a:p>
        </p:txBody>
      </p:sp>
    </p:spTree>
    <p:extLst>
      <p:ext uri="{BB962C8B-B14F-4D97-AF65-F5344CB8AC3E}">
        <p14:creationId xmlns:p14="http://schemas.microsoft.com/office/powerpoint/2010/main" val="1691719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Syllabus (3 of 3)</a:t>
            </a:r>
            <a:endParaRPr lang="en-IE" dirty="0"/>
          </a:p>
        </p:txBody>
      </p:sp>
      <p:sp>
        <p:nvSpPr>
          <p:cNvPr id="3" name="Content Placeholder 2"/>
          <p:cNvSpPr>
            <a:spLocks noGrp="1"/>
          </p:cNvSpPr>
          <p:nvPr>
            <p:ph idx="1"/>
          </p:nvPr>
        </p:nvSpPr>
        <p:spPr/>
        <p:txBody>
          <a:bodyPr>
            <a:noAutofit/>
          </a:bodyPr>
          <a:lstStyle/>
          <a:p>
            <a:pPr lvl="0"/>
            <a:r>
              <a:rPr lang="en-IE" dirty="0"/>
              <a:t>Quality assurance and process improvement: Software quality assurance, quality factors, software reviews, software process metrics, software process assessment techniques, process improvement methods, standards used in process improvement e.g. the ISO quality standards. </a:t>
            </a:r>
          </a:p>
          <a:p>
            <a:pPr lvl="0"/>
            <a:r>
              <a:rPr lang="en-IE" dirty="0"/>
              <a:t>Risk management: Software risks; risk identification; risk mitigation, monitoring and management.</a:t>
            </a:r>
          </a:p>
          <a:p>
            <a:r>
              <a:rPr lang="en-IE" dirty="0"/>
              <a:t>Security engineering: Data security, security concepts, security risk management, design for security.</a:t>
            </a:r>
          </a:p>
        </p:txBody>
      </p:sp>
    </p:spTree>
    <p:extLst>
      <p:ext uri="{BB962C8B-B14F-4D97-AF65-F5344CB8AC3E}">
        <p14:creationId xmlns:p14="http://schemas.microsoft.com/office/powerpoint/2010/main" val="3261528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Assessment</a:t>
            </a:r>
            <a:endParaRPr lang="en-IE" dirty="0"/>
          </a:p>
        </p:txBody>
      </p:sp>
      <p:sp>
        <p:nvSpPr>
          <p:cNvPr id="3" name="Content Placeholder 2"/>
          <p:cNvSpPr>
            <a:spLocks noGrp="1"/>
          </p:cNvSpPr>
          <p:nvPr>
            <p:ph idx="1"/>
          </p:nvPr>
        </p:nvSpPr>
        <p:spPr/>
        <p:txBody>
          <a:bodyPr>
            <a:noAutofit/>
          </a:bodyPr>
          <a:lstStyle/>
          <a:p>
            <a:pPr lvl="0"/>
            <a:r>
              <a:rPr lang="en-IE" sz="6000" dirty="0" smtClean="0"/>
              <a:t>Exam: 70%</a:t>
            </a:r>
          </a:p>
          <a:p>
            <a:pPr lvl="0"/>
            <a:r>
              <a:rPr lang="en-IE" sz="6000" dirty="0" smtClean="0"/>
              <a:t>CA: 30%</a:t>
            </a:r>
            <a:endParaRPr lang="en-IE" sz="6000" dirty="0"/>
          </a:p>
        </p:txBody>
      </p:sp>
    </p:spTree>
    <p:extLst>
      <p:ext uri="{BB962C8B-B14F-4D97-AF65-F5344CB8AC3E}">
        <p14:creationId xmlns:p14="http://schemas.microsoft.com/office/powerpoint/2010/main" val="23966637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598</Words>
  <Application>Microsoft Office PowerPoint</Application>
  <PresentationFormat>Widescreen</PresentationFormat>
  <Paragraphs>41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DT249/4  Information Systems Engineering  Lecture 0</vt:lpstr>
      <vt:lpstr>Module Overview</vt:lpstr>
      <vt:lpstr>Module Aims</vt:lpstr>
      <vt:lpstr>Learning Outcomes (1 of 2)</vt:lpstr>
      <vt:lpstr>Learning Outcomes (2 of 2)</vt:lpstr>
      <vt:lpstr>Syllabus (1 of 3)</vt:lpstr>
      <vt:lpstr>Syllabus (2 of 3)</vt:lpstr>
      <vt:lpstr>Syllabus (3 of 3)</vt:lpstr>
      <vt:lpstr>Assessment</vt:lpstr>
      <vt:lpstr>Assessment</vt:lpstr>
      <vt:lpstr>Readings</vt:lpstr>
    </vt:vector>
  </TitlesOfParts>
  <Company>Dublin Institute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Systems Engineering</dc:title>
  <dc:creator>Damian Gordon</dc:creator>
  <cp:lastModifiedBy>Damian Gordon</cp:lastModifiedBy>
  <cp:revision>3</cp:revision>
  <dcterms:created xsi:type="dcterms:W3CDTF">2017-09-09T16:09:23Z</dcterms:created>
  <dcterms:modified xsi:type="dcterms:W3CDTF">2017-09-09T16:24:29Z</dcterms:modified>
</cp:coreProperties>
</file>