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1" r:id="rId2"/>
    <p:sldId id="260" r:id="rId3"/>
    <p:sldId id="257" r:id="rId4"/>
    <p:sldId id="258" r:id="rId5"/>
    <p:sldId id="259"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437FD3-580D-46C9-A42C-29CE21223A7D}" type="datetimeFigureOut">
              <a:rPr lang="en-IE" smtClean="0"/>
              <a:t>25/10/2017</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D7C5-4C99-4618-A803-27A6ED1FA056}" type="slidenum">
              <a:rPr lang="en-IE" smtClean="0"/>
              <a:t>‹#›</a:t>
            </a:fld>
            <a:endParaRPr lang="en-IE"/>
          </a:p>
        </p:txBody>
      </p:sp>
    </p:spTree>
    <p:extLst>
      <p:ext uri="{BB962C8B-B14F-4D97-AF65-F5344CB8AC3E}">
        <p14:creationId xmlns:p14="http://schemas.microsoft.com/office/powerpoint/2010/main" val="2792593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E" alt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B15684EE-AE89-4FBF-8EAE-F94049DF021E}" type="slidenum">
              <a:rPr lang="en-GB" altLang="en-US" sz="1200" smtClean="0">
                <a:latin typeface="Times New Roman" panose="02020603050405020304" pitchFamily="18" charset="0"/>
              </a:rPr>
              <a:pPr/>
              <a:t>2</a:t>
            </a:fld>
            <a:endParaRPr lang="en-GB" altLang="en-US" sz="1200" smtClean="0">
              <a:latin typeface="Times New Roman" panose="02020603050405020304" pitchFamily="18" charset="0"/>
            </a:endParaRPr>
          </a:p>
        </p:txBody>
      </p:sp>
    </p:spTree>
    <p:extLst>
      <p:ext uri="{BB962C8B-B14F-4D97-AF65-F5344CB8AC3E}">
        <p14:creationId xmlns:p14="http://schemas.microsoft.com/office/powerpoint/2010/main" val="159396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C7A3AEA-4214-4761-B9DF-3F252357D448}" type="slidenum">
              <a:rPr lang="en-GB" altLang="en-US" smtClean="0"/>
              <a:pPr>
                <a:spcBef>
                  <a:spcPct val="0"/>
                </a:spcBef>
              </a:pPr>
              <a:t>6</a:t>
            </a:fld>
            <a:endParaRPr lang="en-GB" altLang="en-US" smtClean="0"/>
          </a:p>
        </p:txBody>
      </p:sp>
      <p:sp>
        <p:nvSpPr>
          <p:cNvPr id="200707" name="Rectangle 2"/>
          <p:cNvSpPr>
            <a:spLocks noGrp="1" noRot="1" noChangeAspect="1" noChangeArrowheads="1" noTextEdit="1"/>
          </p:cNvSpPr>
          <p:nvPr>
            <p:ph type="sldImg"/>
          </p:nvPr>
        </p:nvSpPr>
        <p:spPr>
          <a:ln/>
        </p:spPr>
      </p:sp>
      <p:sp>
        <p:nvSpPr>
          <p:cNvPr id="200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47244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C7A3AEA-4214-4761-B9DF-3F252357D448}" type="slidenum">
              <a:rPr lang="en-GB" altLang="en-US" smtClean="0"/>
              <a:pPr>
                <a:spcBef>
                  <a:spcPct val="0"/>
                </a:spcBef>
              </a:pPr>
              <a:t>7</a:t>
            </a:fld>
            <a:endParaRPr lang="en-GB" altLang="en-US" smtClean="0"/>
          </a:p>
        </p:txBody>
      </p:sp>
      <p:sp>
        <p:nvSpPr>
          <p:cNvPr id="200707" name="Rectangle 2"/>
          <p:cNvSpPr>
            <a:spLocks noGrp="1" noRot="1" noChangeAspect="1" noChangeArrowheads="1" noTextEdit="1"/>
          </p:cNvSpPr>
          <p:nvPr>
            <p:ph type="sldImg"/>
          </p:nvPr>
        </p:nvSpPr>
        <p:spPr>
          <a:ln/>
        </p:spPr>
      </p:sp>
      <p:sp>
        <p:nvSpPr>
          <p:cNvPr id="200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08212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E007E7F4-C43B-4FA8-B028-4DE4F9431DAB}" type="datetimeFigureOut">
              <a:rPr lang="en-IE" smtClean="0"/>
              <a:t>25/10/2017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1873576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E007E7F4-C43B-4FA8-B028-4DE4F9431DAB}" type="datetimeFigureOut">
              <a:rPr lang="en-IE" smtClean="0"/>
              <a:t>25/10/2017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3928413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E007E7F4-C43B-4FA8-B028-4DE4F9431DAB}" type="datetimeFigureOut">
              <a:rPr lang="en-IE" smtClean="0"/>
              <a:t>25/10/2017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172254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E007E7F4-C43B-4FA8-B028-4DE4F9431DAB}" type="datetimeFigureOut">
              <a:rPr lang="en-IE" smtClean="0"/>
              <a:t>25/10/2017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942878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07E7F4-C43B-4FA8-B028-4DE4F9431DAB}" type="datetimeFigureOut">
              <a:rPr lang="en-IE" smtClean="0"/>
              <a:t>25/10/2017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163783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E007E7F4-C43B-4FA8-B028-4DE4F9431DAB}" type="datetimeFigureOut">
              <a:rPr lang="en-IE" smtClean="0"/>
              <a:t>25/10/2017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3751833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E007E7F4-C43B-4FA8-B028-4DE4F9431DAB}" type="datetimeFigureOut">
              <a:rPr lang="en-IE" smtClean="0"/>
              <a:t>25/10/2017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1495329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E007E7F4-C43B-4FA8-B028-4DE4F9431DAB}" type="datetimeFigureOut">
              <a:rPr lang="en-IE" smtClean="0"/>
              <a:t>25/10/2017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760660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07E7F4-C43B-4FA8-B028-4DE4F9431DAB}" type="datetimeFigureOut">
              <a:rPr lang="en-IE" smtClean="0"/>
              <a:t>25/10/2017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347912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07E7F4-C43B-4FA8-B028-4DE4F9431DAB}" type="datetimeFigureOut">
              <a:rPr lang="en-IE" smtClean="0"/>
              <a:t>25/10/2017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3125769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07E7F4-C43B-4FA8-B028-4DE4F9431DAB}" type="datetimeFigureOut">
              <a:rPr lang="en-IE" smtClean="0"/>
              <a:t>25/10/2017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6CE20B3-203F-4F6A-9D4D-2E4D8746ECC1}" type="slidenum">
              <a:rPr lang="en-IE" smtClean="0"/>
              <a:t>‹#›</a:t>
            </a:fld>
            <a:endParaRPr lang="en-IE"/>
          </a:p>
        </p:txBody>
      </p:sp>
    </p:spTree>
    <p:extLst>
      <p:ext uri="{BB962C8B-B14F-4D97-AF65-F5344CB8AC3E}">
        <p14:creationId xmlns:p14="http://schemas.microsoft.com/office/powerpoint/2010/main" val="2497924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7E7F4-C43B-4FA8-B028-4DE4F9431DAB}" type="datetimeFigureOut">
              <a:rPr lang="en-IE" smtClean="0"/>
              <a:t>25/10/2017</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E20B3-203F-4F6A-9D4D-2E4D8746ECC1}" type="slidenum">
              <a:rPr lang="en-IE" smtClean="0"/>
              <a:t>‹#›</a:t>
            </a:fld>
            <a:endParaRPr lang="en-IE"/>
          </a:p>
        </p:txBody>
      </p:sp>
    </p:spTree>
    <p:extLst>
      <p:ext uri="{BB962C8B-B14F-4D97-AF65-F5344CB8AC3E}">
        <p14:creationId xmlns:p14="http://schemas.microsoft.com/office/powerpoint/2010/main" val="416370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b="1" dirty="0"/>
              <a:t>Case study: A museum information system</a:t>
            </a:r>
          </a:p>
        </p:txBody>
      </p:sp>
      <p:sp>
        <p:nvSpPr>
          <p:cNvPr id="5" name="Content Placeholder 4"/>
          <p:cNvSpPr>
            <a:spLocks noGrp="1"/>
          </p:cNvSpPr>
          <p:nvPr>
            <p:ph idx="1"/>
          </p:nvPr>
        </p:nvSpPr>
        <p:spPr/>
        <p:txBody>
          <a:bodyPr>
            <a:normAutofit fontScale="77500" lnSpcReduction="20000"/>
          </a:bodyPr>
          <a:lstStyle/>
          <a:p>
            <a:r>
              <a:rPr lang="en-IE" dirty="0" smtClean="0"/>
              <a:t>A </a:t>
            </a:r>
            <a:r>
              <a:rPr lang="en-IE" dirty="0"/>
              <a:t>museum requires an automated information system for use by visitors which helps them locate items in the museum with range of</a:t>
            </a:r>
            <a:r>
              <a:rPr lang="en-GB" dirty="0"/>
              <a:t> artefacts </a:t>
            </a:r>
            <a:r>
              <a:rPr lang="en-IE" dirty="0"/>
              <a:t>and to find out more about items which are on display. </a:t>
            </a:r>
            <a:r>
              <a:rPr lang="en-IE" b="1" dirty="0"/>
              <a:t> </a:t>
            </a:r>
            <a:r>
              <a:rPr lang="en-IE" dirty="0" smtClean="0"/>
              <a:t>Due </a:t>
            </a:r>
            <a:r>
              <a:rPr lang="en-IE" dirty="0"/>
              <a:t>to budget cut backs the new system must run on the existing museum network, which consists of touch screen kiosks and standard </a:t>
            </a:r>
            <a:r>
              <a:rPr lang="en-IE" dirty="0" smtClean="0"/>
              <a:t>PCs.</a:t>
            </a:r>
            <a:r>
              <a:rPr lang="en-IE" b="1" dirty="0"/>
              <a:t> </a:t>
            </a:r>
            <a:r>
              <a:rPr lang="en-IE" dirty="0" smtClean="0"/>
              <a:t>Factors </a:t>
            </a:r>
            <a:r>
              <a:rPr lang="en-IE" dirty="0"/>
              <a:t>which should be taken into account in specifying and designing this system are:</a:t>
            </a:r>
            <a:endParaRPr lang="en-IE" b="1" dirty="0"/>
          </a:p>
          <a:p>
            <a:pPr lvl="1"/>
            <a:r>
              <a:rPr lang="en-IE" dirty="0"/>
              <a:t>The system must be a 'walk up and use' system for visitors who have no training whatsoever in computer system use. </a:t>
            </a:r>
            <a:endParaRPr lang="en-IE" b="1" dirty="0"/>
          </a:p>
          <a:p>
            <a:pPr lvl="1"/>
            <a:r>
              <a:rPr lang="en-IE" dirty="0"/>
              <a:t>You will need to be able to manage the location of items on that floor plan. Information about specific items should be accessible by indicating their location.</a:t>
            </a:r>
            <a:endParaRPr lang="en-IE" b="1" dirty="0"/>
          </a:p>
          <a:p>
            <a:pPr lvl="1"/>
            <a:r>
              <a:rPr lang="en-IE" dirty="0"/>
              <a:t>You should be able to find an art object by the type, material, age, origin, or other categories you might discover.</a:t>
            </a:r>
            <a:endParaRPr lang="en-IE" b="1" dirty="0"/>
          </a:p>
          <a:p>
            <a:pPr lvl="1"/>
            <a:r>
              <a:rPr lang="en-IE" dirty="0"/>
              <a:t>The system will have to manage multi-media information - sound, images and video.</a:t>
            </a:r>
            <a:endParaRPr lang="en-IE" b="1" dirty="0"/>
          </a:p>
          <a:p>
            <a:pPr lvl="1"/>
            <a:r>
              <a:rPr lang="en-IE" dirty="0"/>
              <a:t>It must be possible for museum staff to change the information in the system and to add information about new exhibits.</a:t>
            </a:r>
            <a:endParaRPr lang="en-IE" b="1" dirty="0"/>
          </a:p>
          <a:p>
            <a:pPr lvl="1"/>
            <a:r>
              <a:rPr lang="en-IE" dirty="0"/>
              <a:t> When you give people information about where to find an item, they respond best to simple instructions made with reference to prominent landmarks rather than maps which they often find difficult to read</a:t>
            </a:r>
            <a:r>
              <a:rPr lang="en-IE" dirty="0" smtClean="0"/>
              <a:t>.</a:t>
            </a:r>
            <a:endParaRPr lang="en-IE" b="1" dirty="0"/>
          </a:p>
        </p:txBody>
      </p:sp>
    </p:spTree>
    <p:extLst>
      <p:ext uri="{BB962C8B-B14F-4D97-AF65-F5344CB8AC3E}">
        <p14:creationId xmlns:p14="http://schemas.microsoft.com/office/powerpoint/2010/main" val="1358085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IE" altLang="en-US" smtClean="0"/>
              <a:t>Context Diagram</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0903A49-B7F4-4495-8A8E-A8F020D9B8A3}" type="slidenum">
              <a:rPr lang="en-US" altLang="en-US" sz="1400"/>
              <a:pPr>
                <a:spcBef>
                  <a:spcPct val="0"/>
                </a:spcBef>
                <a:buFontTx/>
                <a:buNone/>
              </a:pPr>
              <a:t>2</a:t>
            </a:fld>
            <a:endParaRPr lang="en-US" altLang="en-US" sz="1400"/>
          </a:p>
        </p:txBody>
      </p:sp>
      <p:pic>
        <p:nvPicPr>
          <p:cNvPr id="13316" name="Content Placeholder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135189" y="1773239"/>
            <a:ext cx="7640637" cy="4751387"/>
          </a:xfrm>
          <a:noFill/>
        </p:spPr>
      </p:pic>
      <p:sp>
        <p:nvSpPr>
          <p:cNvPr id="13317" name="Rectangle 2"/>
          <p:cNvSpPr>
            <a:spLocks noChangeArrowheads="1"/>
          </p:cNvSpPr>
          <p:nvPr/>
        </p:nvSpPr>
        <p:spPr bwMode="auto">
          <a:xfrm>
            <a:off x="4656139" y="3573464"/>
            <a:ext cx="2592387" cy="1150937"/>
          </a:xfrm>
          <a:prstGeom prst="rect">
            <a:avLst/>
          </a:prstGeom>
          <a:solidFill>
            <a:schemeClr val="bg1"/>
          </a:solidFill>
          <a:ln w="76200" algn="ctr">
            <a:solidFill>
              <a:schemeClr val="tx1"/>
            </a:solidFill>
            <a:round/>
            <a:headEnd/>
            <a:tailEnd/>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2400" b="1" dirty="0" smtClean="0"/>
              <a:t>Museum</a:t>
            </a:r>
          </a:p>
          <a:p>
            <a:pPr algn="ctr" eaLnBrk="1" hangingPunct="1">
              <a:spcBef>
                <a:spcPct val="0"/>
              </a:spcBef>
              <a:buFontTx/>
              <a:buNone/>
            </a:pPr>
            <a:r>
              <a:rPr lang="en-IE" altLang="en-US" sz="2400" b="1" dirty="0" smtClean="0"/>
              <a:t>System</a:t>
            </a:r>
            <a:endParaRPr lang="en-IE" altLang="en-US" sz="2400" b="1" dirty="0"/>
          </a:p>
        </p:txBody>
      </p:sp>
      <p:sp>
        <p:nvSpPr>
          <p:cNvPr id="5" name="Rectangle 4"/>
          <p:cNvSpPr/>
          <p:nvPr/>
        </p:nvSpPr>
        <p:spPr bwMode="auto">
          <a:xfrm>
            <a:off x="4908551" y="1771650"/>
            <a:ext cx="2195513" cy="1055688"/>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anchor="ctr"/>
          <a:lstStyle/>
          <a:p>
            <a:pPr algn="ctr" eaLnBrk="1" hangingPunct="1">
              <a:defRPr/>
            </a:pPr>
            <a:r>
              <a:rPr lang="en-IE" sz="2400" dirty="0" smtClean="0">
                <a:latin typeface="Arial" charset="0"/>
              </a:rPr>
              <a:t>Security</a:t>
            </a:r>
          </a:p>
          <a:p>
            <a:pPr algn="ctr" eaLnBrk="1" hangingPunct="1">
              <a:defRPr/>
            </a:pPr>
            <a:r>
              <a:rPr lang="en-IE" sz="2400" dirty="0" smtClean="0">
                <a:latin typeface="Arial" charset="0"/>
              </a:rPr>
              <a:t>System</a:t>
            </a:r>
            <a:endParaRPr lang="en-IE" sz="2400" dirty="0">
              <a:latin typeface="Arial" charset="0"/>
            </a:endParaRPr>
          </a:p>
        </p:txBody>
      </p:sp>
      <p:sp>
        <p:nvSpPr>
          <p:cNvPr id="13" name="Rectangle 12"/>
          <p:cNvSpPr/>
          <p:nvPr/>
        </p:nvSpPr>
        <p:spPr bwMode="auto">
          <a:xfrm>
            <a:off x="7680325" y="2636839"/>
            <a:ext cx="2095500" cy="1068387"/>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anchor="ctr"/>
          <a:lstStyle/>
          <a:p>
            <a:pPr algn="ctr" eaLnBrk="1" hangingPunct="1">
              <a:defRPr/>
            </a:pPr>
            <a:r>
              <a:rPr lang="en-IE" sz="2400" dirty="0" smtClean="0">
                <a:latin typeface="Arial" charset="0"/>
              </a:rPr>
              <a:t>Exhibits</a:t>
            </a:r>
          </a:p>
          <a:p>
            <a:pPr algn="ctr" eaLnBrk="1" hangingPunct="1">
              <a:defRPr/>
            </a:pPr>
            <a:r>
              <a:rPr lang="en-IE" sz="2400" dirty="0" smtClean="0">
                <a:latin typeface="Arial" charset="0"/>
              </a:rPr>
              <a:t>Database</a:t>
            </a:r>
            <a:endParaRPr lang="en-IE" sz="2400" dirty="0">
              <a:latin typeface="Arial" charset="0"/>
            </a:endParaRPr>
          </a:p>
        </p:txBody>
      </p:sp>
      <p:sp>
        <p:nvSpPr>
          <p:cNvPr id="15" name="Rectangle 14"/>
          <p:cNvSpPr/>
          <p:nvPr/>
        </p:nvSpPr>
        <p:spPr bwMode="auto">
          <a:xfrm>
            <a:off x="7680325" y="4652964"/>
            <a:ext cx="2095500" cy="1068387"/>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anchor="ctr"/>
          <a:lstStyle/>
          <a:p>
            <a:pPr algn="ctr">
              <a:spcBef>
                <a:spcPct val="0"/>
              </a:spcBef>
            </a:pPr>
            <a:r>
              <a:rPr lang="en-IE" altLang="en-US" sz="2400" dirty="0" smtClean="0"/>
              <a:t>Museum</a:t>
            </a:r>
          </a:p>
          <a:p>
            <a:pPr algn="ctr">
              <a:spcBef>
                <a:spcPct val="0"/>
              </a:spcBef>
            </a:pPr>
            <a:r>
              <a:rPr lang="en-IE" altLang="en-US" sz="2400" dirty="0" smtClean="0"/>
              <a:t>Maps</a:t>
            </a:r>
            <a:endParaRPr lang="en-IE" altLang="en-US" sz="2400" dirty="0"/>
          </a:p>
        </p:txBody>
      </p:sp>
      <p:sp>
        <p:nvSpPr>
          <p:cNvPr id="16" name="Rectangle 15"/>
          <p:cNvSpPr/>
          <p:nvPr/>
        </p:nvSpPr>
        <p:spPr bwMode="auto">
          <a:xfrm>
            <a:off x="2135188" y="2505076"/>
            <a:ext cx="2095500" cy="1355725"/>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anchor="ctr"/>
          <a:lstStyle/>
          <a:p>
            <a:pPr algn="ctr" eaLnBrk="1" hangingPunct="1">
              <a:defRPr/>
            </a:pPr>
            <a:r>
              <a:rPr lang="en-IE" sz="2400" dirty="0" smtClean="0">
                <a:latin typeface="Arial" charset="0"/>
              </a:rPr>
              <a:t>Maintenance</a:t>
            </a:r>
            <a:endParaRPr lang="en-IE" sz="2400" dirty="0">
              <a:latin typeface="Arial" charset="0"/>
            </a:endParaRPr>
          </a:p>
          <a:p>
            <a:pPr algn="ctr" eaLnBrk="1" hangingPunct="1">
              <a:defRPr/>
            </a:pPr>
            <a:r>
              <a:rPr lang="en-IE" sz="2400" dirty="0" smtClean="0">
                <a:latin typeface="Arial" charset="0"/>
              </a:rPr>
              <a:t>System</a:t>
            </a:r>
            <a:endParaRPr lang="en-IE" sz="2400" dirty="0">
              <a:latin typeface="Arial" charset="0"/>
            </a:endParaRPr>
          </a:p>
        </p:txBody>
      </p:sp>
      <p:sp>
        <p:nvSpPr>
          <p:cNvPr id="17" name="Rectangle 16"/>
          <p:cNvSpPr/>
          <p:nvPr/>
        </p:nvSpPr>
        <p:spPr bwMode="auto">
          <a:xfrm>
            <a:off x="2135188" y="4521201"/>
            <a:ext cx="2095500" cy="1355725"/>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anchor="ctr"/>
          <a:lstStyle/>
          <a:p>
            <a:pPr algn="ctr" eaLnBrk="1" hangingPunct="1">
              <a:defRPr/>
            </a:pPr>
            <a:r>
              <a:rPr lang="en-IE" sz="2400" dirty="0" smtClean="0">
                <a:latin typeface="Arial" charset="0"/>
              </a:rPr>
              <a:t>Google</a:t>
            </a:r>
          </a:p>
          <a:p>
            <a:pPr algn="ctr" eaLnBrk="1" hangingPunct="1">
              <a:defRPr/>
            </a:pPr>
            <a:r>
              <a:rPr lang="en-IE" sz="2400" dirty="0" smtClean="0">
                <a:latin typeface="Arial" charset="0"/>
              </a:rPr>
              <a:t>Maps</a:t>
            </a:r>
            <a:endParaRPr lang="en-IE" sz="2400" dirty="0">
              <a:latin typeface="Arial" charset="0"/>
            </a:endParaRPr>
          </a:p>
        </p:txBody>
      </p:sp>
      <p:sp>
        <p:nvSpPr>
          <p:cNvPr id="18" name="Rectangle 17"/>
          <p:cNvSpPr/>
          <p:nvPr/>
        </p:nvSpPr>
        <p:spPr bwMode="auto">
          <a:xfrm>
            <a:off x="4857751" y="5516564"/>
            <a:ext cx="2195513" cy="1057275"/>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anchor="ctr"/>
          <a:lstStyle/>
          <a:p>
            <a:pPr algn="ctr" eaLnBrk="1" hangingPunct="1">
              <a:defRPr/>
            </a:pPr>
            <a:r>
              <a:rPr lang="en-IE" sz="2400" dirty="0" smtClean="0">
                <a:latin typeface="Arial" charset="0"/>
              </a:rPr>
              <a:t>Museum</a:t>
            </a:r>
          </a:p>
          <a:p>
            <a:pPr algn="ctr" eaLnBrk="1" hangingPunct="1">
              <a:defRPr/>
            </a:pPr>
            <a:r>
              <a:rPr lang="en-IE" sz="2400" dirty="0" smtClean="0">
                <a:latin typeface="Arial" charset="0"/>
              </a:rPr>
              <a:t>Stock System</a:t>
            </a:r>
            <a:endParaRPr lang="en-IE" sz="2400" dirty="0">
              <a:latin typeface="Arial" charset="0"/>
            </a:endParaRPr>
          </a:p>
        </p:txBody>
      </p:sp>
    </p:spTree>
    <p:extLst>
      <p:ext uri="{BB962C8B-B14F-4D97-AF65-F5344CB8AC3E}">
        <p14:creationId xmlns:p14="http://schemas.microsoft.com/office/powerpoint/2010/main" val="2770952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altLang="en-US" smtClean="0"/>
              <a:t>Use Case Diagram</a:t>
            </a:r>
            <a:endParaRPr lang="en-IE" altLang="en-US" smtClean="0"/>
          </a:p>
        </p:txBody>
      </p:sp>
      <p:sp>
        <p:nvSpPr>
          <p:cNvPr id="1228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25E95AA-790E-48B3-AD75-5B7FD4893CB9}" type="slidenum">
              <a:rPr lang="en-US" altLang="en-US" sz="1400"/>
              <a:pPr>
                <a:spcBef>
                  <a:spcPct val="0"/>
                </a:spcBef>
                <a:buFontTx/>
                <a:buNone/>
              </a:pPr>
              <a:t>3</a:t>
            </a:fld>
            <a:endParaRPr lang="en-US" altLang="en-US" sz="1400"/>
          </a:p>
        </p:txBody>
      </p:sp>
      <p:sp>
        <p:nvSpPr>
          <p:cNvPr id="122884" name="Rounded Rectangle 1"/>
          <p:cNvSpPr>
            <a:spLocks noChangeArrowheads="1"/>
          </p:cNvSpPr>
          <p:nvPr/>
        </p:nvSpPr>
        <p:spPr bwMode="auto">
          <a:xfrm>
            <a:off x="2135189" y="1268413"/>
            <a:ext cx="7921625" cy="4976812"/>
          </a:xfrm>
          <a:prstGeom prst="roundRect">
            <a:avLst>
              <a:gd name="adj" fmla="val 16667"/>
            </a:avLst>
          </a:prstGeom>
          <a:noFill/>
          <a:ln w="381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sp>
        <p:nvSpPr>
          <p:cNvPr id="122885" name="Rectangle 2"/>
          <p:cNvSpPr>
            <a:spLocks noChangeArrowheads="1"/>
          </p:cNvSpPr>
          <p:nvPr/>
        </p:nvSpPr>
        <p:spPr bwMode="auto">
          <a:xfrm>
            <a:off x="5394326" y="1628800"/>
            <a:ext cx="2714625" cy="4392488"/>
          </a:xfrm>
          <a:prstGeom prst="rect">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grpSp>
        <p:nvGrpSpPr>
          <p:cNvPr id="122888" name="Group 12"/>
          <p:cNvGrpSpPr>
            <a:grpSpLocks/>
          </p:cNvGrpSpPr>
          <p:nvPr/>
        </p:nvGrpSpPr>
        <p:grpSpPr bwMode="auto">
          <a:xfrm>
            <a:off x="3706814" y="3399502"/>
            <a:ext cx="733425" cy="1177925"/>
            <a:chOff x="1043608" y="2411413"/>
            <a:chExt cx="1044000" cy="1923711"/>
          </a:xfrm>
        </p:grpSpPr>
        <p:sp>
          <p:nvSpPr>
            <p:cNvPr id="122904" name="Oval 1"/>
            <p:cNvSpPr>
              <a:spLocks noChangeArrowheads="1"/>
            </p:cNvSpPr>
            <p:nvPr/>
          </p:nvSpPr>
          <p:spPr bwMode="auto">
            <a:xfrm>
              <a:off x="1331640" y="2411413"/>
              <a:ext cx="540000" cy="540000"/>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cxnSp>
          <p:nvCxnSpPr>
            <p:cNvPr id="122905" name="Straight Connector 3"/>
            <p:cNvCxnSpPr>
              <a:cxnSpLocks noChangeShapeType="1"/>
              <a:stCxn id="122904" idx="4"/>
            </p:cNvCxnSpPr>
            <p:nvPr/>
          </p:nvCxnSpPr>
          <p:spPr bwMode="auto">
            <a:xfrm>
              <a:off x="1601640" y="2951413"/>
              <a:ext cx="18032" cy="82195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6" name="Straight Connector 7"/>
            <p:cNvCxnSpPr>
              <a:cxnSpLocks noChangeShapeType="1"/>
            </p:cNvCxnSpPr>
            <p:nvPr/>
          </p:nvCxnSpPr>
          <p:spPr bwMode="auto">
            <a:xfrm flipH="1">
              <a:off x="1043608" y="3212976"/>
              <a:ext cx="10440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7" name="Straight Connector 11"/>
            <p:cNvCxnSpPr>
              <a:cxnSpLocks noChangeShapeType="1"/>
            </p:cNvCxnSpPr>
            <p:nvPr/>
          </p:nvCxnSpPr>
          <p:spPr bwMode="auto">
            <a:xfrm flipH="1">
              <a:off x="1130606" y="3728394"/>
              <a:ext cx="486024" cy="59174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8" name="Straight Connector 14"/>
            <p:cNvCxnSpPr>
              <a:cxnSpLocks noChangeShapeType="1"/>
            </p:cNvCxnSpPr>
            <p:nvPr/>
          </p:nvCxnSpPr>
          <p:spPr bwMode="auto">
            <a:xfrm>
              <a:off x="1604682" y="3702042"/>
              <a:ext cx="431944" cy="63308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sp>
        <p:nvSpPr>
          <p:cNvPr id="122894" name="Oval 30"/>
          <p:cNvSpPr>
            <a:spLocks noChangeArrowheads="1"/>
          </p:cNvSpPr>
          <p:nvPr/>
        </p:nvSpPr>
        <p:spPr bwMode="auto">
          <a:xfrm>
            <a:off x="5748339" y="3532851"/>
            <a:ext cx="2008187" cy="896938"/>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None/>
            </a:pPr>
            <a:r>
              <a:rPr lang="en-IE" altLang="en-US" sz="1800" dirty="0" smtClean="0"/>
              <a:t>Interact with the system</a:t>
            </a:r>
            <a:endParaRPr lang="en-IE" altLang="en-US" sz="1800" dirty="0"/>
          </a:p>
        </p:txBody>
      </p:sp>
      <p:cxnSp>
        <p:nvCxnSpPr>
          <p:cNvPr id="122897" name="Straight Arrow Connector 24"/>
          <p:cNvCxnSpPr>
            <a:cxnSpLocks noChangeShapeType="1"/>
            <a:endCxn id="122894" idx="2"/>
          </p:cNvCxnSpPr>
          <p:nvPr/>
        </p:nvCxnSpPr>
        <p:spPr bwMode="auto">
          <a:xfrm flipV="1">
            <a:off x="4287838" y="3982115"/>
            <a:ext cx="1460500" cy="117475"/>
          </a:xfrm>
          <a:prstGeom prst="straightConnector1">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 name="Rectangle 1"/>
          <p:cNvSpPr/>
          <p:nvPr/>
        </p:nvSpPr>
        <p:spPr>
          <a:xfrm>
            <a:off x="5387969" y="1634907"/>
            <a:ext cx="1236236" cy="646331"/>
          </a:xfrm>
          <a:prstGeom prst="rect">
            <a:avLst/>
          </a:prstGeom>
        </p:spPr>
        <p:txBody>
          <a:bodyPr wrap="none">
            <a:spAutoFit/>
          </a:bodyPr>
          <a:lstStyle/>
          <a:p>
            <a:pPr algn="ctr"/>
            <a:r>
              <a:rPr lang="en-IE" b="1" dirty="0" smtClean="0">
                <a:effectLst/>
                <a:latin typeface="Times New Roman" panose="02020603050405020304" pitchFamily="18" charset="0"/>
                <a:ea typeface="Times New Roman" panose="02020603050405020304" pitchFamily="18" charset="0"/>
              </a:rPr>
              <a:t>MUSEUM</a:t>
            </a:r>
          </a:p>
          <a:p>
            <a:pPr algn="ctr"/>
            <a:r>
              <a:rPr lang="en-IE" b="1" dirty="0" smtClean="0">
                <a:latin typeface="Times New Roman" panose="02020603050405020304" pitchFamily="18" charset="0"/>
              </a:rPr>
              <a:t>SYSTEM</a:t>
            </a:r>
            <a:endParaRPr lang="en-IE" b="1" dirty="0"/>
          </a:p>
        </p:txBody>
      </p:sp>
    </p:spTree>
    <p:extLst>
      <p:ext uri="{BB962C8B-B14F-4D97-AF65-F5344CB8AC3E}">
        <p14:creationId xmlns:p14="http://schemas.microsoft.com/office/powerpoint/2010/main" val="3519149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altLang="en-US" smtClean="0"/>
              <a:t>Use Case Diagram</a:t>
            </a:r>
            <a:endParaRPr lang="en-IE" altLang="en-US" smtClean="0"/>
          </a:p>
        </p:txBody>
      </p:sp>
      <p:sp>
        <p:nvSpPr>
          <p:cNvPr id="1228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25E95AA-790E-48B3-AD75-5B7FD4893CB9}" type="slidenum">
              <a:rPr lang="en-US" altLang="en-US" sz="1400"/>
              <a:pPr>
                <a:spcBef>
                  <a:spcPct val="0"/>
                </a:spcBef>
                <a:buFontTx/>
                <a:buNone/>
              </a:pPr>
              <a:t>4</a:t>
            </a:fld>
            <a:endParaRPr lang="en-US" altLang="en-US" sz="1400"/>
          </a:p>
        </p:txBody>
      </p:sp>
      <p:sp>
        <p:nvSpPr>
          <p:cNvPr id="122884" name="Rounded Rectangle 1"/>
          <p:cNvSpPr>
            <a:spLocks noChangeArrowheads="1"/>
          </p:cNvSpPr>
          <p:nvPr/>
        </p:nvSpPr>
        <p:spPr bwMode="auto">
          <a:xfrm>
            <a:off x="2135189" y="1268413"/>
            <a:ext cx="7921625" cy="4976812"/>
          </a:xfrm>
          <a:prstGeom prst="roundRect">
            <a:avLst>
              <a:gd name="adj" fmla="val 16667"/>
            </a:avLst>
          </a:prstGeom>
          <a:noFill/>
          <a:ln w="381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sp>
        <p:nvSpPr>
          <p:cNvPr id="122885" name="Rectangle 2"/>
          <p:cNvSpPr>
            <a:spLocks noChangeArrowheads="1"/>
          </p:cNvSpPr>
          <p:nvPr/>
        </p:nvSpPr>
        <p:spPr bwMode="auto">
          <a:xfrm>
            <a:off x="5394326" y="1628800"/>
            <a:ext cx="2714625" cy="4392488"/>
          </a:xfrm>
          <a:prstGeom prst="rect">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grpSp>
        <p:nvGrpSpPr>
          <p:cNvPr id="122888" name="Group 12"/>
          <p:cNvGrpSpPr>
            <a:grpSpLocks/>
          </p:cNvGrpSpPr>
          <p:nvPr/>
        </p:nvGrpSpPr>
        <p:grpSpPr bwMode="auto">
          <a:xfrm>
            <a:off x="3706814" y="3412381"/>
            <a:ext cx="733425" cy="1177925"/>
            <a:chOff x="1043608" y="2411413"/>
            <a:chExt cx="1044000" cy="1923711"/>
          </a:xfrm>
        </p:grpSpPr>
        <p:sp>
          <p:nvSpPr>
            <p:cNvPr id="122904" name="Oval 1"/>
            <p:cNvSpPr>
              <a:spLocks noChangeArrowheads="1"/>
            </p:cNvSpPr>
            <p:nvPr/>
          </p:nvSpPr>
          <p:spPr bwMode="auto">
            <a:xfrm>
              <a:off x="1331640" y="2411413"/>
              <a:ext cx="540000" cy="540000"/>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cxnSp>
          <p:nvCxnSpPr>
            <p:cNvPr id="122905" name="Straight Connector 3"/>
            <p:cNvCxnSpPr>
              <a:cxnSpLocks noChangeShapeType="1"/>
              <a:stCxn id="122904" idx="4"/>
            </p:cNvCxnSpPr>
            <p:nvPr/>
          </p:nvCxnSpPr>
          <p:spPr bwMode="auto">
            <a:xfrm>
              <a:off x="1601640" y="2951413"/>
              <a:ext cx="18032" cy="82195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6" name="Straight Connector 7"/>
            <p:cNvCxnSpPr>
              <a:cxnSpLocks noChangeShapeType="1"/>
            </p:cNvCxnSpPr>
            <p:nvPr/>
          </p:nvCxnSpPr>
          <p:spPr bwMode="auto">
            <a:xfrm flipH="1">
              <a:off x="1043608" y="3212976"/>
              <a:ext cx="10440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7" name="Straight Connector 11"/>
            <p:cNvCxnSpPr>
              <a:cxnSpLocks noChangeShapeType="1"/>
            </p:cNvCxnSpPr>
            <p:nvPr/>
          </p:nvCxnSpPr>
          <p:spPr bwMode="auto">
            <a:xfrm flipH="1">
              <a:off x="1130606" y="3728394"/>
              <a:ext cx="486024" cy="59174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8" name="Straight Connector 14"/>
            <p:cNvCxnSpPr>
              <a:cxnSpLocks noChangeShapeType="1"/>
            </p:cNvCxnSpPr>
            <p:nvPr/>
          </p:nvCxnSpPr>
          <p:spPr bwMode="auto">
            <a:xfrm>
              <a:off x="1604682" y="3702042"/>
              <a:ext cx="431944" cy="63308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sp>
        <p:nvSpPr>
          <p:cNvPr id="122894" name="Oval 30"/>
          <p:cNvSpPr>
            <a:spLocks noChangeArrowheads="1"/>
          </p:cNvSpPr>
          <p:nvPr/>
        </p:nvSpPr>
        <p:spPr bwMode="auto">
          <a:xfrm>
            <a:off x="5748339" y="3545730"/>
            <a:ext cx="2008187" cy="896938"/>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1800" dirty="0" smtClean="0"/>
              <a:t>Search for an exhibit</a:t>
            </a:r>
            <a:endParaRPr lang="en-IE" altLang="en-US" sz="1800" dirty="0"/>
          </a:p>
        </p:txBody>
      </p:sp>
      <p:sp>
        <p:nvSpPr>
          <p:cNvPr id="122895" name="Oval 31"/>
          <p:cNvSpPr>
            <a:spLocks noChangeArrowheads="1"/>
          </p:cNvSpPr>
          <p:nvPr/>
        </p:nvSpPr>
        <p:spPr bwMode="auto">
          <a:xfrm>
            <a:off x="5730875" y="4806206"/>
            <a:ext cx="2006600" cy="898525"/>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1800" dirty="0" smtClean="0"/>
              <a:t>Get exhibit Details</a:t>
            </a:r>
            <a:endParaRPr lang="en-IE" altLang="en-US" sz="1800" dirty="0"/>
          </a:p>
        </p:txBody>
      </p:sp>
      <p:cxnSp>
        <p:nvCxnSpPr>
          <p:cNvPr id="122896" name="Straight Arrow Connector 24"/>
          <p:cNvCxnSpPr>
            <a:cxnSpLocks noChangeShapeType="1"/>
            <a:endCxn id="122895" idx="2"/>
          </p:cNvCxnSpPr>
          <p:nvPr/>
        </p:nvCxnSpPr>
        <p:spPr bwMode="auto">
          <a:xfrm>
            <a:off x="4287839" y="4112468"/>
            <a:ext cx="1443037" cy="1143000"/>
          </a:xfrm>
          <a:prstGeom prst="straightConnector1">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122897" name="Straight Arrow Connector 24"/>
          <p:cNvCxnSpPr>
            <a:cxnSpLocks noChangeShapeType="1"/>
            <a:endCxn id="122894" idx="2"/>
          </p:cNvCxnSpPr>
          <p:nvPr/>
        </p:nvCxnSpPr>
        <p:spPr bwMode="auto">
          <a:xfrm flipV="1">
            <a:off x="4287838" y="3994994"/>
            <a:ext cx="1460500" cy="117475"/>
          </a:xfrm>
          <a:prstGeom prst="straightConnector1">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9" name="Oval 30"/>
          <p:cNvSpPr>
            <a:spLocks noChangeArrowheads="1"/>
          </p:cNvSpPr>
          <p:nvPr/>
        </p:nvSpPr>
        <p:spPr bwMode="auto">
          <a:xfrm>
            <a:off x="5729289" y="2286905"/>
            <a:ext cx="2008187" cy="896938"/>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1800" dirty="0" smtClean="0"/>
              <a:t>Look for exits/toilets</a:t>
            </a:r>
            <a:endParaRPr lang="en-IE" altLang="en-US" sz="1800" dirty="0"/>
          </a:p>
        </p:txBody>
      </p:sp>
      <p:cxnSp>
        <p:nvCxnSpPr>
          <p:cNvPr id="30" name="Straight Arrow Connector 24"/>
          <p:cNvCxnSpPr>
            <a:cxnSpLocks noChangeShapeType="1"/>
            <a:endCxn id="29" idx="2"/>
          </p:cNvCxnSpPr>
          <p:nvPr/>
        </p:nvCxnSpPr>
        <p:spPr bwMode="auto">
          <a:xfrm flipV="1">
            <a:off x="4347468" y="2735374"/>
            <a:ext cx="1381820" cy="1349884"/>
          </a:xfrm>
          <a:prstGeom prst="straightConnector1">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18" name="Rectangle 17"/>
          <p:cNvSpPr/>
          <p:nvPr/>
        </p:nvSpPr>
        <p:spPr>
          <a:xfrm>
            <a:off x="5387969" y="1634907"/>
            <a:ext cx="1236236" cy="646331"/>
          </a:xfrm>
          <a:prstGeom prst="rect">
            <a:avLst/>
          </a:prstGeom>
        </p:spPr>
        <p:txBody>
          <a:bodyPr wrap="none">
            <a:spAutoFit/>
          </a:bodyPr>
          <a:lstStyle/>
          <a:p>
            <a:pPr algn="ctr"/>
            <a:r>
              <a:rPr lang="en-IE" b="1" dirty="0" smtClean="0">
                <a:effectLst/>
                <a:latin typeface="Times New Roman" panose="02020603050405020304" pitchFamily="18" charset="0"/>
                <a:ea typeface="Times New Roman" panose="02020603050405020304" pitchFamily="18" charset="0"/>
              </a:rPr>
              <a:t>MUSEUM</a:t>
            </a:r>
          </a:p>
          <a:p>
            <a:pPr algn="ctr"/>
            <a:r>
              <a:rPr lang="en-IE" b="1" dirty="0" smtClean="0">
                <a:latin typeface="Times New Roman" panose="02020603050405020304" pitchFamily="18" charset="0"/>
              </a:rPr>
              <a:t>SYSTEM</a:t>
            </a:r>
            <a:endParaRPr lang="en-IE" b="1" dirty="0"/>
          </a:p>
        </p:txBody>
      </p:sp>
    </p:spTree>
    <p:extLst>
      <p:ext uri="{BB962C8B-B14F-4D97-AF65-F5344CB8AC3E}">
        <p14:creationId xmlns:p14="http://schemas.microsoft.com/office/powerpoint/2010/main" val="1925893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altLang="en-US" smtClean="0"/>
              <a:t>Use Case Diagram</a:t>
            </a:r>
            <a:endParaRPr lang="en-IE" altLang="en-US" smtClean="0"/>
          </a:p>
        </p:txBody>
      </p:sp>
      <p:sp>
        <p:nvSpPr>
          <p:cNvPr id="1228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25E95AA-790E-48B3-AD75-5B7FD4893CB9}" type="slidenum">
              <a:rPr lang="en-US" altLang="en-US" sz="1400"/>
              <a:pPr>
                <a:spcBef>
                  <a:spcPct val="0"/>
                </a:spcBef>
                <a:buFontTx/>
                <a:buNone/>
              </a:pPr>
              <a:t>5</a:t>
            </a:fld>
            <a:endParaRPr lang="en-US" altLang="en-US" sz="1400"/>
          </a:p>
        </p:txBody>
      </p:sp>
      <p:sp>
        <p:nvSpPr>
          <p:cNvPr id="122884" name="Rounded Rectangle 1"/>
          <p:cNvSpPr>
            <a:spLocks noChangeArrowheads="1"/>
          </p:cNvSpPr>
          <p:nvPr/>
        </p:nvSpPr>
        <p:spPr bwMode="auto">
          <a:xfrm>
            <a:off x="2135189" y="1268413"/>
            <a:ext cx="9218611" cy="4976812"/>
          </a:xfrm>
          <a:prstGeom prst="roundRect">
            <a:avLst>
              <a:gd name="adj" fmla="val 16667"/>
            </a:avLst>
          </a:prstGeom>
          <a:noFill/>
          <a:ln w="381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sp>
        <p:nvSpPr>
          <p:cNvPr id="122885" name="Rectangle 2"/>
          <p:cNvSpPr>
            <a:spLocks noChangeArrowheads="1"/>
          </p:cNvSpPr>
          <p:nvPr/>
        </p:nvSpPr>
        <p:spPr bwMode="auto">
          <a:xfrm>
            <a:off x="5394326" y="1628800"/>
            <a:ext cx="5372412" cy="4392488"/>
          </a:xfrm>
          <a:prstGeom prst="rect">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grpSp>
        <p:nvGrpSpPr>
          <p:cNvPr id="122888" name="Group 12"/>
          <p:cNvGrpSpPr>
            <a:grpSpLocks/>
          </p:cNvGrpSpPr>
          <p:nvPr/>
        </p:nvGrpSpPr>
        <p:grpSpPr bwMode="auto">
          <a:xfrm>
            <a:off x="3706814" y="3412381"/>
            <a:ext cx="733425" cy="1177925"/>
            <a:chOff x="1043608" y="2411413"/>
            <a:chExt cx="1044000" cy="1923711"/>
          </a:xfrm>
        </p:grpSpPr>
        <p:sp>
          <p:nvSpPr>
            <p:cNvPr id="122904" name="Oval 1"/>
            <p:cNvSpPr>
              <a:spLocks noChangeArrowheads="1"/>
            </p:cNvSpPr>
            <p:nvPr/>
          </p:nvSpPr>
          <p:spPr bwMode="auto">
            <a:xfrm>
              <a:off x="1331640" y="2411413"/>
              <a:ext cx="540000" cy="540000"/>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IE" altLang="en-US" sz="2800"/>
            </a:p>
          </p:txBody>
        </p:sp>
        <p:cxnSp>
          <p:nvCxnSpPr>
            <p:cNvPr id="122905" name="Straight Connector 3"/>
            <p:cNvCxnSpPr>
              <a:cxnSpLocks noChangeShapeType="1"/>
              <a:stCxn id="122904" idx="4"/>
            </p:cNvCxnSpPr>
            <p:nvPr/>
          </p:nvCxnSpPr>
          <p:spPr bwMode="auto">
            <a:xfrm>
              <a:off x="1601640" y="2951413"/>
              <a:ext cx="18032" cy="82195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6" name="Straight Connector 7"/>
            <p:cNvCxnSpPr>
              <a:cxnSpLocks noChangeShapeType="1"/>
            </p:cNvCxnSpPr>
            <p:nvPr/>
          </p:nvCxnSpPr>
          <p:spPr bwMode="auto">
            <a:xfrm flipH="1">
              <a:off x="1043608" y="3212976"/>
              <a:ext cx="10440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7" name="Straight Connector 11"/>
            <p:cNvCxnSpPr>
              <a:cxnSpLocks noChangeShapeType="1"/>
            </p:cNvCxnSpPr>
            <p:nvPr/>
          </p:nvCxnSpPr>
          <p:spPr bwMode="auto">
            <a:xfrm flipH="1">
              <a:off x="1130606" y="3728394"/>
              <a:ext cx="486024" cy="59174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22908" name="Straight Connector 14"/>
            <p:cNvCxnSpPr>
              <a:cxnSpLocks noChangeShapeType="1"/>
            </p:cNvCxnSpPr>
            <p:nvPr/>
          </p:nvCxnSpPr>
          <p:spPr bwMode="auto">
            <a:xfrm>
              <a:off x="1604682" y="3702042"/>
              <a:ext cx="431944" cy="633082"/>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sp>
        <p:nvSpPr>
          <p:cNvPr id="122894" name="Oval 30"/>
          <p:cNvSpPr>
            <a:spLocks noChangeArrowheads="1"/>
          </p:cNvSpPr>
          <p:nvPr/>
        </p:nvSpPr>
        <p:spPr bwMode="auto">
          <a:xfrm>
            <a:off x="5748339" y="3545730"/>
            <a:ext cx="2008187" cy="896938"/>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1800" dirty="0" smtClean="0"/>
              <a:t>Search for an exhibit</a:t>
            </a:r>
            <a:endParaRPr lang="en-IE" altLang="en-US" sz="1800" dirty="0"/>
          </a:p>
        </p:txBody>
      </p:sp>
      <p:sp>
        <p:nvSpPr>
          <p:cNvPr id="122895" name="Oval 31"/>
          <p:cNvSpPr>
            <a:spLocks noChangeArrowheads="1"/>
          </p:cNvSpPr>
          <p:nvPr/>
        </p:nvSpPr>
        <p:spPr bwMode="auto">
          <a:xfrm>
            <a:off x="5730875" y="4806206"/>
            <a:ext cx="2006600" cy="898525"/>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1800" dirty="0" smtClean="0"/>
              <a:t>Get exhibit Details</a:t>
            </a:r>
            <a:endParaRPr lang="en-IE" altLang="en-US" sz="1800" dirty="0"/>
          </a:p>
        </p:txBody>
      </p:sp>
      <p:cxnSp>
        <p:nvCxnSpPr>
          <p:cNvPr id="122896" name="Straight Arrow Connector 24"/>
          <p:cNvCxnSpPr>
            <a:cxnSpLocks noChangeShapeType="1"/>
            <a:endCxn id="122895" idx="2"/>
          </p:cNvCxnSpPr>
          <p:nvPr/>
        </p:nvCxnSpPr>
        <p:spPr bwMode="auto">
          <a:xfrm>
            <a:off x="4287839" y="4112468"/>
            <a:ext cx="1443037" cy="1143000"/>
          </a:xfrm>
          <a:prstGeom prst="straightConnector1">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122897" name="Straight Arrow Connector 24"/>
          <p:cNvCxnSpPr>
            <a:cxnSpLocks noChangeShapeType="1"/>
            <a:endCxn id="122894" idx="2"/>
          </p:cNvCxnSpPr>
          <p:nvPr/>
        </p:nvCxnSpPr>
        <p:spPr bwMode="auto">
          <a:xfrm flipV="1">
            <a:off x="4287838" y="3994994"/>
            <a:ext cx="1460500" cy="117475"/>
          </a:xfrm>
          <a:prstGeom prst="straightConnector1">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9" name="Oval 30"/>
          <p:cNvSpPr>
            <a:spLocks noChangeArrowheads="1"/>
          </p:cNvSpPr>
          <p:nvPr/>
        </p:nvSpPr>
        <p:spPr bwMode="auto">
          <a:xfrm>
            <a:off x="5729289" y="2286905"/>
            <a:ext cx="2008187" cy="896938"/>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1800" dirty="0" smtClean="0"/>
              <a:t>Look for exits/toilets</a:t>
            </a:r>
            <a:endParaRPr lang="en-IE" altLang="en-US" sz="1800" dirty="0"/>
          </a:p>
        </p:txBody>
      </p:sp>
      <p:cxnSp>
        <p:nvCxnSpPr>
          <p:cNvPr id="30" name="Straight Arrow Connector 24"/>
          <p:cNvCxnSpPr>
            <a:cxnSpLocks noChangeShapeType="1"/>
            <a:endCxn id="29" idx="2"/>
          </p:cNvCxnSpPr>
          <p:nvPr/>
        </p:nvCxnSpPr>
        <p:spPr bwMode="auto">
          <a:xfrm flipV="1">
            <a:off x="4347468" y="2735374"/>
            <a:ext cx="1381820" cy="1349884"/>
          </a:xfrm>
          <a:prstGeom prst="straightConnector1">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18" name="Rectangle 17"/>
          <p:cNvSpPr/>
          <p:nvPr/>
        </p:nvSpPr>
        <p:spPr>
          <a:xfrm>
            <a:off x="5387969" y="1634907"/>
            <a:ext cx="1236236" cy="646331"/>
          </a:xfrm>
          <a:prstGeom prst="rect">
            <a:avLst/>
          </a:prstGeom>
        </p:spPr>
        <p:txBody>
          <a:bodyPr wrap="none">
            <a:spAutoFit/>
          </a:bodyPr>
          <a:lstStyle/>
          <a:p>
            <a:pPr algn="ctr"/>
            <a:r>
              <a:rPr lang="en-IE" b="1" dirty="0" smtClean="0">
                <a:effectLst/>
                <a:latin typeface="Times New Roman" panose="02020603050405020304" pitchFamily="18" charset="0"/>
                <a:ea typeface="Times New Roman" panose="02020603050405020304" pitchFamily="18" charset="0"/>
              </a:rPr>
              <a:t>MUSEUM</a:t>
            </a:r>
          </a:p>
          <a:p>
            <a:pPr algn="ctr"/>
            <a:r>
              <a:rPr lang="en-IE" b="1" dirty="0" smtClean="0">
                <a:latin typeface="Times New Roman" panose="02020603050405020304" pitchFamily="18" charset="0"/>
              </a:rPr>
              <a:t>SYSTEM</a:t>
            </a:r>
            <a:endParaRPr lang="en-IE" b="1" dirty="0"/>
          </a:p>
        </p:txBody>
      </p:sp>
      <p:sp>
        <p:nvSpPr>
          <p:cNvPr id="19" name="Oval 31"/>
          <p:cNvSpPr>
            <a:spLocks noChangeArrowheads="1"/>
          </p:cNvSpPr>
          <p:nvPr/>
        </p:nvSpPr>
        <p:spPr bwMode="auto">
          <a:xfrm>
            <a:off x="8430241" y="4489649"/>
            <a:ext cx="2138854" cy="898525"/>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1800" dirty="0" smtClean="0"/>
              <a:t>Specify</a:t>
            </a:r>
          </a:p>
          <a:p>
            <a:pPr algn="ctr" eaLnBrk="1" hangingPunct="1">
              <a:spcBef>
                <a:spcPct val="0"/>
              </a:spcBef>
              <a:buFontTx/>
              <a:buNone/>
            </a:pPr>
            <a:r>
              <a:rPr lang="en-IE" altLang="en-US" sz="1800" dirty="0"/>
              <a:t>e</a:t>
            </a:r>
            <a:r>
              <a:rPr lang="en-IE" altLang="en-US" sz="1800" dirty="0" smtClean="0"/>
              <a:t>xhibit name</a:t>
            </a:r>
            <a:endParaRPr lang="en-IE" altLang="en-US" sz="1800" dirty="0"/>
          </a:p>
        </p:txBody>
      </p:sp>
      <p:sp>
        <p:nvSpPr>
          <p:cNvPr id="20" name="Oval 31"/>
          <p:cNvSpPr>
            <a:spLocks noChangeArrowheads="1"/>
          </p:cNvSpPr>
          <p:nvPr/>
        </p:nvSpPr>
        <p:spPr bwMode="auto">
          <a:xfrm>
            <a:off x="8430241" y="2412594"/>
            <a:ext cx="2006600" cy="898525"/>
          </a:xfrm>
          <a:prstGeom prst="ellipse">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IE" altLang="en-US" sz="1800" dirty="0" smtClean="0"/>
              <a:t>Specify category</a:t>
            </a:r>
            <a:endParaRPr lang="en-IE" altLang="en-US" sz="1800" dirty="0"/>
          </a:p>
        </p:txBody>
      </p:sp>
      <p:cxnSp>
        <p:nvCxnSpPr>
          <p:cNvPr id="3" name="Straight Connector 2"/>
          <p:cNvCxnSpPr>
            <a:stCxn id="122894" idx="4"/>
            <a:endCxn id="19" idx="2"/>
          </p:cNvCxnSpPr>
          <p:nvPr/>
        </p:nvCxnSpPr>
        <p:spPr>
          <a:xfrm>
            <a:off x="6752433" y="4442668"/>
            <a:ext cx="1677808" cy="496244"/>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7368507" y="4411851"/>
            <a:ext cx="1215397" cy="338554"/>
          </a:xfrm>
          <a:prstGeom prst="rect">
            <a:avLst/>
          </a:prstGeom>
          <a:noFill/>
        </p:spPr>
        <p:txBody>
          <a:bodyPr wrap="none" rtlCol="0">
            <a:spAutoFit/>
          </a:bodyPr>
          <a:lstStyle/>
          <a:p>
            <a:r>
              <a:rPr lang="en-IE" sz="1600" b="1" dirty="0" smtClean="0"/>
              <a:t>&lt;&lt;include&gt;&gt;</a:t>
            </a:r>
            <a:endParaRPr lang="en-IE" sz="1600" b="1" dirty="0"/>
          </a:p>
        </p:txBody>
      </p:sp>
      <p:cxnSp>
        <p:nvCxnSpPr>
          <p:cNvPr id="8" name="Straight Arrow Connector 7"/>
          <p:cNvCxnSpPr>
            <a:stCxn id="122894" idx="0"/>
          </p:cNvCxnSpPr>
          <p:nvPr/>
        </p:nvCxnSpPr>
        <p:spPr>
          <a:xfrm flipV="1">
            <a:off x="6752433" y="2975020"/>
            <a:ext cx="1677808" cy="57071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442359" y="3214641"/>
            <a:ext cx="1180836" cy="338554"/>
          </a:xfrm>
          <a:prstGeom prst="rect">
            <a:avLst/>
          </a:prstGeom>
          <a:noFill/>
        </p:spPr>
        <p:txBody>
          <a:bodyPr wrap="none" rtlCol="0">
            <a:spAutoFit/>
          </a:bodyPr>
          <a:lstStyle/>
          <a:p>
            <a:r>
              <a:rPr lang="en-IE" sz="1600" b="1" dirty="0" smtClean="0"/>
              <a:t>&lt;&lt;extend&gt;&gt;</a:t>
            </a:r>
            <a:endParaRPr lang="en-IE" sz="1600" b="1" dirty="0"/>
          </a:p>
        </p:txBody>
      </p:sp>
    </p:spTree>
    <p:extLst>
      <p:ext uri="{BB962C8B-B14F-4D97-AF65-F5344CB8AC3E}">
        <p14:creationId xmlns:p14="http://schemas.microsoft.com/office/powerpoint/2010/main" val="3531158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eaLnBrk="1" hangingPunct="1"/>
            <a:r>
              <a:rPr lang="en-US" altLang="en-US" dirty="0" smtClean="0"/>
              <a:t>Functional Requirements</a:t>
            </a:r>
          </a:p>
        </p:txBody>
      </p:sp>
      <p:sp>
        <p:nvSpPr>
          <p:cNvPr id="2" name="Content Placeholder 1"/>
          <p:cNvSpPr>
            <a:spLocks noGrp="1"/>
          </p:cNvSpPr>
          <p:nvPr>
            <p:ph idx="1"/>
          </p:nvPr>
        </p:nvSpPr>
        <p:spPr>
          <a:xfrm>
            <a:off x="838200" y="1825625"/>
            <a:ext cx="4905777" cy="4351338"/>
          </a:xfrm>
        </p:spPr>
        <p:txBody>
          <a:bodyPr>
            <a:normAutofit/>
          </a:bodyPr>
          <a:lstStyle/>
          <a:p>
            <a:r>
              <a:rPr lang="en-US" dirty="0" smtClean="0"/>
              <a:t>Business </a:t>
            </a:r>
            <a:r>
              <a:rPr lang="en-US" dirty="0"/>
              <a:t>Rules</a:t>
            </a:r>
            <a:endParaRPr lang="en-IE" dirty="0"/>
          </a:p>
          <a:p>
            <a:r>
              <a:rPr lang="en-US" dirty="0"/>
              <a:t>Transaction corrections, adjustments and cancellations</a:t>
            </a:r>
            <a:endParaRPr lang="en-IE" dirty="0"/>
          </a:p>
          <a:p>
            <a:r>
              <a:rPr lang="en-US" dirty="0"/>
              <a:t>Administrative functions</a:t>
            </a:r>
            <a:endParaRPr lang="en-IE" dirty="0"/>
          </a:p>
          <a:p>
            <a:r>
              <a:rPr lang="en-US" dirty="0" smtClean="0"/>
              <a:t>Authentication</a:t>
            </a:r>
          </a:p>
          <a:p>
            <a:r>
              <a:rPr lang="en-US" dirty="0"/>
              <a:t>Authorization levels</a:t>
            </a:r>
            <a:endParaRPr lang="en-IE" dirty="0"/>
          </a:p>
          <a:p>
            <a:endParaRPr lang="en-IE" dirty="0"/>
          </a:p>
        </p:txBody>
      </p:sp>
      <p:sp>
        <p:nvSpPr>
          <p:cNvPr id="4" name="Content Placeholder 1"/>
          <p:cNvSpPr txBox="1">
            <a:spLocks/>
          </p:cNvSpPr>
          <p:nvPr/>
        </p:nvSpPr>
        <p:spPr>
          <a:xfrm>
            <a:off x="5549718" y="1825625"/>
            <a:ext cx="490577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Audit Tracking</a:t>
            </a:r>
            <a:endParaRPr lang="en-IE" dirty="0" smtClean="0"/>
          </a:p>
          <a:p>
            <a:r>
              <a:rPr lang="en-US" dirty="0" smtClean="0"/>
              <a:t>External Interfaces</a:t>
            </a:r>
            <a:endParaRPr lang="en-IE" dirty="0" smtClean="0"/>
          </a:p>
          <a:p>
            <a:r>
              <a:rPr lang="en-US" dirty="0" smtClean="0"/>
              <a:t>Certification Requirements</a:t>
            </a:r>
            <a:endParaRPr lang="en-IE" dirty="0" smtClean="0"/>
          </a:p>
          <a:p>
            <a:r>
              <a:rPr lang="en-US" dirty="0" smtClean="0"/>
              <a:t>Reporting Requirements</a:t>
            </a:r>
            <a:endParaRPr lang="en-IE" dirty="0" smtClean="0"/>
          </a:p>
          <a:p>
            <a:r>
              <a:rPr lang="en-US" dirty="0" smtClean="0"/>
              <a:t>Historical Data</a:t>
            </a:r>
            <a:endParaRPr lang="en-IE" dirty="0" smtClean="0"/>
          </a:p>
          <a:p>
            <a:r>
              <a:rPr lang="en-US" dirty="0" smtClean="0"/>
              <a:t>Legal or Regulatory Requirements</a:t>
            </a:r>
            <a:endParaRPr lang="en-IE" dirty="0" smtClean="0"/>
          </a:p>
          <a:p>
            <a:endParaRPr lang="en-IE" sz="3600" dirty="0"/>
          </a:p>
        </p:txBody>
      </p:sp>
      <p:sp>
        <p:nvSpPr>
          <p:cNvPr id="7" name="Rectangle 6"/>
          <p:cNvSpPr/>
          <p:nvPr/>
        </p:nvSpPr>
        <p:spPr>
          <a:xfrm>
            <a:off x="9743407" y="1027906"/>
            <a:ext cx="1970468" cy="4893647"/>
          </a:xfrm>
          <a:prstGeom prst="rect">
            <a:avLst/>
          </a:prstGeom>
        </p:spPr>
        <p:txBody>
          <a:bodyPr wrap="square">
            <a:spAutoFit/>
          </a:bodyPr>
          <a:lstStyle/>
          <a:p>
            <a:r>
              <a:rPr lang="en-IE" sz="2400" dirty="0">
                <a:solidFill>
                  <a:srgbClr val="FF0000"/>
                </a:solidFill>
              </a:rPr>
              <a:t>Pick 4-6 of the below and write 2-3 sentences about each of them. Indicating whether or not that requirement applies for this case study.</a:t>
            </a:r>
          </a:p>
        </p:txBody>
      </p:sp>
    </p:spTree>
    <p:extLst>
      <p:ext uri="{BB962C8B-B14F-4D97-AF65-F5344CB8AC3E}">
        <p14:creationId xmlns:p14="http://schemas.microsoft.com/office/powerpoint/2010/main" val="587950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eaLnBrk="1" hangingPunct="1"/>
            <a:r>
              <a:rPr lang="en-US" altLang="en-US" dirty="0" smtClean="0"/>
              <a:t>Non-Functional Requirements</a:t>
            </a:r>
          </a:p>
        </p:txBody>
      </p:sp>
      <p:sp>
        <p:nvSpPr>
          <p:cNvPr id="2" name="Content Placeholder 1"/>
          <p:cNvSpPr>
            <a:spLocks noGrp="1"/>
          </p:cNvSpPr>
          <p:nvPr>
            <p:ph idx="1"/>
          </p:nvPr>
        </p:nvSpPr>
        <p:spPr>
          <a:xfrm>
            <a:off x="838200" y="1825625"/>
            <a:ext cx="4686837" cy="4351338"/>
          </a:xfrm>
        </p:spPr>
        <p:txBody>
          <a:bodyPr>
            <a:normAutofit/>
          </a:bodyPr>
          <a:lstStyle/>
          <a:p>
            <a:r>
              <a:rPr lang="en-US" dirty="0" smtClean="0"/>
              <a:t>Performance </a:t>
            </a:r>
            <a:r>
              <a:rPr lang="en-US" dirty="0"/>
              <a:t>– for example Response Time, Throughput, Utilization, Static Volumetric</a:t>
            </a:r>
            <a:endParaRPr lang="en-IE" dirty="0"/>
          </a:p>
          <a:p>
            <a:r>
              <a:rPr lang="en-US" dirty="0"/>
              <a:t>Scalability</a:t>
            </a:r>
            <a:endParaRPr lang="en-IE" dirty="0"/>
          </a:p>
          <a:p>
            <a:r>
              <a:rPr lang="en-US" dirty="0"/>
              <a:t>Capacity</a:t>
            </a:r>
            <a:endParaRPr lang="en-IE" dirty="0"/>
          </a:p>
          <a:p>
            <a:r>
              <a:rPr lang="en-US" dirty="0"/>
              <a:t>Availability</a:t>
            </a:r>
            <a:endParaRPr lang="en-IE" dirty="0"/>
          </a:p>
          <a:p>
            <a:r>
              <a:rPr lang="en-US" dirty="0"/>
              <a:t>Reliability</a:t>
            </a:r>
            <a:endParaRPr lang="en-IE" dirty="0"/>
          </a:p>
          <a:p>
            <a:r>
              <a:rPr lang="en-US" dirty="0" smtClean="0"/>
              <a:t>Recoverability</a:t>
            </a:r>
          </a:p>
          <a:p>
            <a:r>
              <a:rPr lang="en-US" dirty="0"/>
              <a:t>Maintainability</a:t>
            </a:r>
            <a:endParaRPr lang="en-IE" dirty="0"/>
          </a:p>
          <a:p>
            <a:endParaRPr lang="en-IE" sz="4400" dirty="0"/>
          </a:p>
        </p:txBody>
      </p:sp>
      <p:sp>
        <p:nvSpPr>
          <p:cNvPr id="4" name="Content Placeholder 1"/>
          <p:cNvSpPr txBox="1">
            <a:spLocks/>
          </p:cNvSpPr>
          <p:nvPr/>
        </p:nvSpPr>
        <p:spPr>
          <a:xfrm>
            <a:off x="5704268" y="1690688"/>
            <a:ext cx="468683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Serviceability</a:t>
            </a:r>
            <a:endParaRPr lang="en-IE" dirty="0" smtClean="0"/>
          </a:p>
          <a:p>
            <a:r>
              <a:rPr lang="en-US" dirty="0" smtClean="0"/>
              <a:t>Security</a:t>
            </a:r>
            <a:endParaRPr lang="en-IE" dirty="0" smtClean="0"/>
          </a:p>
          <a:p>
            <a:r>
              <a:rPr lang="en-US" dirty="0" smtClean="0"/>
              <a:t>Regulatory</a:t>
            </a:r>
            <a:endParaRPr lang="en-IE" dirty="0" smtClean="0"/>
          </a:p>
          <a:p>
            <a:r>
              <a:rPr lang="en-US" dirty="0" smtClean="0"/>
              <a:t>Manageability</a:t>
            </a:r>
            <a:endParaRPr lang="en-IE" dirty="0" smtClean="0"/>
          </a:p>
          <a:p>
            <a:r>
              <a:rPr lang="en-US" dirty="0" smtClean="0"/>
              <a:t>Environmental</a:t>
            </a:r>
            <a:endParaRPr lang="en-IE" dirty="0" smtClean="0"/>
          </a:p>
          <a:p>
            <a:r>
              <a:rPr lang="en-US" dirty="0" smtClean="0"/>
              <a:t>Data Integrity</a:t>
            </a:r>
            <a:endParaRPr lang="en-IE" dirty="0" smtClean="0"/>
          </a:p>
          <a:p>
            <a:r>
              <a:rPr lang="en-US" dirty="0" smtClean="0"/>
              <a:t>Usability</a:t>
            </a:r>
            <a:endParaRPr lang="en-IE" dirty="0" smtClean="0"/>
          </a:p>
          <a:p>
            <a:r>
              <a:rPr lang="en-US" dirty="0" smtClean="0"/>
              <a:t>Interoperability</a:t>
            </a:r>
            <a:endParaRPr lang="en-IE" dirty="0" smtClean="0"/>
          </a:p>
          <a:p>
            <a:pPr marL="0" indent="0">
              <a:buNone/>
            </a:pPr>
            <a:endParaRPr lang="en-IE" sz="3200" dirty="0"/>
          </a:p>
        </p:txBody>
      </p:sp>
      <p:sp>
        <p:nvSpPr>
          <p:cNvPr id="5" name="Rectangle 4"/>
          <p:cNvSpPr/>
          <p:nvPr/>
        </p:nvSpPr>
        <p:spPr>
          <a:xfrm>
            <a:off x="9472948" y="1027906"/>
            <a:ext cx="1970468" cy="4893647"/>
          </a:xfrm>
          <a:prstGeom prst="rect">
            <a:avLst/>
          </a:prstGeom>
        </p:spPr>
        <p:txBody>
          <a:bodyPr wrap="square">
            <a:spAutoFit/>
          </a:bodyPr>
          <a:lstStyle/>
          <a:p>
            <a:r>
              <a:rPr lang="en-IE" sz="2400" dirty="0">
                <a:solidFill>
                  <a:srgbClr val="FF0000"/>
                </a:solidFill>
              </a:rPr>
              <a:t>Pick 4-6 of the below and write 2-3 sentences about each of them. Indicating whether or not that requirement applies for this case study.</a:t>
            </a:r>
          </a:p>
        </p:txBody>
      </p:sp>
    </p:spTree>
    <p:extLst>
      <p:ext uri="{BB962C8B-B14F-4D97-AF65-F5344CB8AC3E}">
        <p14:creationId xmlns:p14="http://schemas.microsoft.com/office/powerpoint/2010/main" val="3930165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419</Words>
  <Application>Microsoft Office PowerPoint</Application>
  <PresentationFormat>Widescreen</PresentationFormat>
  <Paragraphs>81</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Case study: A museum information system</vt:lpstr>
      <vt:lpstr>Context Diagram</vt:lpstr>
      <vt:lpstr>Use Case Diagram</vt:lpstr>
      <vt:lpstr>Use Case Diagram</vt:lpstr>
      <vt:lpstr>Use Case Diagram</vt:lpstr>
      <vt:lpstr>Functional Requirements</vt:lpstr>
      <vt:lpstr>Non-Functional Requirements</vt:lpstr>
    </vt:vector>
  </TitlesOfParts>
  <Company>Dublin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Diagram</dc:title>
  <dc:creator>Damian Gordon</dc:creator>
  <cp:lastModifiedBy>Damian Gordon</cp:lastModifiedBy>
  <cp:revision>8</cp:revision>
  <dcterms:created xsi:type="dcterms:W3CDTF">2017-10-17T21:48:26Z</dcterms:created>
  <dcterms:modified xsi:type="dcterms:W3CDTF">2017-10-25T11:30:22Z</dcterms:modified>
</cp:coreProperties>
</file>