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6"/>
  </p:notesMasterIdLst>
  <p:sldIdLst>
    <p:sldId id="282" r:id="rId2"/>
    <p:sldId id="335" r:id="rId3"/>
    <p:sldId id="340" r:id="rId4"/>
    <p:sldId id="341" r:id="rId5"/>
    <p:sldId id="342" r:id="rId6"/>
    <p:sldId id="343" r:id="rId7"/>
    <p:sldId id="344" r:id="rId8"/>
    <p:sldId id="345" r:id="rId9"/>
    <p:sldId id="339" r:id="rId10"/>
    <p:sldId id="337" r:id="rId11"/>
    <p:sldId id="338" r:id="rId12"/>
    <p:sldId id="411" r:id="rId13"/>
    <p:sldId id="412" r:id="rId14"/>
    <p:sldId id="413" r:id="rId15"/>
    <p:sldId id="414" r:id="rId16"/>
    <p:sldId id="416" r:id="rId17"/>
    <p:sldId id="334" r:id="rId18"/>
    <p:sldId id="417" r:id="rId19"/>
    <p:sldId id="332" r:id="rId20"/>
    <p:sldId id="333" r:id="rId21"/>
    <p:sldId id="346" r:id="rId22"/>
    <p:sldId id="347" r:id="rId23"/>
    <p:sldId id="331" r:id="rId24"/>
    <p:sldId id="410" r:id="rId25"/>
    <p:sldId id="348" r:id="rId26"/>
    <p:sldId id="349" r:id="rId27"/>
    <p:sldId id="350" r:id="rId28"/>
    <p:sldId id="375" r:id="rId29"/>
    <p:sldId id="376" r:id="rId30"/>
    <p:sldId id="374" r:id="rId31"/>
    <p:sldId id="407" r:id="rId32"/>
    <p:sldId id="408" r:id="rId33"/>
    <p:sldId id="406" r:id="rId34"/>
    <p:sldId id="330" r:id="rId3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92D050"/>
    <a:srgbClr val="FFFF00"/>
    <a:srgbClr val="FF99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07fdeb1c9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07fdeb1c9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809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4026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757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9849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1741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9475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704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681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95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90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731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607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620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490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24031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68267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36438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4820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05091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61553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2F1A1-AFEE-49A1-BB6D-6A799BCC4B42}" type="slidenum">
              <a:rPr lang="en-IE" smtClean="0"/>
              <a:pPr/>
              <a:t>30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8115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796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80564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02605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537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536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755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952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2589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852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73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r.educause.edu/articles/2018/9/a-rubric-for-evaluating-e-learning-tools-in-higher-educat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lera.net/eLera/Home/Articles/LORI%201.5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9"/>
          <p:cNvSpPr txBox="1">
            <a:spLocks noGrp="1"/>
          </p:cNvSpPr>
          <p:nvPr>
            <p:ph type="title"/>
          </p:nvPr>
        </p:nvSpPr>
        <p:spPr>
          <a:xfrm>
            <a:off x="311700" y="48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b="1" dirty="0">
                <a:solidFill>
                  <a:srgbClr val="1A7D94"/>
                </a:solidFill>
                <a:latin typeface="Roboto"/>
                <a:ea typeface="Roboto"/>
                <a:cs typeface="Roboto"/>
                <a:sym typeface="Roboto"/>
              </a:rPr>
              <a:t>Instructional Design and e-Authoring</a:t>
            </a:r>
            <a:endParaRPr b="1" dirty="0">
              <a:solidFill>
                <a:srgbClr val="1A7D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39"/>
          <p:cNvSpPr txBox="1">
            <a:spLocks noGrp="1"/>
          </p:cNvSpPr>
          <p:nvPr>
            <p:ph type="body" idx="1"/>
          </p:nvPr>
        </p:nvSpPr>
        <p:spPr>
          <a:xfrm>
            <a:off x="2560900" y="1611938"/>
            <a:ext cx="5466600" cy="18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Evaluation Techniques</a:t>
            </a:r>
            <a:endParaRPr lang="it" sz="28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sz="28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Damian Gordon, Dr. Claire McAvinia</a:t>
            </a:r>
          </a:p>
        </p:txBody>
      </p:sp>
      <p:sp>
        <p:nvSpPr>
          <p:cNvPr id="378" name="Google Shape;378;p39"/>
          <p:cNvSpPr/>
          <p:nvPr/>
        </p:nvSpPr>
        <p:spPr>
          <a:xfrm>
            <a:off x="-7784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9"/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Instructional Design and e-Authoring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0" name="Google Shape;380;p39"/>
          <p:cNvCxnSpPr/>
          <p:nvPr/>
        </p:nvCxnSpPr>
        <p:spPr>
          <a:xfrm rot="10800000" flipH="1">
            <a:off x="608750" y="1115225"/>
            <a:ext cx="7926300" cy="12300"/>
          </a:xfrm>
          <a:prstGeom prst="straightConnector1">
            <a:avLst/>
          </a:prstGeom>
          <a:noFill/>
          <a:ln w="76200" cap="flat" cmpd="sng">
            <a:solidFill>
              <a:srgbClr val="1A7D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1" name="Google Shape;381;p3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2" name="Google Shape;38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MERLOT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There are three general categories of evaluation standards used within MERLOT: </a:t>
            </a:r>
          </a:p>
          <a:p>
            <a:pPr marL="1054100" lvl="1" indent="-457200">
              <a:buFont typeface="+mj-lt"/>
              <a:buAutoNum type="arabicPeriod"/>
            </a:pPr>
            <a:r>
              <a:rPr lang="en-US" sz="2000" dirty="0"/>
              <a:t>Quality of Content </a:t>
            </a:r>
          </a:p>
          <a:p>
            <a:pPr marL="1054100" lvl="1" indent="-457200">
              <a:buFont typeface="+mj-lt"/>
              <a:buAutoNum type="arabicPeriod"/>
            </a:pPr>
            <a:r>
              <a:rPr lang="en-US" sz="2000" dirty="0"/>
              <a:t>Potential Effectiveness as a Teaching-Learning Tool </a:t>
            </a:r>
          </a:p>
          <a:p>
            <a:pPr marL="1054100" lvl="1" indent="-457200">
              <a:buFont typeface="+mj-lt"/>
              <a:buAutoNum type="arabicPeriod"/>
            </a:pPr>
            <a:r>
              <a:rPr lang="en-US" sz="2000" dirty="0"/>
              <a:t>Ease of Use 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Instructional Design and e-Authoring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26271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BD9062-2486-459D-A876-1D44856F7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4"/>
            <a:ext cx="9144000" cy="514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72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Anstey and Watson Rubric</a:t>
            </a:r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A Rubric for Evaluating E-Learning Tools in Higher Education Authors: by Lauren Anstey and Gavan Watson</a:t>
            </a:r>
          </a:p>
          <a:p>
            <a:endParaRPr lang="en-US" sz="2400" dirty="0"/>
          </a:p>
          <a:p>
            <a:r>
              <a:rPr lang="en-US" sz="2400" dirty="0">
                <a:hlinkClick r:id="rId4"/>
              </a:rPr>
              <a:t>https://er.educause.edu/articles/2018/9/a-rubric-for-evaluating-e-learning-tools-in-higher-education</a:t>
            </a:r>
            <a:endParaRPr lang="en-US" sz="2400" dirty="0"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Instructional Design and e-Authoring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2100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Anstey and Watson Rubric</a:t>
            </a:r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/>
              <a:t>Functionality</a:t>
            </a:r>
          </a:p>
          <a:p>
            <a:r>
              <a:rPr lang="en-US" sz="2000" dirty="0"/>
              <a:t>Accessibility</a:t>
            </a:r>
          </a:p>
          <a:p>
            <a:r>
              <a:rPr lang="en-US" sz="2000" dirty="0"/>
              <a:t>Technical</a:t>
            </a:r>
          </a:p>
          <a:p>
            <a:r>
              <a:rPr lang="en-US" sz="2000" dirty="0"/>
              <a:t>Mobile Design</a:t>
            </a:r>
          </a:p>
          <a:p>
            <a:r>
              <a:rPr lang="en-US" sz="2000" dirty="0"/>
              <a:t>Privacy, Data Protection, and Rights</a:t>
            </a:r>
          </a:p>
          <a:p>
            <a:r>
              <a:rPr lang="en-US" sz="2000" dirty="0"/>
              <a:t>Social Presence</a:t>
            </a:r>
          </a:p>
          <a:p>
            <a:r>
              <a:rPr lang="en-US" sz="2000" dirty="0"/>
              <a:t>Teaching Presence</a:t>
            </a:r>
          </a:p>
          <a:p>
            <a:r>
              <a:rPr lang="en-US" sz="2000" dirty="0"/>
              <a:t>Cognitive Presence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Instructional Design and e-Authoring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0BF5BF-1377-450F-944A-1B58C830A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843" y="187777"/>
            <a:ext cx="2070438" cy="388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08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SECTIONS</a:t>
            </a:r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SECTIONS was developed by Anthony Bates, and Gary Poole in their 2003 book “Effective Teaching With Technology In Higher Education”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Instructional Design and e-Authoring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03403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SECTIONS</a:t>
            </a:r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E" sz="2000" dirty="0"/>
              <a:t>Students</a:t>
            </a:r>
          </a:p>
          <a:p>
            <a:r>
              <a:rPr lang="en-IE" sz="2000" dirty="0"/>
              <a:t>Ease of use</a:t>
            </a:r>
          </a:p>
          <a:p>
            <a:r>
              <a:rPr lang="en-IE" sz="2000" dirty="0"/>
              <a:t>Costs</a:t>
            </a:r>
          </a:p>
          <a:p>
            <a:r>
              <a:rPr lang="en-IE" sz="2000" dirty="0"/>
              <a:t>Teaching and learning</a:t>
            </a:r>
          </a:p>
          <a:p>
            <a:r>
              <a:rPr lang="en-IE" sz="2000" dirty="0"/>
              <a:t>Interactivity</a:t>
            </a:r>
          </a:p>
          <a:p>
            <a:r>
              <a:rPr lang="en-IE" sz="2000" dirty="0"/>
              <a:t>Organization</a:t>
            </a:r>
          </a:p>
          <a:p>
            <a:r>
              <a:rPr lang="en-IE" sz="2000" dirty="0"/>
              <a:t>Novelty</a:t>
            </a:r>
          </a:p>
          <a:p>
            <a:r>
              <a:rPr lang="en-IE" sz="2000" dirty="0"/>
              <a:t>Speed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Instructional Design and e-Authoring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48717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47951E5-9B79-4CE7-9D73-E43E70B61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47" y="1017725"/>
            <a:ext cx="7361305" cy="3707447"/>
          </a:xfrm>
          <a:prstGeom prst="rect">
            <a:avLst/>
          </a:prstGeom>
        </p:spPr>
      </p:pic>
      <p:sp>
        <p:nvSpPr>
          <p:cNvPr id="13" name="Google Shape;127;p19">
            <a:extLst>
              <a:ext uri="{FF2B5EF4-FFF2-40B4-BE49-F238E27FC236}">
                <a16:creationId xmlns:a16="http://schemas.microsoft.com/office/drawing/2014/main" id="{4030E088-B8F4-44EF-AAF4-22D3D7E48A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SECTIONS</a:t>
            </a:r>
          </a:p>
        </p:txBody>
      </p:sp>
    </p:spTree>
    <p:extLst>
      <p:ext uri="{BB962C8B-B14F-4D97-AF65-F5344CB8AC3E}">
        <p14:creationId xmlns:p14="http://schemas.microsoft.com/office/powerpoint/2010/main" val="4151869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Gartner Hype Cycle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Gartner, is a global research and advisory firm providing information, advice, and tools for leaders in IT, finance, HR, customer service and support, communications, legal and compliance, marketing, sales, and supply chain functions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Instructional Design and e-Authoring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03113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Gartner Hype Cycle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Gartner have created the “hype cycle” as graphical presentation to represent the maturity, adoption, and social application of specific technologies. </a:t>
            </a:r>
          </a:p>
          <a:p>
            <a:r>
              <a:rPr lang="en-US" sz="2400" dirty="0"/>
              <a:t>The hype cycle claims to provide a graphical and conceptual presentation of the maturity of emerging technologies through five phases.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Instructional Design and e-Authoring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82558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B2ECE11-56D3-4207-A8D5-61238CA60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6" y="1161700"/>
            <a:ext cx="6070387" cy="259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Gartner Hype Cycle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Instructional Design and e-Authoring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46082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Evaluation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There are any number of ways of evaluating teaching content, including OER metrics, Rubrics, Financial metrics, Business models, and UX models.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Instructional Design and e-Authoring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66122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DAC6EC8F-F927-452E-AC94-7919739C7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08" y="424077"/>
            <a:ext cx="8738881" cy="429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675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Financial Evaluation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Cost-Benefit Analysis</a:t>
            </a:r>
          </a:p>
          <a:p>
            <a:pPr lvl="1"/>
            <a:r>
              <a:rPr lang="en-US" sz="2000" dirty="0"/>
              <a:t>Cost-Benefit Analysis should really be called Benefit-Cost Analysis, as it describes the ratio between Benefits and Costs.</a:t>
            </a:r>
          </a:p>
          <a:p>
            <a:pPr lvl="1"/>
            <a:r>
              <a:rPr lang="en-US" sz="2000" b="1" dirty="0"/>
              <a:t>Cost-Benefit Analysis = Ratio (Benefits : Costs)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Instructional Design and e-Authoring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12587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Financial Evaluation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Return on Investment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Return on Investment is calculated by first determining the Net Profit (with is Benefits minus Costs), dividing that by the costs, and multiplying the result by 100.</a:t>
            </a:r>
          </a:p>
          <a:p>
            <a:pPr marL="596900" lvl="1" indent="0">
              <a:spcBef>
                <a:spcPts val="600"/>
              </a:spcBef>
              <a:buNone/>
            </a:pPr>
            <a:r>
              <a:rPr lang="en-US" sz="2000" b="1" dirty="0"/>
              <a:t>     Return on Investment = (Benefits – Costs) * 100</a:t>
            </a:r>
          </a:p>
          <a:p>
            <a:pPr marL="596900" lvl="1" indent="0" algn="ctr">
              <a:spcBef>
                <a:spcPts val="600"/>
              </a:spcBef>
              <a:buNone/>
            </a:pPr>
            <a:r>
              <a:rPr lang="en-US" sz="2000" b="1" dirty="0"/>
              <a:t>                      ------------------------------------</a:t>
            </a:r>
          </a:p>
          <a:p>
            <a:pPr marL="596900" lvl="1" indent="0">
              <a:spcBef>
                <a:spcPts val="600"/>
              </a:spcBef>
              <a:buNone/>
            </a:pPr>
            <a:r>
              <a:rPr lang="en-US" sz="2000" b="1" dirty="0"/>
              <a:t>                                                           Costs</a:t>
            </a:r>
          </a:p>
          <a:p>
            <a:endParaRPr lang="en-US" sz="2400" dirty="0"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Instructional Design and e-Authoring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14008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Digital Identity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Recognize the elements of a concept</a:t>
            </a:r>
          </a:p>
          <a:p>
            <a:pPr lvl="1">
              <a:spcBef>
                <a:spcPts val="600"/>
              </a:spcBef>
            </a:pPr>
            <a:r>
              <a:rPr lang="en-US" sz="2000" i="1" dirty="0"/>
              <a:t>Digital footprint</a:t>
            </a:r>
            <a:r>
              <a:rPr lang="en-US" sz="2000" dirty="0"/>
              <a:t> which is all of the information we created online</a:t>
            </a:r>
          </a:p>
          <a:p>
            <a:pPr lvl="1">
              <a:spcBef>
                <a:spcPts val="600"/>
              </a:spcBef>
            </a:pPr>
            <a:r>
              <a:rPr lang="en-US" sz="2000" i="1" dirty="0"/>
              <a:t>Digital reputation</a:t>
            </a:r>
            <a:r>
              <a:rPr lang="en-US" sz="2000" dirty="0"/>
              <a:t> which is perceptions this information generates in others, </a:t>
            </a:r>
          </a:p>
          <a:p>
            <a:pPr lvl="1">
              <a:spcBef>
                <a:spcPts val="600"/>
              </a:spcBef>
            </a:pPr>
            <a:r>
              <a:rPr lang="en-US" sz="2000" i="1" dirty="0"/>
              <a:t>Digital shadow</a:t>
            </a:r>
            <a:r>
              <a:rPr lang="en-US" sz="2000" dirty="0"/>
              <a:t> is what other people say/show about us online</a:t>
            </a:r>
          </a:p>
          <a:p>
            <a:pPr lvl="1">
              <a:spcBef>
                <a:spcPts val="600"/>
              </a:spcBef>
            </a:pPr>
            <a:r>
              <a:rPr lang="en-US" sz="2000" i="1" dirty="0"/>
              <a:t>Digital tattoo</a:t>
            </a:r>
            <a:r>
              <a:rPr lang="en-US" sz="2000" dirty="0"/>
              <a:t> which is the data that is permanently stored online about us.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Instructional Design and e-Authoring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99096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ctivity Theory: Theoretical foundation for Evaluation of Security ...">
            <a:extLst>
              <a:ext uri="{FF2B5EF4-FFF2-40B4-BE49-F238E27FC236}">
                <a16:creationId xmlns:a16="http://schemas.microsoft.com/office/drawing/2014/main" id="{901D57FA-B2AA-4C71-9D0C-4B3F14099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611" y="0"/>
            <a:ext cx="667477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59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SWOT Analysis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Developed originally as strategic planning tool for organizations to determine the internal and external factors that might be advantageous and detrimental to their business.</a:t>
            </a:r>
          </a:p>
          <a:p>
            <a:r>
              <a:rPr lang="en-US" sz="2400" dirty="0"/>
              <a:t>Although the origins of SWOT are elusive, generally it is credited to Albert S. Humphrey working at the Stanford Research Institute  in the 1960s and 1970s.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Instructional Design and e-Authoring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685569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SWOT Analysis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SWOT stands for: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S</a:t>
            </a:r>
            <a:r>
              <a:rPr lang="en-US" sz="2000" dirty="0"/>
              <a:t>: Strengths - what is going well in this </a:t>
            </a:r>
            <a:r>
              <a:rPr lang="en-US" sz="2000" dirty="0" err="1"/>
              <a:t>organisation</a:t>
            </a:r>
            <a:r>
              <a:rPr lang="en-US" sz="2000" dirty="0"/>
              <a:t>?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W</a:t>
            </a:r>
            <a:r>
              <a:rPr lang="en-US" sz="2000" dirty="0"/>
              <a:t>: Weaknesses -  what is not going well in this organization?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O</a:t>
            </a:r>
            <a:r>
              <a:rPr lang="en-US" sz="2000" dirty="0"/>
              <a:t>: Opportunities - what external elements are present to improve success?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-US" sz="2000" dirty="0"/>
              <a:t>: Threats - what external elements are present that might be an impediment?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Instructional Design and e-Authoring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968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SWOT Analysis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51747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E" b="1" dirty="0"/>
              <a:t>SWOT</a:t>
            </a:r>
            <a:r>
              <a:rPr lang="en-IE" dirty="0"/>
              <a:t> can be used for any decision making scenario where a clear end goal has been established.</a:t>
            </a:r>
          </a:p>
          <a:p>
            <a:r>
              <a:rPr lang="en-IE" dirty="0"/>
              <a:t>The Strengths and Weaknesses tend to look at the present whereas the Opportunities and Threats focus on the future.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Instructional Design and e-Authoring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6" name="Picture 2" descr="Strategic Thinking: Our Trusty SWOT Tool - ForbesBooks">
            <a:extLst>
              <a:ext uri="{FF2B5EF4-FFF2-40B4-BE49-F238E27FC236}">
                <a16:creationId xmlns:a16="http://schemas.microsoft.com/office/drawing/2014/main" id="{D459B673-294E-4623-997C-726F3D12A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200" y="844838"/>
            <a:ext cx="2794587" cy="279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419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Technology Acceptance Model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E" sz="2400" dirty="0"/>
              <a:t>The Technology Acceptance Model (TAM) is an information systems theory that models how users come to accept a technology and how they use that technology.</a:t>
            </a:r>
          </a:p>
          <a:p>
            <a:endParaRPr lang="en-IE" sz="2400" dirty="0"/>
          </a:p>
          <a:p>
            <a:r>
              <a:rPr lang="en-IE" sz="2400" dirty="0"/>
              <a:t>It was developed by Fred Davis in 1989.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Instructional Design and e-Authoring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64531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Technology Acceptance Model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With a new technology, two key factors influence users’ decision about how and when they will use it: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Perceived usefulness</a:t>
            </a:r>
            <a:r>
              <a:rPr lang="en-US" sz="2000" dirty="0"/>
              <a:t> (PU) - the degree to which a person believes that using a particular system would enhance his or her job performance.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Perceived ease-of-use</a:t>
            </a:r>
            <a:r>
              <a:rPr lang="en-US" sz="2000" dirty="0"/>
              <a:t> (PEOU) - the degree to which a person believes that using a particular system would be free from effort.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Instructional Design and e-Authoring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3064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LORI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 err="1"/>
              <a:t>eLera</a:t>
            </a:r>
            <a:r>
              <a:rPr lang="en-US" sz="2400" dirty="0"/>
              <a:t> is a distributed group that researches and evaluates e-learning. Their specific interests include learning objects, e-portfolios, and learning design specifications, and related topics. 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Instructional Design and e-Authoring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47711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1601670" y="1053254"/>
            <a:ext cx="1566863" cy="864394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500">
                <a:solidFill>
                  <a:schemeClr val="tx2">
                    <a:lumMod val="50000"/>
                  </a:schemeClr>
                </a:solidFill>
              </a:rPr>
              <a:t>Perceived</a:t>
            </a:r>
          </a:p>
          <a:p>
            <a:pPr algn="ctr"/>
            <a:r>
              <a:rPr lang="en-GB" sz="1500">
                <a:solidFill>
                  <a:schemeClr val="tx2">
                    <a:lumMod val="50000"/>
                  </a:schemeClr>
                </a:solidFill>
              </a:rPr>
              <a:t>Usefulness</a:t>
            </a: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1601670" y="3104701"/>
            <a:ext cx="1566863" cy="864394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500">
                <a:solidFill>
                  <a:schemeClr val="tx2">
                    <a:lumMod val="50000"/>
                  </a:schemeClr>
                </a:solidFill>
              </a:rPr>
              <a:t>Perceived</a:t>
            </a:r>
          </a:p>
          <a:p>
            <a:pPr algn="ctr"/>
            <a:r>
              <a:rPr lang="en-GB" sz="1500">
                <a:solidFill>
                  <a:schemeClr val="tx2">
                    <a:lumMod val="50000"/>
                  </a:schemeClr>
                </a:solidFill>
              </a:rPr>
              <a:t>Ease of Use</a:t>
            </a: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3924579" y="2024804"/>
            <a:ext cx="1566863" cy="864394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500">
                <a:solidFill>
                  <a:schemeClr val="tx2">
                    <a:lumMod val="50000"/>
                  </a:schemeClr>
                </a:solidFill>
              </a:rPr>
              <a:t>Intention to </a:t>
            </a:r>
          </a:p>
          <a:p>
            <a:pPr algn="ctr"/>
            <a:r>
              <a:rPr lang="en-GB" sz="1500">
                <a:solidFill>
                  <a:schemeClr val="tx2">
                    <a:lumMod val="50000"/>
                  </a:schemeClr>
                </a:solidFill>
              </a:rPr>
              <a:t>Use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6246298" y="2024804"/>
            <a:ext cx="1566863" cy="864394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500">
                <a:solidFill>
                  <a:schemeClr val="tx2">
                    <a:lumMod val="50000"/>
                  </a:schemeClr>
                </a:solidFill>
              </a:rPr>
              <a:t>Usage</a:t>
            </a:r>
          </a:p>
          <a:p>
            <a:pPr algn="ctr"/>
            <a:r>
              <a:rPr lang="en-GB" sz="1500">
                <a:solidFill>
                  <a:schemeClr val="tx2">
                    <a:lumMod val="50000"/>
                  </a:schemeClr>
                </a:solidFill>
              </a:rPr>
              <a:t>Behaviour</a:t>
            </a:r>
          </a:p>
        </p:txBody>
      </p:sp>
      <p:sp>
        <p:nvSpPr>
          <p:cNvPr id="134151" name="Line 7"/>
          <p:cNvSpPr>
            <a:spLocks noChangeShapeType="1"/>
          </p:cNvSpPr>
          <p:nvPr/>
        </p:nvSpPr>
        <p:spPr bwMode="auto">
          <a:xfrm flipV="1">
            <a:off x="1763595" y="1917648"/>
            <a:ext cx="1026319" cy="118824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E" sz="15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4152" name="Line 8"/>
          <p:cNvSpPr>
            <a:spLocks noChangeShapeType="1"/>
          </p:cNvSpPr>
          <p:nvPr/>
        </p:nvSpPr>
        <p:spPr bwMode="auto">
          <a:xfrm>
            <a:off x="3168533" y="1430682"/>
            <a:ext cx="701278" cy="81081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E" sz="15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4153" name="Line 9"/>
          <p:cNvSpPr>
            <a:spLocks noChangeShapeType="1"/>
          </p:cNvSpPr>
          <p:nvPr/>
        </p:nvSpPr>
        <p:spPr bwMode="auto">
          <a:xfrm flipV="1">
            <a:off x="3168533" y="2565348"/>
            <a:ext cx="701278" cy="9715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E" sz="15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4154" name="Line 10"/>
          <p:cNvSpPr>
            <a:spLocks noChangeShapeType="1"/>
          </p:cNvSpPr>
          <p:nvPr/>
        </p:nvSpPr>
        <p:spPr bwMode="auto">
          <a:xfrm>
            <a:off x="5490252" y="2457000"/>
            <a:ext cx="70246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E" sz="15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Google Shape;128;p19">
            <a:extLst>
              <a:ext uri="{FF2B5EF4-FFF2-40B4-BE49-F238E27FC236}">
                <a16:creationId xmlns:a16="http://schemas.microsoft.com/office/drawing/2014/main" id="{4F179423-2CBA-4EDF-AF9C-C4325AEFB53A}"/>
              </a:ext>
            </a:extLst>
          </p:cNvPr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29;p19">
            <a:extLst>
              <a:ext uri="{FF2B5EF4-FFF2-40B4-BE49-F238E27FC236}">
                <a16:creationId xmlns:a16="http://schemas.microsoft.com/office/drawing/2014/main" id="{E2626B05-B258-4ED8-9FB1-5D8080DB7C9E}"/>
              </a:ext>
            </a:extLst>
          </p:cNvPr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130;p19">
            <a:extLst>
              <a:ext uri="{FF2B5EF4-FFF2-40B4-BE49-F238E27FC236}">
                <a16:creationId xmlns:a16="http://schemas.microsoft.com/office/drawing/2014/main" id="{6939360C-F1EE-4D38-BDC4-5088348FD1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379;p39">
            <a:extLst>
              <a:ext uri="{FF2B5EF4-FFF2-40B4-BE49-F238E27FC236}">
                <a16:creationId xmlns:a16="http://schemas.microsoft.com/office/drawing/2014/main" id="{AFC39107-BCB4-47D5-B92A-43E98212FA08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Instructional Design and e-Authoring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27;p19">
            <a:extLst>
              <a:ext uri="{FF2B5EF4-FFF2-40B4-BE49-F238E27FC236}">
                <a16:creationId xmlns:a16="http://schemas.microsoft.com/office/drawing/2014/main" id="{F0291973-D6E7-47C4-8EF0-97CCC84D8B80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IE" sz="2800" dirty="0"/>
              <a:t>Technology Acceptance Model</a:t>
            </a:r>
          </a:p>
        </p:txBody>
      </p:sp>
    </p:spTree>
    <p:extLst>
      <p:ext uri="{BB962C8B-B14F-4D97-AF65-F5344CB8AC3E}">
        <p14:creationId xmlns:p14="http://schemas.microsoft.com/office/powerpoint/2010/main" val="1031439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UTAUT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Venkatesh, et al. (2003) propose a new model to succeed the TAM called the Unified Theory of Acceptance and Use of Technology (UTAUT) model.</a:t>
            </a:r>
          </a:p>
          <a:p>
            <a:pPr lvl="1"/>
            <a:r>
              <a:rPr lang="en-US" sz="2000" i="1" dirty="0"/>
              <a:t>Venkatesh, V., Morris, M.G., Davis, G.B., Davis, F. D. (2003) “User Acceptance of Information Technology: Toward a Unified View”, MIS Quarterly, pp.425-478.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Instructional Design and e-Authoring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81315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UTAUT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273279" y="1093955"/>
            <a:ext cx="8640199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/>
              <a:t>Performance Expectancy</a:t>
            </a:r>
            <a:r>
              <a:rPr lang="en-US" dirty="0"/>
              <a:t>: The degree to which an individual believes that using the system will help them to attain gains in job performance.</a:t>
            </a:r>
          </a:p>
          <a:p>
            <a:r>
              <a:rPr lang="en-US" b="1" dirty="0"/>
              <a:t>Effort Expectancy</a:t>
            </a:r>
            <a:r>
              <a:rPr lang="en-US" dirty="0"/>
              <a:t>: The degree of ease associated with the use of the system.</a:t>
            </a:r>
          </a:p>
          <a:p>
            <a:r>
              <a:rPr lang="en-US" b="1" dirty="0"/>
              <a:t>Social Influence</a:t>
            </a:r>
            <a:r>
              <a:rPr lang="en-US" dirty="0"/>
              <a:t>: The degree to which an individual perceives that important others believe they should use the new system.</a:t>
            </a:r>
          </a:p>
          <a:p>
            <a:r>
              <a:rPr lang="en-US" b="1" dirty="0"/>
              <a:t>Facilitating Conditions</a:t>
            </a:r>
            <a:r>
              <a:rPr lang="en-US" dirty="0"/>
              <a:t>: The degree to which an individual believes that an organizational and technical infrastructure exists to support use of the system.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Instructional Design and e-Authoring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322459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1331119" y="195486"/>
            <a:ext cx="1296591" cy="6477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350"/>
              <a:t>Performance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350"/>
              <a:t>Expectancy</a:t>
            </a: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1818085" y="4192414"/>
            <a:ext cx="1295400" cy="647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350"/>
              <a:t>Gender</a:t>
            </a:r>
          </a:p>
        </p:txBody>
      </p:sp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4895850" y="1815926"/>
            <a:ext cx="1296591" cy="6477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350"/>
              <a:t>Behavioural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350"/>
              <a:t>Intention</a:t>
            </a:r>
          </a:p>
        </p:txBody>
      </p:sp>
      <p:sp>
        <p:nvSpPr>
          <p:cNvPr id="69637" name="Rectangle 6"/>
          <p:cNvSpPr>
            <a:spLocks noChangeArrowheads="1"/>
          </p:cNvSpPr>
          <p:nvPr/>
        </p:nvSpPr>
        <p:spPr bwMode="auto">
          <a:xfrm>
            <a:off x="6624638" y="1815926"/>
            <a:ext cx="1295400" cy="6477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350"/>
              <a:t>Usage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350"/>
              <a:t>Behaviour</a:t>
            </a:r>
          </a:p>
        </p:txBody>
      </p:sp>
      <p:sp>
        <p:nvSpPr>
          <p:cNvPr id="69638" name="Line 7"/>
          <p:cNvSpPr>
            <a:spLocks noChangeShapeType="1"/>
          </p:cNvSpPr>
          <p:nvPr/>
        </p:nvSpPr>
        <p:spPr bwMode="auto">
          <a:xfrm flipV="1">
            <a:off x="2627710" y="2274318"/>
            <a:ext cx="2268140" cy="2619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050"/>
          </a:p>
        </p:txBody>
      </p:sp>
      <p:sp>
        <p:nvSpPr>
          <p:cNvPr id="69639" name="Line 8"/>
          <p:cNvSpPr>
            <a:spLocks noChangeShapeType="1"/>
          </p:cNvSpPr>
          <p:nvPr/>
        </p:nvSpPr>
        <p:spPr bwMode="auto">
          <a:xfrm>
            <a:off x="2627710" y="1382539"/>
            <a:ext cx="2268140" cy="757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050"/>
          </a:p>
        </p:txBody>
      </p:sp>
      <p:sp>
        <p:nvSpPr>
          <p:cNvPr id="69640" name="Line 9"/>
          <p:cNvSpPr>
            <a:spLocks noChangeShapeType="1"/>
          </p:cNvSpPr>
          <p:nvPr/>
        </p:nvSpPr>
        <p:spPr bwMode="auto">
          <a:xfrm flipV="1">
            <a:off x="2627710" y="2463627"/>
            <a:ext cx="3996928" cy="75604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050"/>
          </a:p>
        </p:txBody>
      </p:sp>
      <p:sp>
        <p:nvSpPr>
          <p:cNvPr id="69641" name="Line 10"/>
          <p:cNvSpPr>
            <a:spLocks noChangeShapeType="1"/>
          </p:cNvSpPr>
          <p:nvPr/>
        </p:nvSpPr>
        <p:spPr bwMode="auto">
          <a:xfrm>
            <a:off x="6218635" y="2139776"/>
            <a:ext cx="40600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050"/>
          </a:p>
        </p:txBody>
      </p:sp>
      <p:sp>
        <p:nvSpPr>
          <p:cNvPr id="69642" name="Rectangle 3"/>
          <p:cNvSpPr>
            <a:spLocks noChangeArrowheads="1"/>
          </p:cNvSpPr>
          <p:nvPr/>
        </p:nvSpPr>
        <p:spPr bwMode="auto">
          <a:xfrm>
            <a:off x="1331119" y="1058689"/>
            <a:ext cx="1296591" cy="6477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350"/>
              <a:t>Effort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350"/>
              <a:t>Expectancy</a:t>
            </a:r>
          </a:p>
        </p:txBody>
      </p:sp>
      <p:sp>
        <p:nvSpPr>
          <p:cNvPr id="69643" name="Rectangle 3"/>
          <p:cNvSpPr>
            <a:spLocks noChangeArrowheads="1"/>
          </p:cNvSpPr>
          <p:nvPr/>
        </p:nvSpPr>
        <p:spPr bwMode="auto">
          <a:xfrm>
            <a:off x="1331119" y="1976661"/>
            <a:ext cx="1296591" cy="6477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350"/>
              <a:t>Social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350"/>
              <a:t>Influence</a:t>
            </a:r>
          </a:p>
        </p:txBody>
      </p:sp>
      <p:sp>
        <p:nvSpPr>
          <p:cNvPr id="69644" name="Rectangle 3"/>
          <p:cNvSpPr>
            <a:spLocks noChangeArrowheads="1"/>
          </p:cNvSpPr>
          <p:nvPr/>
        </p:nvSpPr>
        <p:spPr bwMode="auto">
          <a:xfrm>
            <a:off x="1331119" y="2895824"/>
            <a:ext cx="1296591" cy="6477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350"/>
              <a:t>Facilitating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350"/>
              <a:t>Conditions</a:t>
            </a:r>
          </a:p>
        </p:txBody>
      </p:sp>
      <p:sp>
        <p:nvSpPr>
          <p:cNvPr id="69645" name="Line 8"/>
          <p:cNvSpPr>
            <a:spLocks noChangeShapeType="1"/>
          </p:cNvSpPr>
          <p:nvPr/>
        </p:nvSpPr>
        <p:spPr bwMode="auto">
          <a:xfrm>
            <a:off x="2627710" y="627683"/>
            <a:ext cx="2268140" cy="13632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050"/>
          </a:p>
        </p:txBody>
      </p:sp>
      <p:sp>
        <p:nvSpPr>
          <p:cNvPr id="69646" name="Rectangle 4"/>
          <p:cNvSpPr>
            <a:spLocks noChangeArrowheads="1"/>
          </p:cNvSpPr>
          <p:nvPr/>
        </p:nvSpPr>
        <p:spPr bwMode="auto">
          <a:xfrm>
            <a:off x="3383756" y="4191224"/>
            <a:ext cx="1296591" cy="647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350"/>
              <a:t>Age</a:t>
            </a:r>
          </a:p>
        </p:txBody>
      </p:sp>
      <p:sp>
        <p:nvSpPr>
          <p:cNvPr id="69647" name="Rectangle 4"/>
          <p:cNvSpPr>
            <a:spLocks noChangeArrowheads="1"/>
          </p:cNvSpPr>
          <p:nvPr/>
        </p:nvSpPr>
        <p:spPr bwMode="auto">
          <a:xfrm>
            <a:off x="4950619" y="4192414"/>
            <a:ext cx="1295400" cy="647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350"/>
              <a:t>Experience</a:t>
            </a:r>
          </a:p>
        </p:txBody>
      </p:sp>
      <p:sp>
        <p:nvSpPr>
          <p:cNvPr id="69648" name="Rectangle 4"/>
          <p:cNvSpPr>
            <a:spLocks noChangeArrowheads="1"/>
          </p:cNvSpPr>
          <p:nvPr/>
        </p:nvSpPr>
        <p:spPr bwMode="auto">
          <a:xfrm>
            <a:off x="6516292" y="4191224"/>
            <a:ext cx="1296590" cy="647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350"/>
              <a:t>Voluntariness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350"/>
              <a:t>Of Use</a:t>
            </a:r>
          </a:p>
        </p:txBody>
      </p:sp>
      <p:sp>
        <p:nvSpPr>
          <p:cNvPr id="69649" name="Line 7"/>
          <p:cNvSpPr>
            <a:spLocks noChangeShapeType="1"/>
          </p:cNvSpPr>
          <p:nvPr/>
        </p:nvSpPr>
        <p:spPr bwMode="auto">
          <a:xfrm flipV="1">
            <a:off x="2627710" y="951533"/>
            <a:ext cx="378619" cy="323969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050"/>
          </a:p>
        </p:txBody>
      </p:sp>
      <p:sp>
        <p:nvSpPr>
          <p:cNvPr id="69650" name="Line 7"/>
          <p:cNvSpPr>
            <a:spLocks noChangeShapeType="1"/>
          </p:cNvSpPr>
          <p:nvPr/>
        </p:nvSpPr>
        <p:spPr bwMode="auto">
          <a:xfrm flipV="1">
            <a:off x="2742010" y="1545655"/>
            <a:ext cx="371475" cy="264556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050"/>
          </a:p>
        </p:txBody>
      </p:sp>
      <p:sp>
        <p:nvSpPr>
          <p:cNvPr id="69651" name="Line 7"/>
          <p:cNvSpPr>
            <a:spLocks noChangeShapeType="1"/>
          </p:cNvSpPr>
          <p:nvPr/>
        </p:nvSpPr>
        <p:spPr bwMode="auto">
          <a:xfrm flipV="1">
            <a:off x="2856310" y="2327895"/>
            <a:ext cx="257175" cy="186332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050"/>
          </a:p>
        </p:txBody>
      </p:sp>
      <p:sp>
        <p:nvSpPr>
          <p:cNvPr id="69652" name="Line 7"/>
          <p:cNvSpPr>
            <a:spLocks noChangeShapeType="1"/>
          </p:cNvSpPr>
          <p:nvPr/>
        </p:nvSpPr>
        <p:spPr bwMode="auto">
          <a:xfrm flipH="1" flipV="1">
            <a:off x="3383757" y="2300511"/>
            <a:ext cx="270272" cy="183713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050"/>
          </a:p>
        </p:txBody>
      </p:sp>
      <p:sp>
        <p:nvSpPr>
          <p:cNvPr id="69653" name="Line 7"/>
          <p:cNvSpPr>
            <a:spLocks noChangeShapeType="1"/>
          </p:cNvSpPr>
          <p:nvPr/>
        </p:nvSpPr>
        <p:spPr bwMode="auto">
          <a:xfrm flipH="1" flipV="1">
            <a:off x="3876675" y="1857599"/>
            <a:ext cx="1559719" cy="232290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050"/>
          </a:p>
        </p:txBody>
      </p:sp>
      <p:sp>
        <p:nvSpPr>
          <p:cNvPr id="69654" name="Line 7"/>
          <p:cNvSpPr>
            <a:spLocks noChangeShapeType="1"/>
          </p:cNvSpPr>
          <p:nvPr/>
        </p:nvSpPr>
        <p:spPr bwMode="auto">
          <a:xfrm flipH="1" flipV="1">
            <a:off x="3383757" y="1167037"/>
            <a:ext cx="492919" cy="297299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050"/>
          </a:p>
        </p:txBody>
      </p:sp>
      <p:sp>
        <p:nvSpPr>
          <p:cNvPr id="69655" name="Line 7"/>
          <p:cNvSpPr>
            <a:spLocks noChangeShapeType="1"/>
          </p:cNvSpPr>
          <p:nvPr/>
        </p:nvSpPr>
        <p:spPr bwMode="auto">
          <a:xfrm flipH="1" flipV="1">
            <a:off x="3843338" y="3004170"/>
            <a:ext cx="134541" cy="11346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050"/>
          </a:p>
        </p:txBody>
      </p:sp>
      <p:sp>
        <p:nvSpPr>
          <p:cNvPr id="69656" name="Line 7"/>
          <p:cNvSpPr>
            <a:spLocks noChangeShapeType="1"/>
          </p:cNvSpPr>
          <p:nvPr/>
        </p:nvSpPr>
        <p:spPr bwMode="auto">
          <a:xfrm flipH="1" flipV="1">
            <a:off x="4463653" y="2274318"/>
            <a:ext cx="2700338" cy="186332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050"/>
          </a:p>
        </p:txBody>
      </p:sp>
      <p:sp>
        <p:nvSpPr>
          <p:cNvPr id="69657" name="Line 7"/>
          <p:cNvSpPr>
            <a:spLocks noChangeShapeType="1"/>
          </p:cNvSpPr>
          <p:nvPr/>
        </p:nvSpPr>
        <p:spPr bwMode="auto">
          <a:xfrm flipH="1" flipV="1">
            <a:off x="4301729" y="2249314"/>
            <a:ext cx="1350169" cy="195143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050"/>
          </a:p>
        </p:txBody>
      </p:sp>
      <p:sp>
        <p:nvSpPr>
          <p:cNvPr id="69658" name="Line 7"/>
          <p:cNvSpPr>
            <a:spLocks noChangeShapeType="1"/>
          </p:cNvSpPr>
          <p:nvPr/>
        </p:nvSpPr>
        <p:spPr bwMode="auto">
          <a:xfrm flipH="1" flipV="1">
            <a:off x="4410075" y="2895824"/>
            <a:ext cx="864394" cy="130373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 sz="1050"/>
          </a:p>
        </p:txBody>
      </p:sp>
      <p:sp>
        <p:nvSpPr>
          <p:cNvPr id="27" name="Google Shape;127;p19">
            <a:extLst>
              <a:ext uri="{FF2B5EF4-FFF2-40B4-BE49-F238E27FC236}">
                <a16:creationId xmlns:a16="http://schemas.microsoft.com/office/drawing/2014/main" id="{DEA6A84F-1488-4739-AA38-D396355A70B8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IE" sz="2800" dirty="0"/>
              <a:t>UTAUT</a:t>
            </a:r>
          </a:p>
        </p:txBody>
      </p:sp>
    </p:spTree>
    <p:extLst>
      <p:ext uri="{BB962C8B-B14F-4D97-AF65-F5344CB8AC3E}">
        <p14:creationId xmlns:p14="http://schemas.microsoft.com/office/powerpoint/2010/main" val="3259705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that's all folks">
            <a:extLst>
              <a:ext uri="{FF2B5EF4-FFF2-40B4-BE49-F238E27FC236}">
                <a16:creationId xmlns:a16="http://schemas.microsoft.com/office/drawing/2014/main" id="{4E5EAFC0-31C7-478B-AE1B-47A2464B5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05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LORI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 err="1"/>
              <a:t>eLera</a:t>
            </a:r>
            <a:r>
              <a:rPr lang="en-US" sz="2400" dirty="0"/>
              <a:t> provides tools and information for learning object evaluation and research, maintains a database of learning object reviews, and supports communication and collaboration among researchers, evaluators and users of online learning resources.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Instructional Design and e-Authoring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50192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LORI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The goals of </a:t>
            </a:r>
            <a:r>
              <a:rPr lang="en-US" sz="2400" dirty="0" err="1"/>
              <a:t>eLera</a:t>
            </a:r>
            <a:r>
              <a:rPr lang="en-US" sz="2400" dirty="0"/>
              <a:t> are to: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improve the quality of online learning resources through better design and evaluation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develop effective pedagogical models that incorporate learning objects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help students, teachers, professors, instructional designers and others to select pedagogical models and digital resources that meet their requirements</a:t>
            </a:r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Instructional Design and e-Authoring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9503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LORI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The Learning Object Review Instrument (LORI) is used to evaluate the quality of e-learning resources. LORI is an online form consisting of rubrics, rating scales and comment fields. The current version of LORI available from </a:t>
            </a:r>
            <a:r>
              <a:rPr lang="en-US" sz="2400" dirty="0" err="1"/>
              <a:t>eLera</a:t>
            </a:r>
            <a:r>
              <a:rPr lang="en-US" sz="2400" dirty="0"/>
              <a:t> is version 1.5.</a:t>
            </a:r>
          </a:p>
          <a:p>
            <a:endParaRPr lang="en-US" sz="2400" dirty="0"/>
          </a:p>
          <a:p>
            <a:r>
              <a:rPr lang="en-IE" sz="2000" b="1" dirty="0">
                <a:hlinkClick r:id="rId4"/>
              </a:rPr>
              <a:t>http://www.elera.net/eLera/Home/Articles/LORI%201.5.pdf</a:t>
            </a:r>
            <a:endParaRPr lang="en-IE" sz="2000" b="1" dirty="0"/>
          </a:p>
          <a:p>
            <a:endParaRPr lang="en-US" sz="2400" dirty="0"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Instructional Design and e-Authoring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9112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LORI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The 9 Dimensions of LORI:</a:t>
            </a:r>
          </a:p>
          <a:p>
            <a:pPr marL="10541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Content Quality</a:t>
            </a:r>
          </a:p>
          <a:p>
            <a:pPr marL="10541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Learning Goal Alignment</a:t>
            </a:r>
          </a:p>
          <a:p>
            <a:pPr marL="10541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Feedback and Adaptation</a:t>
            </a:r>
          </a:p>
          <a:p>
            <a:pPr marL="10541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Motivation</a:t>
            </a:r>
          </a:p>
          <a:p>
            <a:pPr marL="10541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Presentation Design</a:t>
            </a:r>
          </a:p>
          <a:p>
            <a:pPr marL="1054100" lvl="1" indent="-457200">
              <a:spcBef>
                <a:spcPts val="600"/>
              </a:spcBef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Instructional Design and e-Authoring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428550-28C6-48F6-AE95-48585A588C10}"/>
              </a:ext>
            </a:extLst>
          </p:cNvPr>
          <p:cNvSpPr/>
          <p:nvPr/>
        </p:nvSpPr>
        <p:spPr>
          <a:xfrm>
            <a:off x="4717897" y="1698705"/>
            <a:ext cx="400584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-457200">
              <a:spcBef>
                <a:spcPts val="600"/>
              </a:spcBef>
              <a:buFont typeface="+mj-lt"/>
              <a:buAutoNum type="arabicPeriod" startAt="6"/>
            </a:pPr>
            <a:r>
              <a:rPr lang="en-US" sz="2000" dirty="0"/>
              <a:t>Interaction Usability</a:t>
            </a:r>
          </a:p>
          <a:p>
            <a:pPr marL="457200" lvl="3" indent="-457200">
              <a:spcBef>
                <a:spcPts val="600"/>
              </a:spcBef>
              <a:buFont typeface="+mj-lt"/>
              <a:buAutoNum type="arabicPeriod" startAt="6"/>
            </a:pPr>
            <a:r>
              <a:rPr lang="en-US" sz="2000" dirty="0"/>
              <a:t>Accessibility</a:t>
            </a:r>
          </a:p>
          <a:p>
            <a:pPr marL="457200" lvl="3" indent="-457200">
              <a:spcBef>
                <a:spcPts val="600"/>
              </a:spcBef>
              <a:buFont typeface="+mj-lt"/>
              <a:buAutoNum type="arabicPeriod" startAt="6"/>
            </a:pPr>
            <a:r>
              <a:rPr lang="en-US" sz="2000" dirty="0"/>
              <a:t>Reusability</a:t>
            </a:r>
          </a:p>
          <a:p>
            <a:pPr marL="457200" lvl="3" indent="-457200">
              <a:spcBef>
                <a:spcPts val="600"/>
              </a:spcBef>
              <a:buFont typeface="+mj-lt"/>
              <a:buAutoNum type="arabicPeriod" startAt="6"/>
            </a:pPr>
            <a:r>
              <a:rPr lang="en-US" sz="2000" dirty="0"/>
              <a:t>Standards Compliance</a:t>
            </a:r>
          </a:p>
        </p:txBody>
      </p:sp>
    </p:spTree>
    <p:extLst>
      <p:ext uri="{BB962C8B-B14F-4D97-AF65-F5344CB8AC3E}">
        <p14:creationId xmlns:p14="http://schemas.microsoft.com/office/powerpoint/2010/main" val="97621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LORI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Instructional Design and e-Authoring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B27DDC6-86C7-4FAA-ADB6-F0B9BEECC05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84612" y="3155074"/>
            <a:ext cx="4800600" cy="914400"/>
          </a:xfrm>
        </p:spPr>
        <p:txBody>
          <a:bodyPr>
            <a:normAutofit fontScale="92500" lnSpcReduction="10000"/>
          </a:bodyPr>
          <a:lstStyle/>
          <a:p>
            <a:pPr marL="114300" indent="0"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Diagram here is showing individual reviews merging to a panel review and then published on web. </a:t>
            </a:r>
          </a:p>
        </p:txBody>
      </p:sp>
      <p:pic>
        <p:nvPicPr>
          <p:cNvPr id="13" name="Picture 16" descr="lori">
            <a:extLst>
              <a:ext uri="{FF2B5EF4-FFF2-40B4-BE49-F238E27FC236}">
                <a16:creationId xmlns:a16="http://schemas.microsoft.com/office/drawing/2014/main" id="{0302DA73-C5C4-4FFA-A908-EBB5EDFBB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89955" y="93508"/>
            <a:ext cx="1071563" cy="1487488"/>
          </a:xfrm>
          <a:prstGeom prst="rect">
            <a:avLst/>
          </a:prstGeom>
          <a:noFill/>
          <a:ln/>
        </p:spPr>
      </p:pic>
      <p:pic>
        <p:nvPicPr>
          <p:cNvPr id="14" name="Picture 18" descr="lori">
            <a:extLst>
              <a:ext uri="{FF2B5EF4-FFF2-40B4-BE49-F238E27FC236}">
                <a16:creationId xmlns:a16="http://schemas.microsoft.com/office/drawing/2014/main" id="{624143FA-91C4-4DA4-A650-ADB3932EE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8667" y="1502513"/>
            <a:ext cx="1071562" cy="1487488"/>
          </a:xfrm>
          <a:prstGeom prst="rect">
            <a:avLst/>
          </a:prstGeom>
          <a:noFill/>
          <a:ln/>
        </p:spPr>
      </p:pic>
      <p:pic>
        <p:nvPicPr>
          <p:cNvPr id="15" name="Picture 20" descr="lori">
            <a:extLst>
              <a:ext uri="{FF2B5EF4-FFF2-40B4-BE49-F238E27FC236}">
                <a16:creationId xmlns:a16="http://schemas.microsoft.com/office/drawing/2014/main" id="{9D7F8B7F-67F8-462C-82CA-C18FC7304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6399" y="308847"/>
            <a:ext cx="19288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6" descr="panelReview">
            <a:extLst>
              <a:ext uri="{FF2B5EF4-FFF2-40B4-BE49-F238E27FC236}">
                <a16:creationId xmlns:a16="http://schemas.microsoft.com/office/drawing/2014/main" id="{F009ABA5-301B-457E-B66C-E3E6C2D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6222" y="1538453"/>
            <a:ext cx="17526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F96A5962-9EE8-4D82-B6A0-0AC038DA3F01}"/>
              </a:ext>
            </a:extLst>
          </p:cNvPr>
          <p:cNvSpPr/>
          <p:nvPr/>
        </p:nvSpPr>
        <p:spPr>
          <a:xfrm>
            <a:off x="5872611" y="2125607"/>
            <a:ext cx="849999" cy="3048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2" name="Picture 16" descr="lori">
            <a:extLst>
              <a:ext uri="{FF2B5EF4-FFF2-40B4-BE49-F238E27FC236}">
                <a16:creationId xmlns:a16="http://schemas.microsoft.com/office/drawing/2014/main" id="{91DE4959-398F-459C-B05A-7008A08E0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89955" y="2524595"/>
            <a:ext cx="1071563" cy="1487488"/>
          </a:xfrm>
          <a:prstGeom prst="rect">
            <a:avLst/>
          </a:prstGeom>
          <a:noFill/>
          <a:ln/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7A50AE95-C3F1-4E0A-A05A-EF983CEB0C15}"/>
              </a:ext>
            </a:extLst>
          </p:cNvPr>
          <p:cNvSpPr/>
          <p:nvPr/>
        </p:nvSpPr>
        <p:spPr>
          <a:xfrm>
            <a:off x="1748372" y="2048611"/>
            <a:ext cx="2238398" cy="3048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18073FE9-A47D-4C28-AB54-4C2167B86F1C}"/>
              </a:ext>
            </a:extLst>
          </p:cNvPr>
          <p:cNvSpPr/>
          <p:nvPr/>
        </p:nvSpPr>
        <p:spPr>
          <a:xfrm rot="2442873">
            <a:off x="2518015" y="915028"/>
            <a:ext cx="1777103" cy="28604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A5AD04DB-1107-4CB3-8362-D58EEAD48471}"/>
              </a:ext>
            </a:extLst>
          </p:cNvPr>
          <p:cNvSpPr/>
          <p:nvPr/>
        </p:nvSpPr>
        <p:spPr>
          <a:xfrm rot="19778486">
            <a:off x="2645752" y="3180532"/>
            <a:ext cx="1777103" cy="28604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6" name="Picture 4" descr="rateChart">
            <a:extLst>
              <a:ext uri="{FF2B5EF4-FFF2-40B4-BE49-F238E27FC236}">
                <a16:creationId xmlns:a16="http://schemas.microsoft.com/office/drawing/2014/main" id="{E1585861-219C-4129-A38F-E00B1F9BC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53" y="166291"/>
            <a:ext cx="1332949" cy="1130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8340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8BBDF8-453C-42A1-93B7-4E16876AD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22" y="0"/>
            <a:ext cx="75351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0985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1195</Words>
  <Application>Microsoft Office PowerPoint</Application>
  <PresentationFormat>On-screen Show (16:9)</PresentationFormat>
  <Paragraphs>167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Roboto</vt:lpstr>
      <vt:lpstr>Simple Light</vt:lpstr>
      <vt:lpstr>Instructional Design and e-Authoring</vt:lpstr>
      <vt:lpstr>Evaluation</vt:lpstr>
      <vt:lpstr>LORI</vt:lpstr>
      <vt:lpstr>LORI</vt:lpstr>
      <vt:lpstr>LORI</vt:lpstr>
      <vt:lpstr>LORI</vt:lpstr>
      <vt:lpstr>LORI</vt:lpstr>
      <vt:lpstr>LORI</vt:lpstr>
      <vt:lpstr>PowerPoint Presentation</vt:lpstr>
      <vt:lpstr>MERLOT</vt:lpstr>
      <vt:lpstr>PowerPoint Presentation</vt:lpstr>
      <vt:lpstr>Anstey and Watson Rubric</vt:lpstr>
      <vt:lpstr>Anstey and Watson Rubric</vt:lpstr>
      <vt:lpstr>SECTIONS</vt:lpstr>
      <vt:lpstr>SECTIONS</vt:lpstr>
      <vt:lpstr>SECTIONS</vt:lpstr>
      <vt:lpstr>Gartner Hype Cycle</vt:lpstr>
      <vt:lpstr>Gartner Hype Cycle</vt:lpstr>
      <vt:lpstr>Gartner Hype Cycle</vt:lpstr>
      <vt:lpstr>PowerPoint Presentation</vt:lpstr>
      <vt:lpstr>Financial Evaluation</vt:lpstr>
      <vt:lpstr>Financial Evaluation</vt:lpstr>
      <vt:lpstr>Digital Identity</vt:lpstr>
      <vt:lpstr>PowerPoint Presentation</vt:lpstr>
      <vt:lpstr>SWOT Analysis</vt:lpstr>
      <vt:lpstr>SWOT Analysis</vt:lpstr>
      <vt:lpstr>SWOT Analysis</vt:lpstr>
      <vt:lpstr>Technology Acceptance Model</vt:lpstr>
      <vt:lpstr>Technology Acceptance Model</vt:lpstr>
      <vt:lpstr>PowerPoint Presentation</vt:lpstr>
      <vt:lpstr>UTAUT</vt:lpstr>
      <vt:lpstr>UTAUT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Blended Learning</dc:title>
  <cp:lastModifiedBy>Damian Gordon</cp:lastModifiedBy>
  <cp:revision>84</cp:revision>
  <dcterms:modified xsi:type="dcterms:W3CDTF">2021-03-15T22:06:47Z</dcterms:modified>
</cp:coreProperties>
</file>