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48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3FCCD-42EC-4032-ACC7-6B0426343EC4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5DDA7-9961-4EEB-AA13-C124B1C32E6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2402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0875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5854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4505-7C3C-4AD8-84B5-49F186928E5A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11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711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3600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364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5003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5154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6324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173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r.educause.edu/articles/2018/9/a-rubric-for-evaluating-e-learning-tools-in-higher-educa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Evaluation of Content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Social </a:t>
            </a:r>
            <a:r>
              <a:rPr lang="en-IE" sz="4000" dirty="0" smtClean="0"/>
              <a:t>Presence</a:t>
            </a:r>
            <a:endParaRPr lang="en-IE" sz="3200" dirty="0" smtClean="0"/>
          </a:p>
          <a:p>
            <a:pPr lvl="1"/>
            <a:r>
              <a:rPr lang="en-IE" sz="3600" dirty="0"/>
              <a:t>Collaboration</a:t>
            </a:r>
          </a:p>
          <a:p>
            <a:pPr lvl="1"/>
            <a:r>
              <a:rPr lang="en-IE" sz="3600" dirty="0"/>
              <a:t>User Accountability</a:t>
            </a:r>
          </a:p>
          <a:p>
            <a:pPr lvl="1"/>
            <a:r>
              <a:rPr lang="en-IE" sz="3600" dirty="0"/>
              <a:t>Diffusion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505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Teaching Presence</a:t>
            </a:r>
            <a:endParaRPr lang="en-IE" sz="3200" dirty="0" smtClean="0"/>
          </a:p>
          <a:p>
            <a:pPr lvl="1"/>
            <a:r>
              <a:rPr lang="en-IE" sz="3600" dirty="0"/>
              <a:t>Facilitation</a:t>
            </a:r>
          </a:p>
          <a:p>
            <a:pPr lvl="1"/>
            <a:r>
              <a:rPr lang="en-IE" sz="3600" dirty="0"/>
              <a:t>Customization</a:t>
            </a:r>
          </a:p>
          <a:p>
            <a:pPr lvl="1"/>
            <a:r>
              <a:rPr lang="en-IE" sz="3600" dirty="0"/>
              <a:t>Learning Analytics</a:t>
            </a:r>
          </a:p>
          <a:p>
            <a:pPr lvl="1"/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057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Cognitive Presence</a:t>
            </a:r>
            <a:endParaRPr lang="en-IE" sz="3200" dirty="0" smtClean="0"/>
          </a:p>
          <a:p>
            <a:pPr lvl="1"/>
            <a:r>
              <a:rPr lang="en-IE" sz="3600" dirty="0"/>
              <a:t>Enhancement of Cognitive Task(s)</a:t>
            </a:r>
          </a:p>
          <a:p>
            <a:pPr lvl="1"/>
            <a:r>
              <a:rPr lang="en-IE" sz="3600" dirty="0"/>
              <a:t>Higher-Order Thinking</a:t>
            </a:r>
          </a:p>
          <a:p>
            <a:pPr lvl="1"/>
            <a:r>
              <a:rPr lang="en-IE" sz="3600" dirty="0"/>
              <a:t>Metacognitive Engagement</a:t>
            </a:r>
          </a:p>
          <a:p>
            <a:pPr lvl="1"/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879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A Rubric for Evaluating e</a:t>
            </a:r>
            <a:r>
              <a:rPr lang="en-IE" dirty="0" smtClean="0"/>
              <a:t>Learning </a:t>
            </a:r>
            <a:r>
              <a:rPr lang="en-IE" dirty="0"/>
              <a:t>Tools 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in </a:t>
            </a:r>
            <a:r>
              <a:rPr lang="en-IE" dirty="0"/>
              <a:t>Higher </a:t>
            </a:r>
            <a:r>
              <a:rPr lang="en-IE" dirty="0" smtClean="0"/>
              <a:t>Education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23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sz="4000" dirty="0"/>
              <a:t>A Rubric for Evaluating E-Learning Tools in Higher Education Authors: by Lauren Anstey and Gavan </a:t>
            </a:r>
            <a:r>
              <a:rPr lang="en-IE" sz="4000" dirty="0" smtClean="0"/>
              <a:t>Watson</a:t>
            </a:r>
          </a:p>
          <a:p>
            <a:endParaRPr lang="en-IE" sz="4000" dirty="0"/>
          </a:p>
          <a:p>
            <a:r>
              <a:rPr lang="en-IE" sz="4000" dirty="0">
                <a:hlinkClick r:id="rId3"/>
              </a:rPr>
              <a:t>https://er.educause.edu/articles/2018/9/a-rubric-for-evaluating-e-learning-tools-in-higher-education</a:t>
            </a:r>
            <a:endParaRPr lang="en-IE" sz="4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49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sz="4000" dirty="0"/>
              <a:t>Functionality</a:t>
            </a:r>
          </a:p>
          <a:p>
            <a:r>
              <a:rPr lang="en-IE" sz="4000" dirty="0"/>
              <a:t>Accessibility</a:t>
            </a:r>
          </a:p>
          <a:p>
            <a:r>
              <a:rPr lang="en-IE" sz="4000" dirty="0"/>
              <a:t>Technical</a:t>
            </a:r>
          </a:p>
          <a:p>
            <a:r>
              <a:rPr lang="en-IE" sz="4000" dirty="0"/>
              <a:t>Mobile Design</a:t>
            </a:r>
          </a:p>
          <a:p>
            <a:r>
              <a:rPr lang="en-IE" sz="4000" dirty="0"/>
              <a:t>Privacy, Data Protection, and Rights</a:t>
            </a:r>
          </a:p>
          <a:p>
            <a:r>
              <a:rPr lang="en-IE" sz="4000" dirty="0"/>
              <a:t>Social Presence</a:t>
            </a:r>
          </a:p>
          <a:p>
            <a:r>
              <a:rPr lang="en-IE" sz="4000" dirty="0"/>
              <a:t>Teaching Presence</a:t>
            </a:r>
          </a:p>
          <a:p>
            <a:r>
              <a:rPr lang="en-IE" sz="4000" dirty="0"/>
              <a:t>Cognitive Presence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926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Functionality</a:t>
            </a:r>
          </a:p>
          <a:p>
            <a:pPr lvl="1"/>
            <a:r>
              <a:rPr lang="en-IE" sz="3600" dirty="0" smtClean="0"/>
              <a:t>Scale</a:t>
            </a:r>
          </a:p>
          <a:p>
            <a:pPr lvl="1"/>
            <a:r>
              <a:rPr lang="en-IE" sz="3600" dirty="0" smtClean="0"/>
              <a:t>Ease of Use</a:t>
            </a:r>
          </a:p>
          <a:p>
            <a:pPr lvl="1"/>
            <a:r>
              <a:rPr lang="en-IE" sz="3600" dirty="0" smtClean="0"/>
              <a:t>Tech Support</a:t>
            </a:r>
          </a:p>
          <a:p>
            <a:pPr lvl="1"/>
            <a:r>
              <a:rPr lang="en-IE" sz="3600" dirty="0" err="1" smtClean="0"/>
              <a:t>Hypermediality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259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Accessibility</a:t>
            </a:r>
          </a:p>
          <a:p>
            <a:pPr lvl="1"/>
            <a:r>
              <a:rPr lang="en-IE" sz="3600" dirty="0"/>
              <a:t>Accessibility Standards</a:t>
            </a:r>
          </a:p>
          <a:p>
            <a:pPr lvl="1"/>
            <a:r>
              <a:rPr lang="en-IE" sz="3600" dirty="0"/>
              <a:t>User-Focused Participation</a:t>
            </a:r>
          </a:p>
          <a:p>
            <a:pPr lvl="1"/>
            <a:r>
              <a:rPr lang="en-IE" sz="3600" dirty="0"/>
              <a:t>Required Equipment</a:t>
            </a:r>
          </a:p>
          <a:p>
            <a:pPr lvl="1"/>
            <a:r>
              <a:rPr lang="en-IE" sz="3600" dirty="0"/>
              <a:t>Cost of Use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428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Technical</a:t>
            </a:r>
          </a:p>
          <a:p>
            <a:pPr lvl="1"/>
            <a:r>
              <a:rPr lang="en-IE" sz="3600" dirty="0"/>
              <a:t>Integration/Embedding within a Learning Management System (LMS)</a:t>
            </a:r>
          </a:p>
          <a:p>
            <a:pPr lvl="1"/>
            <a:r>
              <a:rPr lang="en-IE" sz="3600" dirty="0"/>
              <a:t>Desktop/Laptop Operating Systems and Browser</a:t>
            </a:r>
          </a:p>
          <a:p>
            <a:pPr lvl="1"/>
            <a:r>
              <a:rPr lang="en-IE" sz="3600" dirty="0"/>
              <a:t>Additional Downloads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02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Mobile Design</a:t>
            </a:r>
          </a:p>
          <a:p>
            <a:pPr lvl="1"/>
            <a:r>
              <a:rPr lang="en-IE" sz="3600" dirty="0"/>
              <a:t>Access</a:t>
            </a:r>
          </a:p>
          <a:p>
            <a:pPr lvl="1"/>
            <a:r>
              <a:rPr lang="en-IE" sz="3600" dirty="0"/>
              <a:t>Functionality</a:t>
            </a:r>
          </a:p>
          <a:p>
            <a:pPr lvl="1"/>
            <a:r>
              <a:rPr lang="en-IE" sz="3600" dirty="0"/>
              <a:t>Offline Access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03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Privacy, Data </a:t>
            </a:r>
            <a:r>
              <a:rPr lang="en-IE" sz="4000" dirty="0" smtClean="0"/>
              <a:t>Protection,</a:t>
            </a:r>
          </a:p>
          <a:p>
            <a:pPr marL="109728" indent="0">
              <a:buNone/>
            </a:pPr>
            <a:r>
              <a:rPr lang="en-IE" sz="4000" dirty="0"/>
              <a:t>  </a:t>
            </a:r>
            <a:r>
              <a:rPr lang="en-IE" sz="4000" dirty="0" smtClean="0"/>
              <a:t>and Rights</a:t>
            </a:r>
            <a:endParaRPr lang="en-IE" sz="4800" dirty="0" smtClean="0"/>
          </a:p>
          <a:p>
            <a:pPr lvl="1"/>
            <a:r>
              <a:rPr lang="en-IE" sz="3600" dirty="0"/>
              <a:t>Sign Up / Sign In</a:t>
            </a:r>
          </a:p>
          <a:p>
            <a:pPr lvl="1"/>
            <a:r>
              <a:rPr lang="en-IE" sz="3600" dirty="0"/>
              <a:t>Data Privacy and Ownership</a:t>
            </a:r>
          </a:p>
          <a:p>
            <a:pPr lvl="1"/>
            <a:r>
              <a:rPr lang="en-IE" sz="3600" dirty="0"/>
              <a:t>Archiving, Saving, and Exporting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Rubric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62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727</TotalTime>
  <Words>163</Words>
  <Application>Microsoft Office PowerPoint</Application>
  <PresentationFormat>On-screen Show (4:3)</PresentationFormat>
  <Paragraphs>71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Evaluation of Content</vt:lpstr>
      <vt:lpstr>A Rubric for Evaluating eLearning Tools  in Higher Education</vt:lpstr>
      <vt:lpstr>Rubric</vt:lpstr>
      <vt:lpstr>Rubric</vt:lpstr>
      <vt:lpstr>Rubric</vt:lpstr>
      <vt:lpstr>Rubric</vt:lpstr>
      <vt:lpstr>Rubric</vt:lpstr>
      <vt:lpstr>Rubric</vt:lpstr>
      <vt:lpstr>Rubric</vt:lpstr>
      <vt:lpstr>Rubric</vt:lpstr>
      <vt:lpstr>Rubric</vt:lpstr>
      <vt:lpstr>Rubric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Learning Resources</dc:title>
  <dc:creator>dgordon</dc:creator>
  <cp:lastModifiedBy>Damian Gordon</cp:lastModifiedBy>
  <cp:revision>76</cp:revision>
  <dcterms:created xsi:type="dcterms:W3CDTF">2010-12-05T12:31:33Z</dcterms:created>
  <dcterms:modified xsi:type="dcterms:W3CDTF">2020-03-30T22:58:28Z</dcterms:modified>
</cp:coreProperties>
</file>