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358" r:id="rId3"/>
    <p:sldId id="359" r:id="rId4"/>
    <p:sldId id="360" r:id="rId5"/>
    <p:sldId id="361" r:id="rId6"/>
    <p:sldId id="362" r:id="rId7"/>
    <p:sldId id="363" r:id="rId8"/>
    <p:sldId id="364" r:id="rId9"/>
    <p:sldId id="365" r:id="rId10"/>
    <p:sldId id="366" r:id="rId11"/>
    <p:sldId id="367" r:id="rId12"/>
    <p:sldId id="368" r:id="rId13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F3FCCD-42EC-4032-ACC7-6B0426343EC4}" type="datetimeFigureOut">
              <a:rPr lang="en-IE" smtClean="0"/>
              <a:pPr/>
              <a:t>31/03/2020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5DDA7-9961-4EEB-AA13-C124B1C32E62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DDA7-9961-4EEB-AA13-C124B1C32E62}" type="slidenum">
              <a:rPr lang="en-IE" smtClean="0"/>
              <a:pPr/>
              <a:t>1</a:t>
            </a:fld>
            <a:endParaRPr lang="en-I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DDA7-9961-4EEB-AA13-C124B1C32E62}" type="slidenum">
              <a:rPr lang="en-IE" smtClean="0"/>
              <a:pPr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627411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DDA7-9961-4EEB-AA13-C124B1C32E62}" type="slidenum">
              <a:rPr lang="en-IE" smtClean="0"/>
              <a:pPr/>
              <a:t>11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218642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DDA7-9961-4EEB-AA13-C124B1C32E62}" type="slidenum">
              <a:rPr lang="en-IE" smtClean="0"/>
              <a:pPr/>
              <a:t>12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471171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DDA7-9961-4EEB-AA13-C124B1C32E62}" type="slidenum">
              <a:rPr lang="en-IE" smtClean="0"/>
              <a:pPr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271114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DDA7-9961-4EEB-AA13-C124B1C32E62}" type="slidenum">
              <a:rPr lang="en-IE" smtClean="0"/>
              <a:pPr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136001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DDA7-9961-4EEB-AA13-C124B1C32E62}" type="slidenum">
              <a:rPr lang="en-IE" smtClean="0"/>
              <a:pPr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565837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DDA7-9961-4EEB-AA13-C124B1C32E62}" type="slidenum">
              <a:rPr lang="en-IE" smtClean="0"/>
              <a:pPr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134885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DDA7-9961-4EEB-AA13-C124B1C32E62}" type="slidenum">
              <a:rPr lang="en-IE" smtClean="0"/>
              <a:pPr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174480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DDA7-9961-4EEB-AA13-C124B1C32E62}" type="slidenum">
              <a:rPr lang="en-IE" smtClean="0"/>
              <a:pPr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497223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DDA7-9961-4EEB-AA13-C124B1C32E62}" type="slidenum">
              <a:rPr lang="en-IE" smtClean="0"/>
              <a:pPr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605894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DDA7-9961-4EEB-AA13-C124B1C32E62}" type="slidenum">
              <a:rPr lang="en-IE" smtClean="0"/>
              <a:pPr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67371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F521439-46C1-4168-AB40-5528CA6D3F4B}" type="datetimeFigureOut">
              <a:rPr lang="en-IE" smtClean="0"/>
              <a:pPr/>
              <a:t>31/03/2020</a:t>
            </a:fld>
            <a:endParaRPr lang="en-I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1439-46C1-4168-AB40-5528CA6D3F4B}" type="datetimeFigureOut">
              <a:rPr lang="en-IE" smtClean="0"/>
              <a:pPr/>
              <a:t>31/03/2020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1439-46C1-4168-AB40-5528CA6D3F4B}" type="datetimeFigureOut">
              <a:rPr lang="en-IE" smtClean="0"/>
              <a:pPr/>
              <a:t>31/03/2020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1439-46C1-4168-AB40-5528CA6D3F4B}" type="datetimeFigureOut">
              <a:rPr lang="en-IE" smtClean="0"/>
              <a:pPr/>
              <a:t>31/03/2020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1439-46C1-4168-AB40-5528CA6D3F4B}" type="datetimeFigureOut">
              <a:rPr lang="en-IE" smtClean="0"/>
              <a:pPr/>
              <a:t>31/03/2020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1439-46C1-4168-AB40-5528CA6D3F4B}" type="datetimeFigureOut">
              <a:rPr lang="en-IE" smtClean="0"/>
              <a:pPr/>
              <a:t>31/03/2020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1439-46C1-4168-AB40-5528CA6D3F4B}" type="datetimeFigureOut">
              <a:rPr lang="en-IE" smtClean="0"/>
              <a:pPr/>
              <a:t>31/03/2020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1439-46C1-4168-AB40-5528CA6D3F4B}" type="datetimeFigureOut">
              <a:rPr lang="en-IE" smtClean="0"/>
              <a:pPr/>
              <a:t>31/03/2020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1439-46C1-4168-AB40-5528CA6D3F4B}" type="datetimeFigureOut">
              <a:rPr lang="en-IE" smtClean="0"/>
              <a:pPr/>
              <a:t>31/03/2020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FF521439-46C1-4168-AB40-5528CA6D3F4B}" type="datetimeFigureOut">
              <a:rPr lang="en-IE" smtClean="0"/>
              <a:pPr/>
              <a:t>31/03/2020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F521439-46C1-4168-AB40-5528CA6D3F4B}" type="datetimeFigureOut">
              <a:rPr lang="en-IE" smtClean="0"/>
              <a:pPr/>
              <a:t>31/03/2020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F521439-46C1-4168-AB40-5528CA6D3F4B}" type="datetimeFigureOut">
              <a:rPr lang="en-IE" smtClean="0"/>
              <a:pPr/>
              <a:t>31/03/2020</a:t>
            </a:fld>
            <a:endParaRPr lang="en-I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Evaluation of Content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E" sz="3400" b="1" dirty="0" smtClean="0"/>
              <a:t>Potential Effectiveness as a Teaching-Learning Tool</a:t>
            </a:r>
            <a:endParaRPr lang="en-IE" sz="3400" dirty="0" smtClean="0"/>
          </a:p>
          <a:p>
            <a:r>
              <a:rPr lang="en-IE" dirty="0" smtClean="0"/>
              <a:t>There are other general elements to effectiveness as a teaching-learning tool that MERLOT asks reviewers to consider:</a:t>
            </a:r>
          </a:p>
          <a:p>
            <a:pPr lvl="1"/>
            <a:r>
              <a:rPr lang="en-IE" dirty="0" smtClean="0"/>
              <a:t>Does the interactive/media-rich presentation of material improve faculty and students' abilities to teach and learn the materials? </a:t>
            </a:r>
          </a:p>
          <a:p>
            <a:pPr lvl="1"/>
            <a:r>
              <a:rPr lang="en-IE" dirty="0" smtClean="0"/>
              <a:t>Can the use of the software be readily integrated into current curriculum and pedagogy within the discipline? </a:t>
            </a:r>
          </a:p>
          <a:p>
            <a:pPr lvl="1"/>
            <a:r>
              <a:rPr lang="en-IE" dirty="0" smtClean="0"/>
              <a:t>Can the software be used in a variety of ways to achieve teaching and learning goals? </a:t>
            </a:r>
          </a:p>
          <a:p>
            <a:pPr lvl="1"/>
            <a:r>
              <a:rPr lang="en-IE" dirty="0" smtClean="0"/>
              <a:t>Are the teaching-learning goals easy to identify? </a:t>
            </a:r>
          </a:p>
          <a:p>
            <a:pPr lvl="1"/>
            <a:r>
              <a:rPr lang="en-IE" dirty="0" smtClean="0"/>
              <a:t>Can good learning assignments for using the software application be written easily? 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MERLOT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5647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4000" b="1" dirty="0" smtClean="0"/>
              <a:t>Ease of Use</a:t>
            </a:r>
            <a:endParaRPr lang="en-IE" sz="3400" dirty="0" smtClean="0"/>
          </a:p>
          <a:p>
            <a:r>
              <a:rPr lang="en-IE" sz="2600" dirty="0" smtClean="0"/>
              <a:t>The basic question underlying the ease of use standard is: how easy it is for teachers and students to use the software for the first time?</a:t>
            </a:r>
          </a:p>
          <a:p>
            <a:endParaRPr lang="en-IE" sz="2600" dirty="0" smtClean="0"/>
          </a:p>
          <a:p>
            <a:r>
              <a:rPr lang="en-IE" sz="2600" dirty="0" smtClean="0"/>
              <a:t>Elements that affect ease of use include: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MERLOT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7380312" y="6021288"/>
            <a:ext cx="1300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i="1" dirty="0" smtClean="0"/>
              <a:t>Continued:</a:t>
            </a:r>
            <a:endParaRPr lang="en-IE" i="1" dirty="0"/>
          </a:p>
        </p:txBody>
      </p:sp>
    </p:spTree>
    <p:extLst>
      <p:ext uri="{BB962C8B-B14F-4D97-AF65-F5344CB8AC3E}">
        <p14:creationId xmlns:p14="http://schemas.microsoft.com/office/powerpoint/2010/main" val="181648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sz="4000" b="1" dirty="0" smtClean="0"/>
              <a:t>Ease of Use</a:t>
            </a:r>
            <a:endParaRPr lang="en-IE" sz="3400" dirty="0" smtClean="0"/>
          </a:p>
          <a:p>
            <a:pPr lvl="1"/>
            <a:r>
              <a:rPr lang="en-IE" sz="2000" dirty="0" smtClean="0"/>
              <a:t>Are the labels, buttons, menus, text, and general layout of the computer interface consistent and visually distinct? </a:t>
            </a:r>
          </a:p>
          <a:p>
            <a:pPr lvl="1"/>
            <a:r>
              <a:rPr lang="en-IE" sz="2000" dirty="0" smtClean="0"/>
              <a:t>Does the user get trapped in the material? </a:t>
            </a:r>
          </a:p>
          <a:p>
            <a:pPr lvl="1"/>
            <a:r>
              <a:rPr lang="en-IE" sz="2000" dirty="0" smtClean="0"/>
              <a:t>Can the user get lost easily in the material? </a:t>
            </a:r>
          </a:p>
          <a:p>
            <a:pPr lvl="1"/>
            <a:r>
              <a:rPr lang="en-IE" sz="2000" dirty="0" smtClean="0"/>
              <a:t>Does the module provide feedback about the system status and the user's responses? </a:t>
            </a:r>
          </a:p>
          <a:p>
            <a:pPr lvl="1"/>
            <a:r>
              <a:rPr lang="en-IE" sz="2000" dirty="0" smtClean="0"/>
              <a:t>Does the module provide appropriate flexibility in its use? </a:t>
            </a:r>
          </a:p>
          <a:p>
            <a:pPr lvl="1"/>
            <a:r>
              <a:rPr lang="en-IE" sz="2000" dirty="0" smtClean="0"/>
              <a:t>Does the learning material require a lot of documentation, technical support, and/or instruction for most students to successfully use the software? </a:t>
            </a:r>
          </a:p>
          <a:p>
            <a:pPr lvl="1"/>
            <a:r>
              <a:rPr lang="en-IE" sz="2000" dirty="0" smtClean="0"/>
              <a:t>Does the material present information in ways that are familiar for students? </a:t>
            </a:r>
          </a:p>
          <a:p>
            <a:pPr lvl="1"/>
            <a:r>
              <a:rPr lang="en-IE" sz="2000" dirty="0" smtClean="0"/>
              <a:t>Does the material present information in ways that would be attractive to students?</a:t>
            </a:r>
            <a:endParaRPr lang="en-IE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MERLOT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93395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sz="4000" dirty="0" smtClean="0"/>
              <a:t>MERLOT (www.merlot.org) is a repository containing educational resources classified into seven broad subject categories: Arts; Business; Education; Humanities; Mathematics and Statistics; Science and Technology; Social Sciences.</a:t>
            </a:r>
          </a:p>
          <a:p>
            <a:pPr>
              <a:buNone/>
            </a:pPr>
            <a:endParaRPr lang="en-IE" sz="4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MERLOT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493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sz="4000" dirty="0" smtClean="0"/>
              <a:t>There are three general categories of evaluation standards used within MERLOT: </a:t>
            </a:r>
          </a:p>
          <a:p>
            <a:pPr marL="1136142" lvl="1" indent="-742950">
              <a:buFont typeface="+mj-lt"/>
              <a:buAutoNum type="arabicPeriod"/>
            </a:pPr>
            <a:r>
              <a:rPr lang="en-IE" sz="3600" b="1" dirty="0" smtClean="0"/>
              <a:t>Quality of Content </a:t>
            </a:r>
          </a:p>
          <a:p>
            <a:pPr marL="1136142" lvl="1" indent="-742950">
              <a:buFont typeface="+mj-lt"/>
              <a:buAutoNum type="arabicPeriod"/>
            </a:pPr>
            <a:r>
              <a:rPr lang="en-IE" sz="3600" b="1" dirty="0" smtClean="0"/>
              <a:t>Potential Effectiveness as a Teaching-Learning Tool </a:t>
            </a:r>
          </a:p>
          <a:p>
            <a:pPr marL="1136142" lvl="1" indent="-742950">
              <a:buFont typeface="+mj-lt"/>
              <a:buAutoNum type="arabicPeriod"/>
            </a:pPr>
            <a:r>
              <a:rPr lang="en-IE" sz="3600" b="1" dirty="0" smtClean="0"/>
              <a:t>Ease of Use </a:t>
            </a:r>
          </a:p>
          <a:p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MERLOT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9263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300" b="1" dirty="0" smtClean="0"/>
              <a:t>Quality of Content </a:t>
            </a:r>
          </a:p>
          <a:p>
            <a:r>
              <a:rPr lang="en-IE" dirty="0" smtClean="0"/>
              <a:t>There are two general elements to quality of content: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IE" dirty="0" smtClean="0"/>
              <a:t>Does the software present valid (correct) concepts, models, and skills? 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IE" dirty="0" smtClean="0"/>
              <a:t>Does the software present educationally significant concepts, models, and skills for the discipline?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MERLOT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7380312" y="6021288"/>
            <a:ext cx="1300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i="1" dirty="0" smtClean="0"/>
              <a:t>Continued:</a:t>
            </a:r>
            <a:endParaRPr lang="en-IE" i="1" dirty="0"/>
          </a:p>
        </p:txBody>
      </p:sp>
    </p:spTree>
    <p:extLst>
      <p:ext uri="{BB962C8B-B14F-4D97-AF65-F5344CB8AC3E}">
        <p14:creationId xmlns:p14="http://schemas.microsoft.com/office/powerpoint/2010/main" val="305705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300" b="1" dirty="0" smtClean="0"/>
              <a:t>Quality of Content </a:t>
            </a:r>
          </a:p>
          <a:p>
            <a:r>
              <a:rPr lang="en-IE" dirty="0" smtClean="0"/>
              <a:t>To evaluate the educational significance of the content, reviews use the following guidelines: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MERLOT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7380312" y="6021288"/>
            <a:ext cx="1300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i="1" dirty="0" smtClean="0"/>
              <a:t>Continued:</a:t>
            </a:r>
            <a:endParaRPr lang="en-IE" i="1" dirty="0"/>
          </a:p>
        </p:txBody>
      </p:sp>
    </p:spTree>
    <p:extLst>
      <p:ext uri="{BB962C8B-B14F-4D97-AF65-F5344CB8AC3E}">
        <p14:creationId xmlns:p14="http://schemas.microsoft.com/office/powerpoint/2010/main" val="325310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300" b="1" dirty="0" smtClean="0"/>
              <a:t>Quality of Content </a:t>
            </a:r>
          </a:p>
          <a:p>
            <a:pPr lvl="1"/>
            <a:r>
              <a:rPr lang="en-IE" dirty="0" smtClean="0"/>
              <a:t>Content is core curriculum within the discipline. </a:t>
            </a:r>
          </a:p>
          <a:p>
            <a:pPr lvl="1"/>
            <a:r>
              <a:rPr lang="en-IE" dirty="0" smtClean="0"/>
              <a:t>Core curriculum topics are typically covered to some degree in the introductory classes within the discipline and/or "Everyone teaches it" and/or it is identified as a core area by the discipline's professional organizations </a:t>
            </a:r>
          </a:p>
          <a:p>
            <a:pPr lvl="1"/>
            <a:r>
              <a:rPr lang="en-IE" dirty="0" smtClean="0"/>
              <a:t>Content is difficult to teach and learn. </a:t>
            </a:r>
          </a:p>
          <a:p>
            <a:pPr lvl="1"/>
            <a:r>
              <a:rPr lang="en-IE" dirty="0" smtClean="0"/>
              <a:t>Content is a pre-requisite for understanding more advanced material in the discipline 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MERLOT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1599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400" b="1" dirty="0" smtClean="0"/>
              <a:t>Potential Effectiveness as a Teaching-Learning Tool</a:t>
            </a:r>
          </a:p>
          <a:p>
            <a:r>
              <a:rPr lang="en-IE" dirty="0" smtClean="0"/>
              <a:t>Evaluating POTENTIAL effectiveness is asking the Peer Reviewer to judge, based on his expertise as a teacher, whether the learning material is likely to improve teaching and learning given the ways the faculty and students could use the tool.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MERLOT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7380312" y="6021288"/>
            <a:ext cx="1300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i="1" dirty="0" smtClean="0"/>
              <a:t>Continued:</a:t>
            </a:r>
            <a:endParaRPr lang="en-IE" i="1" dirty="0"/>
          </a:p>
        </p:txBody>
      </p:sp>
    </p:spTree>
    <p:extLst>
      <p:ext uri="{BB962C8B-B14F-4D97-AF65-F5344CB8AC3E}">
        <p14:creationId xmlns:p14="http://schemas.microsoft.com/office/powerpoint/2010/main" val="57177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sz="3400" b="1" dirty="0" smtClean="0"/>
              <a:t>Potential Effectiveness as a Teaching-Learning Tool</a:t>
            </a:r>
          </a:p>
          <a:p>
            <a:r>
              <a:rPr lang="en-IE" dirty="0" smtClean="0"/>
              <a:t>What stage(s) in the learning process/cycle could the materials be used? </a:t>
            </a:r>
          </a:p>
          <a:p>
            <a:pPr lvl="1"/>
            <a:r>
              <a:rPr lang="en-IE" dirty="0" smtClean="0"/>
              <a:t>Explanation or description of the topic/stating the problem </a:t>
            </a:r>
          </a:p>
          <a:p>
            <a:pPr lvl="1"/>
            <a:r>
              <a:rPr lang="en-IE" dirty="0" smtClean="0"/>
              <a:t>Demonstration of the curriculum/exploration of the problem </a:t>
            </a:r>
          </a:p>
          <a:p>
            <a:pPr lvl="1"/>
            <a:r>
              <a:rPr lang="en-IE" dirty="0" smtClean="0"/>
              <a:t>Practice using the curriculum/analysis of the outcomes from solving the problem </a:t>
            </a:r>
          </a:p>
          <a:p>
            <a:pPr lvl="1"/>
            <a:r>
              <a:rPr lang="en-IE" dirty="0" smtClean="0"/>
              <a:t>Applying the curriculum to "new" problems/application of the outcomes to other problems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MERLOT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7380312" y="6021288"/>
            <a:ext cx="1300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i="1" dirty="0" smtClean="0"/>
              <a:t>Continued:</a:t>
            </a:r>
            <a:endParaRPr lang="en-IE" i="1" dirty="0"/>
          </a:p>
        </p:txBody>
      </p:sp>
    </p:spTree>
    <p:extLst>
      <p:ext uri="{BB962C8B-B14F-4D97-AF65-F5344CB8AC3E}">
        <p14:creationId xmlns:p14="http://schemas.microsoft.com/office/powerpoint/2010/main" val="256291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400" b="1" dirty="0" smtClean="0"/>
              <a:t>Potential Effectiveness as a Teaching-Learning Tool</a:t>
            </a:r>
          </a:p>
          <a:p>
            <a:endParaRPr lang="en-IE" sz="3400" b="1" dirty="0" smtClean="0"/>
          </a:p>
          <a:p>
            <a:r>
              <a:rPr lang="en-IE" sz="2400" dirty="0" smtClean="0"/>
              <a:t>What is(are) the learning objective(s)? What should students be able to do after successfully learning with the materials? </a:t>
            </a:r>
          </a:p>
          <a:p>
            <a:endParaRPr lang="en-IE" sz="2400" dirty="0" smtClean="0"/>
          </a:p>
          <a:p>
            <a:r>
              <a:rPr lang="en-IE" sz="2400" dirty="0" smtClean="0"/>
              <a:t>What are the characteristics of the target learner(s) </a:t>
            </a:r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MERLOT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7380312" y="6021288"/>
            <a:ext cx="1300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i="1" dirty="0" smtClean="0"/>
              <a:t>Continued:</a:t>
            </a:r>
            <a:endParaRPr lang="en-IE" i="1" dirty="0"/>
          </a:p>
        </p:txBody>
      </p:sp>
    </p:spTree>
    <p:extLst>
      <p:ext uri="{BB962C8B-B14F-4D97-AF65-F5344CB8AC3E}">
        <p14:creationId xmlns:p14="http://schemas.microsoft.com/office/powerpoint/2010/main" val="42171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680</TotalTime>
  <Words>628</Words>
  <Application>Microsoft Office PowerPoint</Application>
  <PresentationFormat>On-screen Show (4:3)</PresentationFormat>
  <Paragraphs>80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Calibri</vt:lpstr>
      <vt:lpstr>Lucida Sans Unicode</vt:lpstr>
      <vt:lpstr>Verdana</vt:lpstr>
      <vt:lpstr>Wingdings 2</vt:lpstr>
      <vt:lpstr>Wingdings 3</vt:lpstr>
      <vt:lpstr>Concourse</vt:lpstr>
      <vt:lpstr>Evaluation of Content</vt:lpstr>
      <vt:lpstr>MERLOT</vt:lpstr>
      <vt:lpstr>MERLOT</vt:lpstr>
      <vt:lpstr>MERLOT</vt:lpstr>
      <vt:lpstr>MERLOT</vt:lpstr>
      <vt:lpstr>MERLOT</vt:lpstr>
      <vt:lpstr>MERLOT</vt:lpstr>
      <vt:lpstr>MERLOT</vt:lpstr>
      <vt:lpstr>MERLOT</vt:lpstr>
      <vt:lpstr>MERLOT</vt:lpstr>
      <vt:lpstr>MERLOT</vt:lpstr>
      <vt:lpstr>MERLOT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of Learning Resources</dc:title>
  <dc:creator>dgordon</dc:creator>
  <cp:lastModifiedBy>Damian Gordon</cp:lastModifiedBy>
  <cp:revision>74</cp:revision>
  <dcterms:created xsi:type="dcterms:W3CDTF">2010-12-05T12:31:33Z</dcterms:created>
  <dcterms:modified xsi:type="dcterms:W3CDTF">2020-03-31T08:48:40Z</dcterms:modified>
</cp:coreProperties>
</file>