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79"/>
  </p:notesMasterIdLst>
  <p:sldIdLst>
    <p:sldId id="256" r:id="rId2"/>
    <p:sldId id="283" r:id="rId3"/>
    <p:sldId id="329" r:id="rId4"/>
    <p:sldId id="331" r:id="rId5"/>
    <p:sldId id="330" r:id="rId6"/>
    <p:sldId id="316" r:id="rId7"/>
    <p:sldId id="328" r:id="rId8"/>
    <p:sldId id="363" r:id="rId9"/>
    <p:sldId id="276" r:id="rId10"/>
    <p:sldId id="264" r:id="rId11"/>
    <p:sldId id="265" r:id="rId12"/>
    <p:sldId id="267" r:id="rId13"/>
    <p:sldId id="284" r:id="rId14"/>
    <p:sldId id="277" r:id="rId15"/>
    <p:sldId id="332" r:id="rId16"/>
    <p:sldId id="319" r:id="rId17"/>
    <p:sldId id="335" r:id="rId18"/>
    <p:sldId id="325" r:id="rId19"/>
    <p:sldId id="334" r:id="rId20"/>
    <p:sldId id="336" r:id="rId21"/>
    <p:sldId id="337" r:id="rId22"/>
    <p:sldId id="338" r:id="rId23"/>
    <p:sldId id="333" r:id="rId24"/>
    <p:sldId id="352" r:id="rId25"/>
    <p:sldId id="353" r:id="rId26"/>
    <p:sldId id="354" r:id="rId27"/>
    <p:sldId id="355" r:id="rId28"/>
    <p:sldId id="318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301" r:id="rId37"/>
    <p:sldId id="292" r:id="rId38"/>
    <p:sldId id="295" r:id="rId39"/>
    <p:sldId id="293" r:id="rId40"/>
    <p:sldId id="296" r:id="rId41"/>
    <p:sldId id="361" r:id="rId42"/>
    <p:sldId id="362" r:id="rId43"/>
    <p:sldId id="297" r:id="rId44"/>
    <p:sldId id="298" r:id="rId45"/>
    <p:sldId id="303" r:id="rId46"/>
    <p:sldId id="326" r:id="rId47"/>
    <p:sldId id="299" r:id="rId48"/>
    <p:sldId id="304" r:id="rId49"/>
    <p:sldId id="300" r:id="rId50"/>
    <p:sldId id="305" r:id="rId51"/>
    <p:sldId id="306" r:id="rId52"/>
    <p:sldId id="307" r:id="rId53"/>
    <p:sldId id="311" r:id="rId54"/>
    <p:sldId id="308" r:id="rId55"/>
    <p:sldId id="310" r:id="rId56"/>
    <p:sldId id="309" r:id="rId57"/>
    <p:sldId id="312" r:id="rId58"/>
    <p:sldId id="317" r:id="rId59"/>
    <p:sldId id="344" r:id="rId60"/>
    <p:sldId id="345" r:id="rId61"/>
    <p:sldId id="346" r:id="rId62"/>
    <p:sldId id="347" r:id="rId63"/>
    <p:sldId id="341" r:id="rId64"/>
    <p:sldId id="350" r:id="rId65"/>
    <p:sldId id="339" r:id="rId66"/>
    <p:sldId id="321" r:id="rId67"/>
    <p:sldId id="322" r:id="rId68"/>
    <p:sldId id="278" r:id="rId69"/>
    <p:sldId id="281" r:id="rId70"/>
    <p:sldId id="356" r:id="rId71"/>
    <p:sldId id="357" r:id="rId72"/>
    <p:sldId id="358" r:id="rId73"/>
    <p:sldId id="359" r:id="rId74"/>
    <p:sldId id="360" r:id="rId75"/>
    <p:sldId id="315" r:id="rId76"/>
    <p:sldId id="323" r:id="rId77"/>
    <p:sldId id="324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57C5-6CC1-4071-8BDC-D160B365C250}" type="datetimeFigureOut">
              <a:rPr lang="en-IE" smtClean="0"/>
              <a:t>11/10/2018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4390-F365-489B-8986-04F988F185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3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8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4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885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696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71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7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C3BFE2-83B7-4B0A-B9D3-AB28331082B3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1375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EF78E3-FDA3-4D28-AAA2-0B81F349A39D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76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How I write lectures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798890"/>
            <a:ext cx="8045373" cy="742279"/>
          </a:xfrm>
        </p:spPr>
        <p:txBody>
          <a:bodyPr>
            <a:noAutofit/>
          </a:bodyPr>
          <a:lstStyle/>
          <a:p>
            <a:r>
              <a:rPr lang="en-IE" sz="4400" dirty="0" smtClean="0"/>
              <a:t>Damian Gordon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5092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Prepare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What resources do I use to get started?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3947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Prepare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Previous lecturer’s notes</a:t>
            </a:r>
          </a:p>
          <a:p>
            <a:r>
              <a:rPr lang="en-IE" sz="4400" dirty="0"/>
              <a:t>Other lecture notes </a:t>
            </a:r>
            <a:r>
              <a:rPr lang="en-IE" sz="4400" dirty="0" smtClean="0"/>
              <a:t>online</a:t>
            </a:r>
          </a:p>
          <a:p>
            <a:r>
              <a:rPr lang="en-IE" sz="4400" dirty="0"/>
              <a:t>My own college notes </a:t>
            </a:r>
            <a:r>
              <a:rPr lang="en-IE" sz="4400" dirty="0">
                <a:sym typeface="Wingdings" panose="05000000000000000000" pitchFamily="2" charset="2"/>
              </a:rPr>
              <a:t></a:t>
            </a:r>
            <a:endParaRPr lang="en-IE" sz="4400" dirty="0"/>
          </a:p>
          <a:p>
            <a:endParaRPr lang="en-IE" sz="4400" dirty="0"/>
          </a:p>
          <a:p>
            <a:endParaRPr lang="en-IE" sz="4400" dirty="0" smtClean="0"/>
          </a:p>
        </p:txBody>
      </p:sp>
    </p:spTree>
    <p:extLst>
      <p:ext uri="{BB962C8B-B14F-4D97-AF65-F5344CB8AC3E}">
        <p14:creationId xmlns:p14="http://schemas.microsoft.com/office/powerpoint/2010/main" val="7067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Prepare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Textbooks</a:t>
            </a:r>
          </a:p>
          <a:p>
            <a:r>
              <a:rPr lang="en-IE" sz="4400" dirty="0"/>
              <a:t>Conference and Journal </a:t>
            </a:r>
            <a:r>
              <a:rPr lang="en-IE" sz="4400" dirty="0" smtClean="0"/>
              <a:t>papers</a:t>
            </a:r>
          </a:p>
          <a:p>
            <a:r>
              <a:rPr lang="en-IE" sz="4400" dirty="0"/>
              <a:t>Magazines</a:t>
            </a:r>
          </a:p>
          <a:p>
            <a:endParaRPr lang="en-IE" sz="3200" dirty="0" smtClean="0"/>
          </a:p>
        </p:txBody>
      </p:sp>
    </p:spTree>
    <p:extLst>
      <p:ext uri="{BB962C8B-B14F-4D97-AF65-F5344CB8AC3E}">
        <p14:creationId xmlns:p14="http://schemas.microsoft.com/office/powerpoint/2010/main" val="19844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Prepare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4400" dirty="0" smtClean="0"/>
              <a:t>News events</a:t>
            </a:r>
          </a:p>
          <a:p>
            <a:r>
              <a:rPr lang="en-IE" sz="4400" dirty="0" smtClean="0"/>
              <a:t>My work experience</a:t>
            </a:r>
          </a:p>
          <a:p>
            <a:r>
              <a:rPr lang="en-IE" sz="4400" dirty="0"/>
              <a:t>Other Web content</a:t>
            </a:r>
          </a:p>
          <a:p>
            <a:pPr lvl="1"/>
            <a:r>
              <a:rPr lang="en-IE" sz="2800" dirty="0"/>
              <a:t>e.g. Wikipedia</a:t>
            </a:r>
          </a:p>
          <a:p>
            <a:pPr lvl="1"/>
            <a:r>
              <a:rPr lang="en-IE" sz="2800" dirty="0"/>
              <a:t>e.g. On-line resources</a:t>
            </a:r>
          </a:p>
          <a:p>
            <a:pPr lvl="1"/>
            <a:r>
              <a:rPr lang="en-IE" sz="2800" dirty="0"/>
              <a:t>e.g. </a:t>
            </a:r>
            <a:r>
              <a:rPr lang="en-IE" sz="2800" dirty="0" err="1" smtClean="0"/>
              <a:t>Slideshare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8742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Develop</a:t>
            </a:r>
            <a:endParaRPr lang="en-IE" sz="9600" dirty="0"/>
          </a:p>
        </p:txBody>
      </p:sp>
    </p:spTree>
    <p:extLst>
      <p:ext uri="{BB962C8B-B14F-4D97-AF65-F5344CB8AC3E}">
        <p14:creationId xmlns:p14="http://schemas.microsoft.com/office/powerpoint/2010/main" val="34131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Develop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Define</a:t>
            </a:r>
          </a:p>
          <a:p>
            <a:r>
              <a:rPr lang="en-IE" sz="4400" dirty="0" smtClean="0"/>
              <a:t>Design</a:t>
            </a:r>
          </a:p>
          <a:p>
            <a:r>
              <a:rPr lang="en-IE" sz="4400" dirty="0" smtClean="0"/>
              <a:t>Redesign</a:t>
            </a:r>
            <a:endParaRPr lang="en-IE" sz="4400" dirty="0"/>
          </a:p>
          <a:p>
            <a:endParaRPr lang="en-IE" sz="3200" dirty="0" smtClean="0"/>
          </a:p>
        </p:txBody>
      </p:sp>
    </p:spTree>
    <p:extLst>
      <p:ext uri="{BB962C8B-B14F-4D97-AF65-F5344CB8AC3E}">
        <p14:creationId xmlns:p14="http://schemas.microsoft.com/office/powerpoint/2010/main" val="38566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Develop:</a:t>
            </a:r>
            <a:br>
              <a:rPr lang="en-IE" sz="9600" dirty="0" smtClean="0"/>
            </a:br>
            <a:r>
              <a:rPr lang="en-IE" sz="9600" dirty="0" smtClean="0"/>
              <a:t>Define</a:t>
            </a:r>
            <a:endParaRPr lang="en-IE" sz="9600" dirty="0"/>
          </a:p>
        </p:txBody>
      </p:sp>
    </p:spTree>
    <p:extLst>
      <p:ext uri="{BB962C8B-B14F-4D97-AF65-F5344CB8AC3E}">
        <p14:creationId xmlns:p14="http://schemas.microsoft.com/office/powerpoint/2010/main" val="42518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What is the theme of this lecture?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15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What is the theme of this lecture?</a:t>
            </a:r>
          </a:p>
          <a:p>
            <a:pPr lvl="1">
              <a:defRPr/>
            </a:pPr>
            <a:r>
              <a:rPr lang="en-IE" altLang="en-US" sz="3800" dirty="0" smtClean="0"/>
              <a:t>I find it hard to write the lesson until I know the theme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8480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What is the theme of this lecture?</a:t>
            </a:r>
          </a:p>
          <a:p>
            <a:pPr lvl="1">
              <a:defRPr/>
            </a:pPr>
            <a:r>
              <a:rPr lang="en-IE" altLang="en-US" sz="3800" dirty="0" smtClean="0"/>
              <a:t>I find it hard to write the lesson until I know the theme, e.g. efficiency, simplicity, accuracy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13778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 smtClean="0"/>
              <a:t>Format of Talk</a:t>
            </a:r>
            <a:endParaRPr lang="en-I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Three parts:</a:t>
            </a:r>
          </a:p>
          <a:p>
            <a:pPr lvl="1"/>
            <a:r>
              <a:rPr lang="en-IE" sz="3800" dirty="0" smtClean="0"/>
              <a:t>Prepare</a:t>
            </a:r>
          </a:p>
          <a:p>
            <a:pPr lvl="1"/>
            <a:r>
              <a:rPr lang="en-IE" sz="3800" dirty="0" smtClean="0"/>
              <a:t>Develop</a:t>
            </a:r>
          </a:p>
          <a:p>
            <a:pPr lvl="1"/>
            <a:r>
              <a:rPr lang="en-IE" sz="3800" dirty="0" smtClean="0"/>
              <a:t>Reflect</a:t>
            </a:r>
            <a:endParaRPr lang="en-IE" sz="3800" dirty="0"/>
          </a:p>
        </p:txBody>
      </p:sp>
    </p:spTree>
    <p:extLst>
      <p:ext uri="{BB962C8B-B14F-4D97-AF65-F5344CB8AC3E}">
        <p14:creationId xmlns:p14="http://schemas.microsoft.com/office/powerpoint/2010/main" val="35067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I like to base my lectures around a number.</a:t>
            </a: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2510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I like to base my lectures around a number.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3800" dirty="0" smtClean="0"/>
              <a:t>In this case 3, everything comes in 3s</a:t>
            </a:r>
            <a:endParaRPr lang="en-IE" altLang="en-US" sz="3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28065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I like to base my lectures around a number.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3800" dirty="0" smtClean="0"/>
              <a:t>In this case 3, everything comes in 3s</a:t>
            </a:r>
          </a:p>
          <a:p>
            <a:pPr lvl="1">
              <a:defRPr/>
            </a:pPr>
            <a:endParaRPr lang="en-IE" altLang="en-US" sz="3800" dirty="0"/>
          </a:p>
          <a:p>
            <a:pPr lvl="1">
              <a:defRPr/>
            </a:pPr>
            <a:r>
              <a:rPr lang="en-IE" altLang="en-US" sz="3800" dirty="0" smtClean="0"/>
              <a:t>Sometimes I use 6 or 8 </a:t>
            </a:r>
            <a:endParaRPr lang="en-IE" altLang="en-US" sz="3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2542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39915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" name="Flowchart: Merge 1"/>
          <p:cNvSpPr/>
          <p:nvPr/>
        </p:nvSpPr>
        <p:spPr>
          <a:xfrm>
            <a:off x="3683358" y="2768958"/>
            <a:ext cx="4739425" cy="3335628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3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6" name="Flowchart: Merge 5"/>
          <p:cNvSpPr/>
          <p:nvPr/>
        </p:nvSpPr>
        <p:spPr>
          <a:xfrm rot="10800000">
            <a:off x="4583804" y="3727019"/>
            <a:ext cx="2938531" cy="198334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lowchart: Merge 6"/>
          <p:cNvSpPr/>
          <p:nvPr/>
        </p:nvSpPr>
        <p:spPr>
          <a:xfrm>
            <a:off x="3683358" y="2768958"/>
            <a:ext cx="4739425" cy="3335628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41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" name="Flowchart: Merge 1"/>
          <p:cNvSpPr/>
          <p:nvPr/>
        </p:nvSpPr>
        <p:spPr>
          <a:xfrm>
            <a:off x="3683358" y="2768958"/>
            <a:ext cx="4739425" cy="198334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lowchart: Merge 5"/>
          <p:cNvSpPr/>
          <p:nvPr/>
        </p:nvSpPr>
        <p:spPr>
          <a:xfrm rot="10800000">
            <a:off x="3681210" y="4647128"/>
            <a:ext cx="4739425" cy="198334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66704" y="2335699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27959" y="2355513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38891" y="2344946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77435" y="3621440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38690" y="3641254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49622" y="3630687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0582" y="5048847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1837" y="5068661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2769" y="5058094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88167" y="5061726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49422" y="5081540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60354" y="5070973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31357" y="5126120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92612" y="5145934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03544" y="5135367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983151" y="3682654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44406" y="3702468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55338" y="3691901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45594" y="3705812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06849" y="3725626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17781" y="3715059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Develop:</a:t>
            </a:r>
            <a:br>
              <a:rPr lang="en-IE" sz="9600" dirty="0" smtClean="0"/>
            </a:br>
            <a:r>
              <a:rPr lang="en-IE" sz="9600" dirty="0" smtClean="0"/>
              <a:t>Design</a:t>
            </a:r>
            <a:endParaRPr lang="en-IE" sz="9600" dirty="0"/>
          </a:p>
        </p:txBody>
      </p:sp>
    </p:spTree>
    <p:extLst>
      <p:ext uri="{BB962C8B-B14F-4D97-AF65-F5344CB8AC3E}">
        <p14:creationId xmlns:p14="http://schemas.microsoft.com/office/powerpoint/2010/main" val="30578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Lectures have 3 parts: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lvl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4000" dirty="0" smtClean="0"/>
              <a:t>End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6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Three parts:</a:t>
            </a:r>
          </a:p>
          <a:p>
            <a:pPr lvl="1"/>
            <a:r>
              <a:rPr lang="en-IE" sz="3800" dirty="0" smtClean="0"/>
              <a:t>Prepare</a:t>
            </a:r>
          </a:p>
          <a:p>
            <a:pPr lvl="1"/>
            <a:r>
              <a:rPr lang="en-IE" sz="3800" dirty="0" smtClean="0"/>
              <a:t>Develop</a:t>
            </a:r>
          </a:p>
          <a:p>
            <a:pPr lvl="1"/>
            <a:r>
              <a:rPr lang="en-IE" sz="3800" dirty="0" smtClean="0"/>
              <a:t>Reflect</a:t>
            </a:r>
            <a:endParaRPr lang="en-IE" sz="3800" dirty="0"/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Define</a:t>
            </a:r>
          </a:p>
          <a:p>
            <a:pPr lvl="1"/>
            <a:r>
              <a:rPr lang="en-IE" sz="3800" dirty="0" smtClean="0"/>
              <a:t>Design</a:t>
            </a:r>
          </a:p>
          <a:p>
            <a:pPr lvl="1"/>
            <a:r>
              <a:rPr lang="en-IE" sz="3800" dirty="0" smtClean="0"/>
              <a:t>Redesign</a:t>
            </a:r>
            <a:endParaRPr lang="en-IE" sz="3800" dirty="0"/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1"/>
          </p:cNvCxnSpPr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Lectures have 3 parts: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lvl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4000" dirty="0" smtClean="0"/>
              <a:t>End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1854" y="2338245"/>
            <a:ext cx="654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 smtClean="0"/>
              <a:t>1. Gain </a:t>
            </a:r>
            <a:r>
              <a:rPr lang="en-IE" altLang="en-US" sz="2400" dirty="0"/>
              <a:t>the students’ attention</a:t>
            </a:r>
          </a:p>
          <a:p>
            <a:pPr lvl="1">
              <a:defRPr/>
            </a:pPr>
            <a:r>
              <a:rPr lang="en-IE" altLang="en-US" sz="2400" dirty="0" smtClean="0"/>
              <a:t>2. Tell </a:t>
            </a:r>
            <a:r>
              <a:rPr lang="en-IE" altLang="en-US" sz="2400" dirty="0"/>
              <a:t>them the goal of this class</a:t>
            </a:r>
          </a:p>
          <a:p>
            <a:pPr lvl="1">
              <a:defRPr/>
            </a:pPr>
            <a:r>
              <a:rPr lang="en-IE" altLang="en-US" sz="2400" dirty="0" smtClean="0"/>
              <a:t>3. Tie </a:t>
            </a:r>
            <a:r>
              <a:rPr lang="en-IE" altLang="en-US" sz="2400" dirty="0"/>
              <a:t>it into what they know already</a:t>
            </a:r>
          </a:p>
        </p:txBody>
      </p:sp>
      <p:sp>
        <p:nvSpPr>
          <p:cNvPr id="6" name="Left Brace 5"/>
          <p:cNvSpPr/>
          <p:nvPr/>
        </p:nvSpPr>
        <p:spPr>
          <a:xfrm>
            <a:off x="5520685" y="224429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4270" y="2936796"/>
            <a:ext cx="1296416" cy="47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Lectures have 3 parts: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lvl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4000" dirty="0" smtClean="0"/>
              <a:t>End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1854" y="2338245"/>
            <a:ext cx="654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 smtClean="0"/>
              <a:t>1. Gain </a:t>
            </a:r>
            <a:r>
              <a:rPr lang="en-IE" altLang="en-US" sz="2400" dirty="0"/>
              <a:t>the students’ attention</a:t>
            </a:r>
          </a:p>
          <a:p>
            <a:pPr lvl="1">
              <a:defRPr/>
            </a:pPr>
            <a:r>
              <a:rPr lang="en-IE" altLang="en-US" sz="2400" dirty="0" smtClean="0"/>
              <a:t>2. Tell </a:t>
            </a:r>
            <a:r>
              <a:rPr lang="en-IE" altLang="en-US" sz="2400" dirty="0"/>
              <a:t>them the goal of this class</a:t>
            </a:r>
          </a:p>
          <a:p>
            <a:pPr lvl="1">
              <a:defRPr/>
            </a:pPr>
            <a:r>
              <a:rPr lang="en-IE" altLang="en-US" sz="2400" dirty="0" smtClean="0"/>
              <a:t>3. Tie </a:t>
            </a:r>
            <a:r>
              <a:rPr lang="en-IE" altLang="en-US" sz="2400" dirty="0"/>
              <a:t>it into what they know already</a:t>
            </a:r>
          </a:p>
        </p:txBody>
      </p:sp>
      <p:sp>
        <p:nvSpPr>
          <p:cNvPr id="6" name="Left Brace 5"/>
          <p:cNvSpPr/>
          <p:nvPr/>
        </p:nvSpPr>
        <p:spPr>
          <a:xfrm>
            <a:off x="5520685" y="224429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4270" y="2936796"/>
            <a:ext cx="1296416" cy="47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1854" y="3833787"/>
            <a:ext cx="655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 smtClean="0"/>
              <a:t>4. Present </a:t>
            </a:r>
            <a:r>
              <a:rPr lang="en-IE" altLang="en-US" sz="2400" dirty="0"/>
              <a:t>an example and the information</a:t>
            </a:r>
          </a:p>
          <a:p>
            <a:pPr lvl="1">
              <a:defRPr/>
            </a:pPr>
            <a:r>
              <a:rPr lang="en-IE" altLang="en-US" sz="2400" dirty="0" smtClean="0"/>
              <a:t>5. Provide </a:t>
            </a:r>
            <a:r>
              <a:rPr lang="en-IE" altLang="en-US" sz="2400" dirty="0"/>
              <a:t>help on understanding the material</a:t>
            </a:r>
          </a:p>
          <a:p>
            <a:pPr lvl="1">
              <a:defRPr/>
            </a:pPr>
            <a:r>
              <a:rPr lang="en-IE" altLang="en-US" sz="2400" dirty="0" smtClean="0"/>
              <a:t>6. Ask </a:t>
            </a:r>
            <a:r>
              <a:rPr lang="en-IE" altLang="en-US" sz="2400" dirty="0"/>
              <a:t>them to do something to learn</a:t>
            </a:r>
          </a:p>
        </p:txBody>
      </p:sp>
      <p:sp>
        <p:nvSpPr>
          <p:cNvPr id="9" name="Left Brace 8"/>
          <p:cNvSpPr/>
          <p:nvPr/>
        </p:nvSpPr>
        <p:spPr>
          <a:xfrm>
            <a:off x="5520684" y="3742454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593206" y="4227845"/>
            <a:ext cx="1927478" cy="206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Lectures have 3 parts: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lvl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4000" dirty="0" smtClean="0"/>
              <a:t>End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1854" y="2338245"/>
            <a:ext cx="654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 smtClean="0"/>
              <a:t>1. Gain </a:t>
            </a:r>
            <a:r>
              <a:rPr lang="en-IE" altLang="en-US" sz="2400" dirty="0"/>
              <a:t>the students’ attention</a:t>
            </a:r>
          </a:p>
          <a:p>
            <a:pPr lvl="1">
              <a:defRPr/>
            </a:pPr>
            <a:r>
              <a:rPr lang="en-IE" altLang="en-US" sz="2400" dirty="0" smtClean="0"/>
              <a:t>2. Tell </a:t>
            </a:r>
            <a:r>
              <a:rPr lang="en-IE" altLang="en-US" sz="2400" dirty="0"/>
              <a:t>them the goal of this class</a:t>
            </a:r>
          </a:p>
          <a:p>
            <a:pPr lvl="1">
              <a:defRPr/>
            </a:pPr>
            <a:r>
              <a:rPr lang="en-IE" altLang="en-US" sz="2400" dirty="0" smtClean="0"/>
              <a:t>3. Tie </a:t>
            </a:r>
            <a:r>
              <a:rPr lang="en-IE" altLang="en-US" sz="2400" dirty="0"/>
              <a:t>it into what they know already</a:t>
            </a:r>
          </a:p>
        </p:txBody>
      </p:sp>
      <p:sp>
        <p:nvSpPr>
          <p:cNvPr id="6" name="Left Brace 5"/>
          <p:cNvSpPr/>
          <p:nvPr/>
        </p:nvSpPr>
        <p:spPr>
          <a:xfrm>
            <a:off x="5520685" y="224429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4270" y="2936796"/>
            <a:ext cx="1296416" cy="47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1854" y="3833787"/>
            <a:ext cx="655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 smtClean="0"/>
              <a:t>4. Present </a:t>
            </a:r>
            <a:r>
              <a:rPr lang="en-IE" altLang="en-US" sz="2400" dirty="0"/>
              <a:t>an example and the information</a:t>
            </a:r>
          </a:p>
          <a:p>
            <a:pPr lvl="1">
              <a:defRPr/>
            </a:pPr>
            <a:r>
              <a:rPr lang="en-IE" altLang="en-US" sz="2400" dirty="0" smtClean="0"/>
              <a:t>5. Provide </a:t>
            </a:r>
            <a:r>
              <a:rPr lang="en-IE" altLang="en-US" sz="2400" dirty="0"/>
              <a:t>help on understanding the material</a:t>
            </a:r>
          </a:p>
          <a:p>
            <a:pPr lvl="1">
              <a:defRPr/>
            </a:pPr>
            <a:r>
              <a:rPr lang="en-IE" altLang="en-US" sz="2400" dirty="0" smtClean="0"/>
              <a:t>6. Ask </a:t>
            </a:r>
            <a:r>
              <a:rPr lang="en-IE" altLang="en-US" sz="2400" dirty="0"/>
              <a:t>them to do something to learn</a:t>
            </a:r>
          </a:p>
        </p:txBody>
      </p:sp>
      <p:sp>
        <p:nvSpPr>
          <p:cNvPr id="9" name="Left Brace 8"/>
          <p:cNvSpPr/>
          <p:nvPr/>
        </p:nvSpPr>
        <p:spPr>
          <a:xfrm>
            <a:off x="5520684" y="3742454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593206" y="4227845"/>
            <a:ext cx="1927478" cy="206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42585" y="5377102"/>
            <a:ext cx="655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 smtClean="0"/>
              <a:t>7. Give </a:t>
            </a:r>
            <a:r>
              <a:rPr lang="en-IE" altLang="en-US" sz="2400" dirty="0"/>
              <a:t>feedback and advice to the students</a:t>
            </a:r>
          </a:p>
          <a:p>
            <a:pPr lvl="1">
              <a:defRPr/>
            </a:pPr>
            <a:r>
              <a:rPr lang="en-IE" altLang="en-US" sz="2400" dirty="0" smtClean="0"/>
              <a:t>8. Give </a:t>
            </a:r>
            <a:r>
              <a:rPr lang="en-IE" altLang="en-US" sz="2400" dirty="0"/>
              <a:t>they students a proper assessment</a:t>
            </a:r>
          </a:p>
          <a:p>
            <a:pPr lvl="1">
              <a:defRPr/>
            </a:pPr>
            <a:r>
              <a:rPr lang="en-IE" altLang="en-US" sz="2400" dirty="0" smtClean="0"/>
              <a:t>9. Finish </a:t>
            </a:r>
            <a:r>
              <a:rPr lang="en-IE" altLang="en-US" sz="2400" dirty="0"/>
              <a:t>it off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5531415" y="528576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127423" y="4957584"/>
            <a:ext cx="2393261" cy="1019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/>
              <a:t>1. Gain </a:t>
            </a:r>
            <a:r>
              <a:rPr lang="en-IE" altLang="en-US" sz="4000" dirty="0"/>
              <a:t>the students’ attention</a:t>
            </a:r>
          </a:p>
          <a:p>
            <a:pPr lvl="1">
              <a:defRPr/>
            </a:pPr>
            <a:r>
              <a:rPr lang="en-IE" altLang="en-US" sz="4000" dirty="0" smtClean="0"/>
              <a:t>2. Tell </a:t>
            </a:r>
            <a:r>
              <a:rPr lang="en-IE" altLang="en-US" sz="4000" dirty="0"/>
              <a:t>them the goal of this class</a:t>
            </a:r>
          </a:p>
          <a:p>
            <a:pPr lvl="1">
              <a:defRPr/>
            </a:pPr>
            <a:r>
              <a:rPr lang="en-IE" altLang="en-US" sz="4000" dirty="0" smtClean="0"/>
              <a:t>3. Tie </a:t>
            </a:r>
            <a:r>
              <a:rPr lang="en-IE" altLang="en-US" sz="4000" dirty="0"/>
              <a:t>it into what they know already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0919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/>
              <a:t>1. Gain </a:t>
            </a:r>
            <a:r>
              <a:rPr lang="en-IE" altLang="en-US" sz="4000" dirty="0"/>
              <a:t>the students’ attention</a:t>
            </a:r>
          </a:p>
          <a:p>
            <a:pPr lvl="1">
              <a:defRPr/>
            </a:pPr>
            <a:r>
              <a:rPr lang="en-IE" altLang="en-US" sz="4000" dirty="0" smtClean="0">
                <a:solidFill>
                  <a:schemeClr val="bg1">
                    <a:lumMod val="85000"/>
                  </a:schemeClr>
                </a:solidFill>
              </a:rPr>
              <a:t>2. Tell </a:t>
            </a: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them the goal of this class</a:t>
            </a:r>
          </a:p>
          <a:p>
            <a:pPr lvl="1">
              <a:defRPr/>
            </a:pPr>
            <a:r>
              <a:rPr lang="en-IE" altLang="en-US" sz="4000" dirty="0" smtClean="0">
                <a:solidFill>
                  <a:schemeClr val="bg1">
                    <a:lumMod val="85000"/>
                  </a:schemeClr>
                </a:solidFill>
              </a:rPr>
              <a:t>3. Tie </a:t>
            </a: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it into what they know already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242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Silence</a:t>
            </a:r>
          </a:p>
          <a:p>
            <a:pPr eaLnBrk="1" hangingPunct="1">
              <a:defRPr/>
            </a:pPr>
            <a:r>
              <a:rPr lang="en-IE" altLang="en-US" sz="4000" dirty="0" smtClean="0"/>
              <a:t>A joke</a:t>
            </a:r>
          </a:p>
          <a:p>
            <a:pPr eaLnBrk="1" hangingPunct="1">
              <a:defRPr/>
            </a:pPr>
            <a:r>
              <a:rPr lang="en-IE" altLang="en-US" sz="4000" dirty="0" smtClean="0"/>
              <a:t>A magic trick</a:t>
            </a:r>
          </a:p>
          <a:p>
            <a:pPr eaLnBrk="1" hangingPunct="1">
              <a:defRPr/>
            </a:pPr>
            <a:r>
              <a:rPr lang="en-IE" altLang="en-US" sz="4000" dirty="0" smtClean="0"/>
              <a:t>Music video</a:t>
            </a:r>
          </a:p>
          <a:p>
            <a:pPr eaLnBrk="1" hangingPunct="1">
              <a:defRPr/>
            </a:pPr>
            <a:r>
              <a:rPr lang="en-IE" altLang="en-US" sz="4000" dirty="0" smtClean="0"/>
              <a:t>Clip of a film</a:t>
            </a:r>
          </a:p>
          <a:p>
            <a:pPr eaLnBrk="1" hangingPunct="1">
              <a:defRPr/>
            </a:pPr>
            <a:r>
              <a:rPr lang="en-IE" altLang="en-US" sz="4000" dirty="0" smtClean="0"/>
              <a:t>A quote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 smtClean="0"/>
              <a:t>1. Gain </a:t>
            </a:r>
            <a:r>
              <a:rPr lang="en-IE" altLang="en-US" sz="4000" dirty="0"/>
              <a:t>the students’ attention</a:t>
            </a:r>
          </a:p>
        </p:txBody>
      </p:sp>
    </p:spTree>
    <p:extLst>
      <p:ext uri="{BB962C8B-B14F-4D97-AF65-F5344CB8AC3E}">
        <p14:creationId xmlns:p14="http://schemas.microsoft.com/office/powerpoint/2010/main" val="2862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1" y="-1"/>
            <a:ext cx="6644650" cy="4031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5324"/>
            <a:ext cx="5581182" cy="3702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45" y="4024648"/>
            <a:ext cx="6651061" cy="2833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" y="0"/>
            <a:ext cx="5568307" cy="31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>
                <a:solidFill>
                  <a:schemeClr val="bg1">
                    <a:lumMod val="85000"/>
                  </a:schemeClr>
                </a:solidFill>
              </a:rPr>
              <a:t>1. Gain </a:t>
            </a: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the students’ attention</a:t>
            </a:r>
          </a:p>
          <a:p>
            <a:pPr lvl="1">
              <a:defRPr/>
            </a:pPr>
            <a:r>
              <a:rPr lang="en-IE" altLang="en-US" sz="4000" dirty="0" smtClean="0"/>
              <a:t>2. Tell </a:t>
            </a:r>
            <a:r>
              <a:rPr lang="en-IE" altLang="en-US" sz="4000" dirty="0"/>
              <a:t>them the goal of this class</a:t>
            </a:r>
          </a:p>
          <a:p>
            <a:pPr lvl="1">
              <a:defRPr/>
            </a:pPr>
            <a:r>
              <a:rPr lang="en-IE" altLang="en-US" sz="4000" dirty="0" smtClean="0">
                <a:solidFill>
                  <a:schemeClr val="bg1">
                    <a:lumMod val="85000"/>
                  </a:schemeClr>
                </a:solidFill>
              </a:rPr>
              <a:t>3. Tie </a:t>
            </a: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it into what they know already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76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List the learning goals</a:t>
            </a:r>
          </a:p>
          <a:p>
            <a:pPr eaLnBrk="1" hangingPunct="1">
              <a:defRPr/>
            </a:pPr>
            <a:r>
              <a:rPr lang="en-IE" altLang="en-US" sz="4000" dirty="0" smtClean="0"/>
              <a:t>Tell a simple story</a:t>
            </a:r>
          </a:p>
          <a:p>
            <a:pPr eaLnBrk="1" hangingPunct="1">
              <a:defRPr/>
            </a:pPr>
            <a:r>
              <a:rPr lang="en-IE" altLang="en-US" sz="4000" dirty="0" smtClean="0"/>
              <a:t>Mention this might be coming up in the exam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marL="0" indent="0" eaLnBrk="1" hangingPunct="1">
              <a:buNone/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2. Tell them the goal of this class</a:t>
            </a:r>
          </a:p>
        </p:txBody>
      </p:sp>
    </p:spTree>
    <p:extLst>
      <p:ext uri="{BB962C8B-B14F-4D97-AF65-F5344CB8AC3E}">
        <p14:creationId xmlns:p14="http://schemas.microsoft.com/office/powerpoint/2010/main" val="20192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Beginning</a:t>
            </a:r>
          </a:p>
          <a:p>
            <a:pPr lvl="1">
              <a:defRPr/>
            </a:pPr>
            <a:r>
              <a:rPr lang="en-IE" altLang="en-US" sz="4000" dirty="0" smtClean="0">
                <a:solidFill>
                  <a:schemeClr val="bg1">
                    <a:lumMod val="85000"/>
                  </a:schemeClr>
                </a:solidFill>
              </a:rPr>
              <a:t>1. Gain </a:t>
            </a: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the students’ attention</a:t>
            </a:r>
          </a:p>
          <a:p>
            <a:pPr lvl="1">
              <a:defRPr/>
            </a:pPr>
            <a:r>
              <a:rPr lang="en-IE" altLang="en-US" sz="4000" dirty="0" smtClean="0">
                <a:solidFill>
                  <a:schemeClr val="bg1">
                    <a:lumMod val="85000"/>
                  </a:schemeClr>
                </a:solidFill>
              </a:rPr>
              <a:t>2. Tell </a:t>
            </a: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them the goal of this class</a:t>
            </a:r>
          </a:p>
          <a:p>
            <a:pPr lvl="1">
              <a:defRPr/>
            </a:pPr>
            <a:r>
              <a:rPr lang="en-IE" altLang="en-US" sz="4000" dirty="0" smtClean="0"/>
              <a:t>3. Tie </a:t>
            </a:r>
            <a:r>
              <a:rPr lang="en-IE" altLang="en-US" sz="4000" dirty="0"/>
              <a:t>it into what they know already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Three parts:</a:t>
            </a:r>
          </a:p>
          <a:p>
            <a:pPr lvl="1"/>
            <a:r>
              <a:rPr lang="en-IE" sz="3800" dirty="0" smtClean="0"/>
              <a:t>Prepare</a:t>
            </a:r>
          </a:p>
          <a:p>
            <a:pPr lvl="1"/>
            <a:r>
              <a:rPr lang="en-IE" sz="3800" dirty="0" smtClean="0"/>
              <a:t>Develop</a:t>
            </a:r>
          </a:p>
          <a:p>
            <a:pPr lvl="1"/>
            <a:r>
              <a:rPr lang="en-IE" sz="3800" dirty="0" smtClean="0"/>
              <a:t>Reflect</a:t>
            </a:r>
            <a:endParaRPr lang="en-IE" sz="3800" dirty="0"/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Define</a:t>
            </a:r>
          </a:p>
          <a:p>
            <a:pPr lvl="1"/>
            <a:r>
              <a:rPr lang="en-IE" sz="3800" dirty="0" smtClean="0"/>
              <a:t>Design</a:t>
            </a:r>
          </a:p>
          <a:p>
            <a:pPr lvl="1"/>
            <a:r>
              <a:rPr lang="en-IE" sz="3800" dirty="0" smtClean="0"/>
              <a:t>Redesign</a:t>
            </a:r>
            <a:endParaRPr lang="en-IE" sz="3800" dirty="0"/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Beginning</a:t>
            </a:r>
          </a:p>
          <a:p>
            <a:pPr lvl="1"/>
            <a:r>
              <a:rPr lang="en-IE" sz="3800" dirty="0" smtClean="0"/>
              <a:t>Middle</a:t>
            </a:r>
          </a:p>
          <a:p>
            <a:pPr lvl="1"/>
            <a:r>
              <a:rPr lang="en-IE" sz="3800" dirty="0" smtClean="0"/>
              <a:t>End</a:t>
            </a:r>
            <a:endParaRPr lang="en-IE" sz="3800" dirty="0"/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Something we covered in the last class</a:t>
            </a:r>
          </a:p>
          <a:p>
            <a:pPr eaLnBrk="1" hangingPunct="1">
              <a:defRPr/>
            </a:pPr>
            <a:r>
              <a:rPr lang="en-IE" altLang="en-US" sz="4000" dirty="0" smtClean="0"/>
              <a:t>Something they covered in another module</a:t>
            </a:r>
          </a:p>
          <a:p>
            <a:pPr eaLnBrk="1" hangingPunct="1">
              <a:defRPr/>
            </a:pPr>
            <a:r>
              <a:rPr lang="en-IE" altLang="en-US" sz="4000" dirty="0" smtClean="0"/>
              <a:t>Something they did in secondary school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marL="0" indent="0" eaLnBrk="1" hangingPunct="1">
              <a:buNone/>
              <a:defRPr/>
            </a:pPr>
            <a:endParaRPr lang="en-IE" alt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3</a:t>
            </a:r>
            <a:r>
              <a:rPr lang="en-IE" altLang="en-US" sz="4000" dirty="0" smtClean="0"/>
              <a:t>. </a:t>
            </a:r>
            <a:r>
              <a:rPr lang="en-IE" altLang="en-US" sz="4000" dirty="0"/>
              <a:t>Tie it into what they know already</a:t>
            </a:r>
          </a:p>
        </p:txBody>
      </p:sp>
    </p:spTree>
    <p:extLst>
      <p:ext uri="{BB962C8B-B14F-4D97-AF65-F5344CB8AC3E}">
        <p14:creationId xmlns:p14="http://schemas.microsoft.com/office/powerpoint/2010/main" val="27104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0"/>
            <a:ext cx="12183291" cy="68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3600" dirty="0"/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/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/>
              <a:t>6. Ask them to do something to learn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02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3600" dirty="0"/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6. Ask them to do something to learn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25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THE CONTENT</a:t>
            </a:r>
          </a:p>
          <a:p>
            <a:pPr lvl="1">
              <a:defRPr/>
            </a:pPr>
            <a:r>
              <a:rPr lang="en-IE" altLang="en-US" sz="3800" dirty="0" smtClean="0"/>
              <a:t>Start with an example</a:t>
            </a:r>
          </a:p>
          <a:p>
            <a:pPr lvl="1">
              <a:defRPr/>
            </a:pPr>
            <a:r>
              <a:rPr lang="en-IE" altLang="en-US" sz="3800" dirty="0" smtClean="0"/>
              <a:t>Present the information</a:t>
            </a:r>
          </a:p>
          <a:p>
            <a:pPr lvl="1">
              <a:defRPr/>
            </a:pPr>
            <a:r>
              <a:rPr lang="en-IE" altLang="en-US" sz="3800" dirty="0" smtClean="0"/>
              <a:t>Include computer science specific notation</a:t>
            </a:r>
          </a:p>
          <a:p>
            <a:pPr lvl="1">
              <a:defRPr/>
            </a:pPr>
            <a:r>
              <a:rPr lang="en-IE" altLang="en-US" sz="3800" dirty="0"/>
              <a:t>Include computer science specific </a:t>
            </a:r>
            <a:r>
              <a:rPr lang="en-IE" altLang="en-US" sz="3800" dirty="0" smtClean="0"/>
              <a:t>diagrams</a:t>
            </a:r>
            <a:endParaRPr lang="en-IE" altLang="en-US" sz="3800" dirty="0"/>
          </a:p>
          <a:p>
            <a:pPr lvl="1">
              <a:defRPr/>
            </a:pPr>
            <a:r>
              <a:rPr lang="en-IE" altLang="en-US" sz="3800" dirty="0" smtClean="0"/>
              <a:t>Explain the theory as well as the details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56627"/>
            <a:ext cx="10178322" cy="1492132"/>
          </a:xfrm>
        </p:spPr>
        <p:txBody>
          <a:bodyPr/>
          <a:lstStyle/>
          <a:p>
            <a:pPr lvl="1">
              <a:defRPr/>
            </a:pPr>
            <a:r>
              <a:rPr lang="en-IE" altLang="en-US" sz="4000" dirty="0" smtClean="0"/>
              <a:t>4. </a:t>
            </a:r>
            <a:r>
              <a:rPr lang="en-IE" altLang="en-US" sz="4000" dirty="0"/>
              <a:t>Present an example and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272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Find excellent online videos from great computer lecturers.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eaLnBrk="1" hangingPunct="1">
              <a:defRPr/>
            </a:pPr>
            <a:endParaRPr lang="en-IE" altLang="en-US" sz="4000" dirty="0" smtClean="0"/>
          </a:p>
          <a:p>
            <a:pPr eaLnBrk="1" hangingPunct="1">
              <a:defRPr/>
            </a:pPr>
            <a:endParaRPr lang="en-IE" alt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56627"/>
            <a:ext cx="10178322" cy="1492132"/>
          </a:xfrm>
        </p:spPr>
        <p:txBody>
          <a:bodyPr/>
          <a:lstStyle/>
          <a:p>
            <a:pPr lvl="1">
              <a:defRPr/>
            </a:pPr>
            <a:r>
              <a:rPr lang="en-IE" altLang="en-US" sz="4000" dirty="0" smtClean="0"/>
              <a:t>4. </a:t>
            </a:r>
            <a:r>
              <a:rPr lang="en-IE" altLang="en-US" sz="4000" dirty="0"/>
              <a:t>Present an example and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08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/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6. Ask them to do something to learn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16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Links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eaLnBrk="1" hangingPunct="1">
              <a:defRPr/>
            </a:pPr>
            <a:r>
              <a:rPr lang="en-IE" altLang="en-US" sz="4000" dirty="0" smtClean="0"/>
              <a:t>Videos</a:t>
            </a:r>
          </a:p>
          <a:p>
            <a:pPr eaLnBrk="1" hangingPunct="1">
              <a:defRPr/>
            </a:pPr>
            <a:endParaRPr lang="en-IE" altLang="en-US" sz="4000" dirty="0" smtClean="0"/>
          </a:p>
          <a:p>
            <a:pPr eaLnBrk="1" hangingPunct="1">
              <a:defRPr/>
            </a:pPr>
            <a:r>
              <a:rPr lang="en-IE" altLang="en-US" sz="4000" dirty="0" smtClean="0"/>
              <a:t>See Sample Notes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5</a:t>
            </a:r>
            <a:r>
              <a:rPr lang="en-IE" altLang="en-US" sz="4000" dirty="0" smtClean="0"/>
              <a:t>. </a:t>
            </a:r>
            <a:r>
              <a:rPr lang="en-IE" altLang="en-US" sz="3600" dirty="0"/>
              <a:t>Provide help on understanding the material</a:t>
            </a:r>
          </a:p>
        </p:txBody>
      </p:sp>
    </p:spTree>
    <p:extLst>
      <p:ext uri="{BB962C8B-B14F-4D97-AF65-F5344CB8AC3E}">
        <p14:creationId xmlns:p14="http://schemas.microsoft.com/office/powerpoint/2010/main" val="19699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Middle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/>
              <a:t>6. Ask them to do something to learn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50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Three parts:</a:t>
            </a:r>
          </a:p>
          <a:p>
            <a:pPr lvl="1"/>
            <a:r>
              <a:rPr lang="en-IE" sz="3800" dirty="0" smtClean="0"/>
              <a:t>Prepare</a:t>
            </a:r>
          </a:p>
          <a:p>
            <a:pPr lvl="1"/>
            <a:r>
              <a:rPr lang="en-IE" sz="3800" dirty="0" smtClean="0"/>
              <a:t>Develop</a:t>
            </a:r>
          </a:p>
          <a:p>
            <a:pPr lvl="1"/>
            <a:r>
              <a:rPr lang="en-IE" sz="3800" dirty="0" smtClean="0"/>
              <a:t>Reflect</a:t>
            </a:r>
            <a:endParaRPr lang="en-IE" sz="3800" dirty="0"/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Define</a:t>
            </a:r>
          </a:p>
          <a:p>
            <a:pPr lvl="1"/>
            <a:r>
              <a:rPr lang="en-IE" sz="3800" dirty="0" smtClean="0"/>
              <a:t>Design</a:t>
            </a:r>
          </a:p>
          <a:p>
            <a:pPr lvl="1"/>
            <a:r>
              <a:rPr lang="en-IE" sz="3800" dirty="0" smtClean="0"/>
              <a:t>Redesign</a:t>
            </a:r>
            <a:endParaRPr lang="en-IE" sz="3800" dirty="0"/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Beginning</a:t>
            </a:r>
          </a:p>
          <a:p>
            <a:pPr lvl="1"/>
            <a:r>
              <a:rPr lang="en-IE" sz="3800" dirty="0" smtClean="0"/>
              <a:t>Middle</a:t>
            </a:r>
          </a:p>
          <a:p>
            <a:pPr lvl="1"/>
            <a:r>
              <a:rPr lang="en-IE" sz="3800" dirty="0" smtClean="0"/>
              <a:t>End</a:t>
            </a:r>
            <a:endParaRPr lang="en-IE" sz="3800" dirty="0"/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1173494" y="290188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11173494" y="315532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11173494" y="342900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20" name="Left Brace 19"/>
          <p:cNvSpPr/>
          <p:nvPr/>
        </p:nvSpPr>
        <p:spPr>
          <a:xfrm>
            <a:off x="10908402" y="2807594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5" name="Straight Connector 24"/>
          <p:cNvCxnSpPr>
            <a:stCxn id="20" idx="1"/>
          </p:cNvCxnSpPr>
          <p:nvPr/>
        </p:nvCxnSpPr>
        <p:spPr>
          <a:xfrm flipH="1">
            <a:off x="10405319" y="3212818"/>
            <a:ext cx="503083" cy="28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Active Learning</a:t>
            </a:r>
          </a:p>
          <a:p>
            <a:pPr lvl="1">
              <a:defRPr/>
            </a:pPr>
            <a:r>
              <a:rPr lang="en-IE" altLang="en-US" sz="3800" dirty="0" smtClean="0"/>
              <a:t>Three things we’ve covered</a:t>
            </a:r>
          </a:p>
          <a:p>
            <a:pPr lvl="1">
              <a:defRPr/>
            </a:pPr>
            <a:r>
              <a:rPr lang="en-IE" altLang="en-US" sz="3800" dirty="0" smtClean="0"/>
              <a:t>Write a one-minute essay</a:t>
            </a:r>
          </a:p>
          <a:p>
            <a:pPr lvl="1">
              <a:defRPr/>
            </a:pPr>
            <a:r>
              <a:rPr lang="en-IE" altLang="en-US" sz="3800" dirty="0" smtClean="0"/>
              <a:t>Do a quiz</a:t>
            </a:r>
          </a:p>
          <a:p>
            <a:pPr lvl="1">
              <a:defRPr/>
            </a:pPr>
            <a:r>
              <a:rPr lang="en-IE" altLang="en-US" sz="3800" dirty="0" smtClean="0"/>
              <a:t>Tweet or Google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 smtClean="0"/>
              <a:t>6. </a:t>
            </a:r>
            <a:r>
              <a:rPr lang="en-IE" altLang="en-US" sz="3600" dirty="0"/>
              <a:t>Ask them to do something to learn</a:t>
            </a:r>
            <a:br>
              <a:rPr lang="en-IE" altLang="en-US" sz="3600" dirty="0"/>
            </a:b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158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End</a:t>
            </a:r>
          </a:p>
          <a:p>
            <a:pPr lvl="1">
              <a:defRPr/>
            </a:pPr>
            <a:r>
              <a:rPr lang="en-IE" altLang="en-US" sz="3600" dirty="0"/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/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/>
              <a:t>9. Finish it off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05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End</a:t>
            </a:r>
          </a:p>
          <a:p>
            <a:pPr lvl="1">
              <a:defRPr/>
            </a:pPr>
            <a:r>
              <a:rPr lang="en-IE" altLang="en-US" sz="3600" dirty="0"/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9. Finish it off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4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035" y="1192846"/>
            <a:ext cx="6967471" cy="233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800" dirty="0" smtClean="0"/>
              <a:t>I like that you…</a:t>
            </a:r>
          </a:p>
          <a:p>
            <a:pPr eaLnBrk="1" hangingPunct="1">
              <a:defRPr/>
            </a:pPr>
            <a:r>
              <a:rPr lang="en-IE" altLang="en-US" sz="3800" dirty="0" smtClean="0"/>
              <a:t>I would have liked if you…</a:t>
            </a:r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>
              <a:defRPr/>
            </a:pPr>
            <a:r>
              <a:rPr lang="en-IE" altLang="en-US" sz="4000" dirty="0" smtClean="0"/>
              <a:t>7. </a:t>
            </a:r>
            <a:r>
              <a:rPr lang="en-IE" altLang="en-US" sz="3600" dirty="0"/>
              <a:t>Give feedback and advice to the students</a:t>
            </a:r>
            <a:br>
              <a:rPr lang="en-IE" altLang="en-US" sz="3600" dirty="0"/>
            </a:br>
            <a:r>
              <a:rPr lang="en-IE" altLang="en-US" sz="3600" dirty="0"/>
              <a:t/>
            </a:r>
            <a:br>
              <a:rPr lang="en-IE" altLang="en-US" sz="3600" dirty="0"/>
            </a:br>
            <a:endParaRPr lang="en-IE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11" y="3740842"/>
            <a:ext cx="2247900" cy="2905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68946" y="1378039"/>
            <a:ext cx="6684136" cy="1970468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0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End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/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9. Finish it off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27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0604"/>
            <a:ext cx="6595510" cy="161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174 -1.1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5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 smtClean="0"/>
              <a:t>End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/>
              <a:t>9. Finish it off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88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800" dirty="0" smtClean="0"/>
              <a:t>Summarize what we did…</a:t>
            </a:r>
          </a:p>
          <a:p>
            <a:pPr lvl="1">
              <a:defRPr/>
            </a:pPr>
            <a:r>
              <a:rPr lang="en-IE" altLang="en-US" sz="3600" dirty="0" smtClean="0"/>
              <a:t> Practice the summary many times</a:t>
            </a:r>
          </a:p>
          <a:p>
            <a:pPr eaLnBrk="1" hangingPunct="1">
              <a:defRPr/>
            </a:pPr>
            <a:r>
              <a:rPr lang="en-IE" altLang="en-US" sz="3800" dirty="0" smtClean="0"/>
              <a:t>Give any final instructions…</a:t>
            </a:r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9</a:t>
            </a:r>
            <a:r>
              <a:rPr lang="en-IE" altLang="en-US" sz="4000" dirty="0" smtClean="0"/>
              <a:t>. </a:t>
            </a:r>
            <a:r>
              <a:rPr lang="en-IE" altLang="en-US" sz="3600" dirty="0"/>
              <a:t>Finish it off</a:t>
            </a:r>
            <a:br>
              <a:rPr lang="en-IE" altLang="en-US" sz="3600" dirty="0"/>
            </a:b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358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Develop:</a:t>
            </a:r>
            <a:br>
              <a:rPr lang="en-IE" sz="9600" dirty="0" smtClean="0"/>
            </a:br>
            <a:r>
              <a:rPr lang="en-IE" sz="9600" dirty="0" smtClean="0"/>
              <a:t>Redesign</a:t>
            </a:r>
            <a:endParaRPr lang="en-IE" sz="9600" dirty="0"/>
          </a:p>
        </p:txBody>
      </p:sp>
    </p:spTree>
    <p:extLst>
      <p:ext uri="{BB962C8B-B14F-4D97-AF65-F5344CB8AC3E}">
        <p14:creationId xmlns:p14="http://schemas.microsoft.com/office/powerpoint/2010/main" val="33188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Rewrite lecture:</a:t>
            </a:r>
          </a:p>
          <a:p>
            <a:pPr lvl="1">
              <a:defRPr/>
            </a:pPr>
            <a:r>
              <a:rPr lang="en-IE" altLang="en-US" sz="3600" dirty="0" smtClean="0"/>
              <a:t>Version 1, first complete version</a:t>
            </a:r>
          </a:p>
          <a:p>
            <a:pPr lvl="1">
              <a:defRPr/>
            </a:pPr>
            <a:endParaRPr lang="en-IE" altLang="en-US" sz="3600" dirty="0" smtClean="0"/>
          </a:p>
          <a:p>
            <a:pPr lvl="1">
              <a:defRPr/>
            </a:pPr>
            <a:endParaRPr lang="en-IE" altLang="en-US" sz="3600" dirty="0" smtClean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 smtClean="0"/>
              <a:t>Redesign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5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Three parts:</a:t>
            </a:r>
          </a:p>
          <a:p>
            <a:pPr lvl="1"/>
            <a:r>
              <a:rPr lang="en-IE" sz="3800" dirty="0" smtClean="0"/>
              <a:t>Prepare</a:t>
            </a:r>
          </a:p>
          <a:p>
            <a:pPr lvl="1"/>
            <a:r>
              <a:rPr lang="en-IE" sz="3800" dirty="0" smtClean="0"/>
              <a:t>Develop</a:t>
            </a:r>
          </a:p>
          <a:p>
            <a:pPr lvl="1"/>
            <a:r>
              <a:rPr lang="en-IE" sz="3800" dirty="0" smtClean="0"/>
              <a:t>Reflect</a:t>
            </a:r>
            <a:endParaRPr lang="en-IE" sz="3800" dirty="0"/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Define</a:t>
            </a:r>
          </a:p>
          <a:p>
            <a:pPr lvl="1"/>
            <a:r>
              <a:rPr lang="en-IE" sz="3800" dirty="0" smtClean="0"/>
              <a:t>Design</a:t>
            </a:r>
          </a:p>
          <a:p>
            <a:pPr lvl="1"/>
            <a:r>
              <a:rPr lang="en-IE" sz="3800" dirty="0" smtClean="0"/>
              <a:t>Redesign</a:t>
            </a:r>
            <a:endParaRPr lang="en-IE" sz="3800" dirty="0"/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Beginning</a:t>
            </a:r>
          </a:p>
          <a:p>
            <a:pPr lvl="1"/>
            <a:r>
              <a:rPr lang="en-IE" sz="3800" dirty="0" smtClean="0"/>
              <a:t>Middle</a:t>
            </a:r>
          </a:p>
          <a:p>
            <a:pPr lvl="1"/>
            <a:r>
              <a:rPr lang="en-IE" sz="3800" dirty="0" smtClean="0"/>
              <a:t>End</a:t>
            </a:r>
            <a:endParaRPr lang="en-IE" sz="3800" dirty="0"/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1173494" y="290188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11173494" y="315532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11173494" y="342900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14" name="Oval 13"/>
          <p:cNvSpPr/>
          <p:nvPr/>
        </p:nvSpPr>
        <p:spPr>
          <a:xfrm>
            <a:off x="11173494" y="3781523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4</a:t>
            </a:r>
            <a:endParaRPr lang="en-IE" dirty="0"/>
          </a:p>
        </p:txBody>
      </p:sp>
      <p:sp>
        <p:nvSpPr>
          <p:cNvPr id="15" name="Oval 14"/>
          <p:cNvSpPr/>
          <p:nvPr/>
        </p:nvSpPr>
        <p:spPr>
          <a:xfrm>
            <a:off x="11173494" y="4034959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16" name="Oval 15"/>
          <p:cNvSpPr/>
          <p:nvPr/>
        </p:nvSpPr>
        <p:spPr>
          <a:xfrm>
            <a:off x="11173494" y="4308636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20" name="Left Brace 19"/>
          <p:cNvSpPr/>
          <p:nvPr/>
        </p:nvSpPr>
        <p:spPr>
          <a:xfrm>
            <a:off x="10908402" y="2807594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Left Brace 20"/>
          <p:cNvSpPr/>
          <p:nvPr/>
        </p:nvSpPr>
        <p:spPr>
          <a:xfrm>
            <a:off x="10908402" y="3724255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>
            <a:stCxn id="21" idx="1"/>
          </p:cNvCxnSpPr>
          <p:nvPr/>
        </p:nvCxnSpPr>
        <p:spPr>
          <a:xfrm flipH="1" flipV="1">
            <a:off x="9902237" y="4084672"/>
            <a:ext cx="100616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1"/>
          </p:cNvCxnSpPr>
          <p:nvPr/>
        </p:nvCxnSpPr>
        <p:spPr>
          <a:xfrm flipH="1">
            <a:off x="10405319" y="3212818"/>
            <a:ext cx="503083" cy="28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Rewrite lecture:</a:t>
            </a:r>
          </a:p>
          <a:p>
            <a:pPr lvl="1">
              <a:defRPr/>
            </a:pPr>
            <a:r>
              <a:rPr lang="en-IE" altLang="en-US" sz="3600" dirty="0" smtClean="0"/>
              <a:t>Version 1, first complete version</a:t>
            </a:r>
          </a:p>
          <a:p>
            <a:pPr lvl="1">
              <a:defRPr/>
            </a:pPr>
            <a:r>
              <a:rPr lang="en-IE" altLang="en-US" sz="3600" dirty="0" smtClean="0"/>
              <a:t>Version 2, is there any part that can be taken out (and maybe developed into a separate lecture? Or just removed)</a:t>
            </a:r>
          </a:p>
          <a:p>
            <a:pPr lvl="1">
              <a:defRPr/>
            </a:pPr>
            <a:endParaRPr lang="en-IE" altLang="en-US" sz="3600" dirty="0" smtClean="0"/>
          </a:p>
          <a:p>
            <a:pPr lvl="1">
              <a:defRPr/>
            </a:pPr>
            <a:endParaRPr lang="en-IE" altLang="en-US" sz="3600" dirty="0" smtClean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 smtClean="0"/>
              <a:t>Redesign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237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Rewrite lecture:</a:t>
            </a:r>
          </a:p>
          <a:p>
            <a:pPr lvl="1">
              <a:defRPr/>
            </a:pPr>
            <a:r>
              <a:rPr lang="en-IE" altLang="en-US" sz="3600" dirty="0" smtClean="0"/>
              <a:t>Version 1, first complete version</a:t>
            </a:r>
          </a:p>
          <a:p>
            <a:pPr lvl="1">
              <a:defRPr/>
            </a:pPr>
            <a:r>
              <a:rPr lang="en-IE" altLang="en-US" sz="3600" dirty="0" smtClean="0"/>
              <a:t>Version 2, is there any part that can be taken out (and maybe developed into a separate lecture? Or just removed)</a:t>
            </a:r>
          </a:p>
          <a:p>
            <a:pPr lvl="1">
              <a:defRPr/>
            </a:pPr>
            <a:r>
              <a:rPr lang="en-IE" altLang="en-US" sz="3600" dirty="0"/>
              <a:t>Version </a:t>
            </a:r>
            <a:r>
              <a:rPr lang="en-IE" altLang="en-US" sz="3600" dirty="0" smtClean="0"/>
              <a:t>3, </a:t>
            </a:r>
            <a:r>
              <a:rPr lang="en-IE" altLang="en-US" sz="3600" dirty="0"/>
              <a:t>bring balance to all sections (harmony</a:t>
            </a:r>
            <a:r>
              <a:rPr lang="en-IE" altLang="en-US" sz="3600" dirty="0" smtClean="0"/>
              <a:t>)</a:t>
            </a:r>
          </a:p>
          <a:p>
            <a:pPr lvl="1">
              <a:defRPr/>
            </a:pPr>
            <a:endParaRPr lang="en-IE" altLang="en-US" sz="3600" dirty="0" smtClean="0"/>
          </a:p>
          <a:p>
            <a:pPr lvl="1">
              <a:defRPr/>
            </a:pPr>
            <a:endParaRPr lang="en-IE" altLang="en-US" sz="3600" dirty="0" smtClean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 smtClean="0"/>
              <a:t>Redesign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289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Rewrite lecture:</a:t>
            </a:r>
          </a:p>
          <a:p>
            <a:pPr lvl="1">
              <a:defRPr/>
            </a:pPr>
            <a:r>
              <a:rPr lang="en-IE" altLang="en-US" sz="3600" dirty="0" smtClean="0"/>
              <a:t>Version 1, first complete version</a:t>
            </a:r>
          </a:p>
          <a:p>
            <a:pPr lvl="1">
              <a:defRPr/>
            </a:pPr>
            <a:r>
              <a:rPr lang="en-IE" altLang="en-US" sz="3600" dirty="0" smtClean="0"/>
              <a:t>Version 2, is there any part that can be taken out (and maybe developed into a separate lecture? Or just removed)</a:t>
            </a:r>
          </a:p>
          <a:p>
            <a:pPr lvl="1">
              <a:defRPr/>
            </a:pPr>
            <a:r>
              <a:rPr lang="en-IE" altLang="en-US" sz="3600" dirty="0"/>
              <a:t>Version </a:t>
            </a:r>
            <a:r>
              <a:rPr lang="en-IE" altLang="en-US" sz="3600" dirty="0" smtClean="0"/>
              <a:t>3, </a:t>
            </a:r>
            <a:r>
              <a:rPr lang="en-IE" altLang="en-US" sz="3600" dirty="0"/>
              <a:t>bring balance to all sections (harmony</a:t>
            </a:r>
            <a:r>
              <a:rPr lang="en-IE" altLang="en-US" sz="3600" dirty="0" smtClean="0"/>
              <a:t>)</a:t>
            </a:r>
          </a:p>
          <a:p>
            <a:pPr lvl="1">
              <a:defRPr/>
            </a:pPr>
            <a:r>
              <a:rPr lang="en-IE" altLang="en-US" sz="3600" dirty="0" smtClean="0"/>
              <a:t>Version 4, add in some jokes</a:t>
            </a:r>
            <a:endParaRPr lang="en-IE" altLang="en-US" sz="3600" dirty="0"/>
          </a:p>
          <a:p>
            <a:pPr lvl="1">
              <a:defRPr/>
            </a:pPr>
            <a:endParaRPr lang="en-IE" altLang="en-US" sz="3600" dirty="0" smtClean="0"/>
          </a:p>
          <a:p>
            <a:pPr lvl="1">
              <a:defRPr/>
            </a:pPr>
            <a:endParaRPr lang="en-IE" altLang="en-US" sz="3600" dirty="0" smtClean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 smtClean="0"/>
              <a:t>Redesign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107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Simplify the language</a:t>
            </a:r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 smtClean="0"/>
              <a:t>Redesign</a:t>
            </a:r>
            <a:endParaRPr lang="en-IE" alt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2472745" y="2624390"/>
            <a:ext cx="3438660" cy="3103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dirty="0"/>
              <a:t>Prepare</a:t>
            </a:r>
          </a:p>
          <a:p>
            <a:pPr algn="ctr"/>
            <a:r>
              <a:rPr lang="en-IE" sz="3800" dirty="0"/>
              <a:t>Develop</a:t>
            </a:r>
          </a:p>
          <a:p>
            <a:pPr algn="ctr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3505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Simplify the language</a:t>
            </a:r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 smtClean="0"/>
              <a:t>Redesign</a:t>
            </a:r>
            <a:endParaRPr lang="en-IE" alt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314681" y="2453425"/>
            <a:ext cx="4157731" cy="31038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dirty="0" smtClean="0"/>
              <a:t>Preparation</a:t>
            </a:r>
            <a:endParaRPr lang="en-IE" sz="3800" dirty="0"/>
          </a:p>
          <a:p>
            <a:pPr algn="ctr"/>
            <a:r>
              <a:rPr lang="en-IE" sz="3800" dirty="0" smtClean="0"/>
              <a:t>Development</a:t>
            </a:r>
            <a:endParaRPr lang="en-IE" sz="3800" dirty="0"/>
          </a:p>
          <a:p>
            <a:pPr algn="ctr"/>
            <a:r>
              <a:rPr lang="en-IE" sz="3800" dirty="0" smtClean="0"/>
              <a:t>Reflection</a:t>
            </a:r>
            <a:endParaRPr lang="en-IE" sz="3800" dirty="0"/>
          </a:p>
        </p:txBody>
      </p:sp>
      <p:sp>
        <p:nvSpPr>
          <p:cNvPr id="7" name="Oval 6"/>
          <p:cNvSpPr/>
          <p:nvPr/>
        </p:nvSpPr>
        <p:spPr>
          <a:xfrm>
            <a:off x="2472745" y="2624390"/>
            <a:ext cx="3438660" cy="3103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dirty="0"/>
              <a:t>Prepare</a:t>
            </a:r>
          </a:p>
          <a:p>
            <a:pPr algn="ctr"/>
            <a:r>
              <a:rPr lang="en-IE" sz="3800" dirty="0"/>
              <a:t>Develop</a:t>
            </a:r>
          </a:p>
          <a:p>
            <a:pPr algn="ctr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10490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234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9" y="2586837"/>
            <a:ext cx="4156945" cy="34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  <a:r>
              <a:rPr lang="en-IE" altLang="en-US" sz="3800" dirty="0" smtClean="0"/>
              <a:t>rehearsal</a:t>
            </a:r>
            <a:r>
              <a:rPr lang="en-IE" altLang="en-US" sz="3800" dirty="0"/>
              <a:t>,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9" y="2586837"/>
            <a:ext cx="4156945" cy="3444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3853" y="4584615"/>
            <a:ext cx="2833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Tiny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 Reflect</a:t>
            </a:r>
            <a:endParaRPr lang="en-IE" sz="9600" dirty="0"/>
          </a:p>
        </p:txBody>
      </p:sp>
    </p:spTree>
    <p:extLst>
      <p:ext uri="{BB962C8B-B14F-4D97-AF65-F5344CB8AC3E}">
        <p14:creationId xmlns:p14="http://schemas.microsoft.com/office/powerpoint/2010/main" val="16284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Reflect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61" y="1434518"/>
            <a:ext cx="6208555" cy="49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Three parts:</a:t>
            </a:r>
          </a:p>
          <a:p>
            <a:pPr lvl="1"/>
            <a:r>
              <a:rPr lang="en-IE" sz="3800" dirty="0" smtClean="0"/>
              <a:t>Prepare</a:t>
            </a:r>
          </a:p>
          <a:p>
            <a:pPr lvl="1"/>
            <a:r>
              <a:rPr lang="en-IE" sz="3800" dirty="0" smtClean="0"/>
              <a:t>Develop</a:t>
            </a:r>
          </a:p>
          <a:p>
            <a:pPr lvl="1"/>
            <a:r>
              <a:rPr lang="en-IE" sz="3800" dirty="0" smtClean="0"/>
              <a:t>Reflect</a:t>
            </a:r>
            <a:endParaRPr lang="en-IE" sz="3800" dirty="0"/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Define</a:t>
            </a:r>
          </a:p>
          <a:p>
            <a:pPr lvl="1"/>
            <a:r>
              <a:rPr lang="en-IE" sz="3800" dirty="0" smtClean="0"/>
              <a:t>Design</a:t>
            </a:r>
          </a:p>
          <a:p>
            <a:pPr lvl="1"/>
            <a:r>
              <a:rPr lang="en-IE" sz="3800" dirty="0" smtClean="0"/>
              <a:t>Redesign</a:t>
            </a:r>
            <a:endParaRPr lang="en-IE" sz="3800" dirty="0"/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 smtClean="0"/>
              <a:t>Beginning</a:t>
            </a:r>
          </a:p>
          <a:p>
            <a:pPr lvl="1"/>
            <a:r>
              <a:rPr lang="en-IE" sz="3800" dirty="0" smtClean="0"/>
              <a:t>Middle</a:t>
            </a:r>
          </a:p>
          <a:p>
            <a:pPr lvl="1"/>
            <a:r>
              <a:rPr lang="en-IE" sz="3800" dirty="0" smtClean="0"/>
              <a:t>End</a:t>
            </a:r>
            <a:endParaRPr lang="en-IE" sz="3800" dirty="0"/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1173494" y="290188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11173494" y="315532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11173494" y="342900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14" name="Oval 13"/>
          <p:cNvSpPr/>
          <p:nvPr/>
        </p:nvSpPr>
        <p:spPr>
          <a:xfrm>
            <a:off x="11173494" y="3781523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4</a:t>
            </a:r>
            <a:endParaRPr lang="en-IE" dirty="0"/>
          </a:p>
        </p:txBody>
      </p:sp>
      <p:sp>
        <p:nvSpPr>
          <p:cNvPr id="15" name="Oval 14"/>
          <p:cNvSpPr/>
          <p:nvPr/>
        </p:nvSpPr>
        <p:spPr>
          <a:xfrm>
            <a:off x="11173494" y="4034959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16" name="Oval 15"/>
          <p:cNvSpPr/>
          <p:nvPr/>
        </p:nvSpPr>
        <p:spPr>
          <a:xfrm>
            <a:off x="11173494" y="4308636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17" name="Oval 16"/>
          <p:cNvSpPr/>
          <p:nvPr/>
        </p:nvSpPr>
        <p:spPr>
          <a:xfrm>
            <a:off x="11177785" y="462969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8" name="Oval 17"/>
          <p:cNvSpPr/>
          <p:nvPr/>
        </p:nvSpPr>
        <p:spPr>
          <a:xfrm>
            <a:off x="11177785" y="488313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19" name="Oval 18"/>
          <p:cNvSpPr/>
          <p:nvPr/>
        </p:nvSpPr>
        <p:spPr>
          <a:xfrm>
            <a:off x="11177785" y="515681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9</a:t>
            </a:r>
            <a:endParaRPr lang="en-IE" dirty="0"/>
          </a:p>
        </p:txBody>
      </p:sp>
      <p:sp>
        <p:nvSpPr>
          <p:cNvPr id="20" name="Left Brace 19"/>
          <p:cNvSpPr/>
          <p:nvPr/>
        </p:nvSpPr>
        <p:spPr>
          <a:xfrm>
            <a:off x="10908402" y="2807594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Left Brace 20"/>
          <p:cNvSpPr/>
          <p:nvPr/>
        </p:nvSpPr>
        <p:spPr>
          <a:xfrm>
            <a:off x="10908402" y="3724255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Left Brace 21"/>
          <p:cNvSpPr/>
          <p:nvPr/>
        </p:nvSpPr>
        <p:spPr>
          <a:xfrm>
            <a:off x="10891766" y="4629698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 flipH="1" flipV="1">
            <a:off x="9450943" y="4724218"/>
            <a:ext cx="1440823" cy="310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1"/>
          </p:cNvCxnSpPr>
          <p:nvPr/>
        </p:nvCxnSpPr>
        <p:spPr>
          <a:xfrm flipH="1" flipV="1">
            <a:off x="9902237" y="4084672"/>
            <a:ext cx="100616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1"/>
          </p:cNvCxnSpPr>
          <p:nvPr/>
        </p:nvCxnSpPr>
        <p:spPr>
          <a:xfrm flipH="1">
            <a:off x="10405319" y="3212818"/>
            <a:ext cx="503083" cy="28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dirty="0" smtClean="0"/>
              <a:t>Full-package courses (1 of 2)</a:t>
            </a:r>
          </a:p>
          <a:p>
            <a:pPr lvl="3" eaLnBrk="1" hangingPunct="1"/>
            <a:r>
              <a:rPr lang="en-IE" altLang="en-US" sz="2400" b="1" dirty="0" smtClean="0"/>
              <a:t>Connexions</a:t>
            </a:r>
            <a:r>
              <a:rPr lang="en-IE" altLang="en-US" sz="2400" dirty="0" smtClean="0"/>
              <a:t> http://cnx.org/</a:t>
            </a:r>
          </a:p>
          <a:p>
            <a:pPr lvl="3" eaLnBrk="1" hangingPunct="1"/>
            <a:r>
              <a:rPr lang="en-IE" altLang="en-US" sz="2400" b="1" dirty="0" smtClean="0"/>
              <a:t>MIT </a:t>
            </a:r>
            <a:r>
              <a:rPr lang="en-IE" altLang="en-US" sz="2400" b="1" dirty="0" err="1" smtClean="0"/>
              <a:t>OpenCourseWare</a:t>
            </a:r>
            <a:r>
              <a:rPr lang="en-IE" altLang="en-US" sz="2400" dirty="0" smtClean="0"/>
              <a:t> http://ocw.mit.edu/index.htm</a:t>
            </a:r>
          </a:p>
          <a:p>
            <a:pPr lvl="3" eaLnBrk="1" hangingPunct="1"/>
            <a:r>
              <a:rPr lang="en-IE" altLang="en-US" sz="2400" b="1" dirty="0" err="1" smtClean="0"/>
              <a:t>MITx</a:t>
            </a:r>
            <a:r>
              <a:rPr lang="en-IE" altLang="en-US" sz="2400" b="1" dirty="0" smtClean="0"/>
              <a:t> </a:t>
            </a:r>
            <a:r>
              <a:rPr lang="en-IE" altLang="en-US" sz="2400" dirty="0" smtClean="0"/>
              <a:t>http://mitx.mit.edu/</a:t>
            </a:r>
          </a:p>
          <a:p>
            <a:pPr lvl="3" eaLnBrk="1" hangingPunct="1"/>
            <a:r>
              <a:rPr lang="en-IE" altLang="en-US" sz="2400" b="1" dirty="0" smtClean="0"/>
              <a:t>Open Course Library</a:t>
            </a:r>
            <a:r>
              <a:rPr lang="en-IE" altLang="en-US" sz="2400" dirty="0" smtClean="0"/>
              <a:t> http://opencourselibrary.org/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2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dirty="0" smtClean="0"/>
              <a:t>Full-package courses (2 of 2)</a:t>
            </a:r>
          </a:p>
          <a:p>
            <a:pPr lvl="3" eaLnBrk="1" hangingPunct="1"/>
            <a:r>
              <a:rPr lang="en-IE" altLang="en-US" sz="2400" b="1" dirty="0" smtClean="0"/>
              <a:t>Saylor Foundation</a:t>
            </a:r>
            <a:r>
              <a:rPr lang="en-IE" altLang="en-US" sz="2400" dirty="0" smtClean="0"/>
              <a:t> http://www.saylor.org/</a:t>
            </a:r>
          </a:p>
          <a:p>
            <a:pPr lvl="3" eaLnBrk="1" hangingPunct="1"/>
            <a:r>
              <a:rPr lang="en-IE" altLang="en-US" sz="2400" b="1" dirty="0" smtClean="0"/>
              <a:t>Coursera</a:t>
            </a:r>
            <a:r>
              <a:rPr lang="en-IE" altLang="en-US" sz="2400" dirty="0" smtClean="0"/>
              <a:t> https://www.coursera.org/</a:t>
            </a:r>
          </a:p>
          <a:p>
            <a:pPr lvl="3" eaLnBrk="1" hangingPunct="1"/>
            <a:r>
              <a:rPr lang="en-IE" altLang="en-US" sz="2400" b="1" dirty="0" err="1" smtClean="0"/>
              <a:t>FutureLearn</a:t>
            </a:r>
            <a:r>
              <a:rPr lang="en-IE" altLang="en-US" sz="2400" dirty="0" smtClean="0"/>
              <a:t> https://www.futurelearn.com/</a:t>
            </a:r>
          </a:p>
          <a:p>
            <a:pPr lvl="3"/>
            <a:r>
              <a:rPr lang="en-IE" altLang="en-US" sz="2400" b="1" dirty="0" err="1" smtClean="0"/>
              <a:t>Udacity</a:t>
            </a:r>
            <a:r>
              <a:rPr lang="en-IE" altLang="en-US" sz="2400" dirty="0" smtClean="0"/>
              <a:t> https://www.udacity.com/courses/all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74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dirty="0" smtClean="0"/>
              <a:t>Video</a:t>
            </a:r>
          </a:p>
          <a:p>
            <a:pPr lvl="3" eaLnBrk="1" hangingPunct="1"/>
            <a:r>
              <a:rPr lang="en-IE" altLang="en-US" sz="2400" b="1" dirty="0" smtClean="0"/>
              <a:t>Academic Earth</a:t>
            </a:r>
            <a:r>
              <a:rPr lang="en-IE" altLang="en-US" sz="2400" dirty="0" smtClean="0"/>
              <a:t> http://academicearth.org/</a:t>
            </a:r>
          </a:p>
          <a:p>
            <a:pPr lvl="3" eaLnBrk="1" hangingPunct="1"/>
            <a:r>
              <a:rPr lang="en-IE" altLang="en-US" sz="2400" b="1" dirty="0" smtClean="0"/>
              <a:t>Khan Academy</a:t>
            </a:r>
            <a:r>
              <a:rPr lang="en-IE" altLang="en-US" sz="2400" dirty="0" smtClean="0"/>
              <a:t> http://www.khanacademy.org/</a:t>
            </a:r>
          </a:p>
          <a:p>
            <a:pPr lvl="3" eaLnBrk="1" hangingPunct="1"/>
            <a:r>
              <a:rPr lang="en-IE" altLang="en-US" sz="2400" b="1" dirty="0" smtClean="0"/>
              <a:t>YouTube</a:t>
            </a:r>
            <a:r>
              <a:rPr lang="en-IE" altLang="en-US" sz="2400" dirty="0" smtClean="0"/>
              <a:t> http://www.youtube.com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43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altLang="en-US" sz="3200" dirty="0" smtClean="0"/>
              <a:t>Repositories</a:t>
            </a:r>
          </a:p>
          <a:p>
            <a:pPr lvl="3" eaLnBrk="1" hangingPunct="1">
              <a:defRPr/>
            </a:pPr>
            <a:r>
              <a:rPr lang="en-IE" altLang="en-US" sz="2400" b="1" dirty="0" smtClean="0"/>
              <a:t>Merlot</a:t>
            </a:r>
            <a:r>
              <a:rPr lang="en-IE" altLang="en-US" sz="2400" dirty="0" smtClean="0"/>
              <a:t> http://www.merlot.org/</a:t>
            </a:r>
          </a:p>
          <a:p>
            <a:pPr lvl="3" eaLnBrk="1" hangingPunct="1">
              <a:defRPr/>
            </a:pPr>
            <a:r>
              <a:rPr lang="en-IE" altLang="en-US" sz="2400" b="1" dirty="0" smtClean="0"/>
              <a:t>OER Commons</a:t>
            </a:r>
            <a:r>
              <a:rPr lang="en-IE" altLang="en-US" sz="2400" dirty="0" smtClean="0"/>
              <a:t> http://www.oercommons.org/</a:t>
            </a:r>
          </a:p>
          <a:p>
            <a:pPr lvl="3" eaLnBrk="1" hangingPunct="1">
              <a:defRPr/>
            </a:pPr>
            <a:r>
              <a:rPr lang="en-IE" altLang="en-US" sz="2400" b="1" dirty="0" smtClean="0"/>
              <a:t>National Repository of Online Courses (NROC) </a:t>
            </a:r>
          </a:p>
          <a:p>
            <a:pPr lvl="4">
              <a:defRPr/>
            </a:pPr>
            <a:r>
              <a:rPr lang="en-IE" altLang="en-US" sz="2400" dirty="0" smtClean="0"/>
              <a:t>http://www.montereyinstitute.org/nroc/nrocdemos.html</a:t>
            </a:r>
          </a:p>
          <a:p>
            <a:pPr lvl="3" eaLnBrk="1" hangingPunct="1">
              <a:defRPr/>
            </a:pPr>
            <a:r>
              <a:rPr lang="en-IE" altLang="en-US" sz="2400" b="1" dirty="0" err="1" smtClean="0"/>
              <a:t>iTunesU</a:t>
            </a:r>
            <a:r>
              <a:rPr lang="en-IE" altLang="en-US" sz="2400" dirty="0" smtClean="0"/>
              <a:t> http://www.apple.com/education/itunes-u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48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altLang="en-US" sz="3200" dirty="0" smtClean="0"/>
              <a:t>Textbooks</a:t>
            </a:r>
          </a:p>
          <a:p>
            <a:pPr lvl="3" eaLnBrk="1" hangingPunct="1">
              <a:defRPr/>
            </a:pPr>
            <a:r>
              <a:rPr lang="en-IE" altLang="en-US" sz="2400" b="1" dirty="0" err="1" smtClean="0"/>
              <a:t>Flatworld</a:t>
            </a:r>
            <a:r>
              <a:rPr lang="en-IE" altLang="en-US" sz="2400" b="1" dirty="0" smtClean="0"/>
              <a:t> Knowledge</a:t>
            </a:r>
            <a:r>
              <a:rPr lang="en-IE" altLang="en-US" sz="2400" dirty="0" smtClean="0"/>
              <a:t> http://www.flatworldknowledge.com/</a:t>
            </a:r>
          </a:p>
          <a:p>
            <a:pPr lvl="3" eaLnBrk="1" hangingPunct="1">
              <a:defRPr/>
            </a:pPr>
            <a:r>
              <a:rPr lang="en-IE" altLang="en-US" sz="2400" b="1" dirty="0" smtClean="0"/>
              <a:t>Global Textbook Project</a:t>
            </a:r>
            <a:r>
              <a:rPr lang="en-IE" altLang="en-US" sz="2400" dirty="0" smtClean="0"/>
              <a:t> http://globaltext.terry.uga.edu/.</a:t>
            </a:r>
          </a:p>
          <a:p>
            <a:pPr lvl="3" eaLnBrk="1" hangingPunct="1">
              <a:defRPr/>
            </a:pPr>
            <a:r>
              <a:rPr lang="en-IE" altLang="en-US" sz="2400" b="1" dirty="0" smtClean="0"/>
              <a:t>National Academies Press</a:t>
            </a:r>
            <a:r>
              <a:rPr lang="en-IE" altLang="en-US" sz="2400" dirty="0" smtClean="0"/>
              <a:t> http://www.nap.edu/.</a:t>
            </a:r>
          </a:p>
          <a:p>
            <a:pPr lvl="3" eaLnBrk="1" hangingPunct="1">
              <a:defRPr/>
            </a:pPr>
            <a:r>
              <a:rPr lang="en-IE" altLang="en-US" sz="2400" b="1" dirty="0" err="1" smtClean="0"/>
              <a:t>WikiBooks</a:t>
            </a:r>
            <a:r>
              <a:rPr lang="en-IE" altLang="en-US" sz="2400" dirty="0" smtClean="0"/>
              <a:t> http://en.wikibooks.org/wiki/Main_Page.</a:t>
            </a:r>
            <a:endParaRPr lang="en-GB" altLang="en-US" sz="2400" dirty="0" smtClean="0"/>
          </a:p>
          <a:p>
            <a:pPr marL="914400" lvl="3" indent="0">
              <a:buNone/>
              <a:defRPr/>
            </a:pPr>
            <a:endParaRPr lang="en-IE" altLang="en-US" dirty="0" smtClean="0"/>
          </a:p>
          <a:p>
            <a:pPr lvl="3" eaLnBrk="1" hangingPunct="1">
              <a:defRPr/>
            </a:pPr>
            <a:endParaRPr lang="en-IE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11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Reflect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3" y="1383003"/>
            <a:ext cx="63722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 smtClean="0"/>
              <a:t>More rehearsal </a:t>
            </a: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9" y="2586837"/>
            <a:ext cx="4156945" cy="3444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3853" y="4584615"/>
            <a:ext cx="2833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Tiny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0992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Thank You</a:t>
            </a:r>
            <a:endParaRPr lang="en-IE" sz="9600" dirty="0"/>
          </a:p>
        </p:txBody>
      </p:sp>
    </p:spTree>
    <p:extLst>
      <p:ext uri="{BB962C8B-B14F-4D97-AF65-F5344CB8AC3E}">
        <p14:creationId xmlns:p14="http://schemas.microsoft.com/office/powerpoint/2010/main" val="31214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IE" sz="4000" dirty="0" smtClean="0"/>
              <a:t>Prepare</a:t>
            </a:r>
            <a:endParaRPr lang="en-IE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IE" sz="4000" dirty="0" smtClean="0"/>
              <a:t>Develop</a:t>
            </a:r>
          </a:p>
          <a:p>
            <a:pPr lvl="1"/>
            <a:r>
              <a:rPr lang="en-IE" sz="3800" dirty="0"/>
              <a:t>Define</a:t>
            </a:r>
          </a:p>
          <a:p>
            <a:pPr lvl="1"/>
            <a:r>
              <a:rPr lang="en-IE" sz="3800" dirty="0"/>
              <a:t>Design</a:t>
            </a:r>
          </a:p>
          <a:p>
            <a:pPr lvl="1"/>
            <a:r>
              <a:rPr lang="en-IE" sz="3800" dirty="0" smtClean="0"/>
              <a:t>Redesign</a:t>
            </a:r>
            <a:endParaRPr lang="en-IE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IE" sz="4000" dirty="0" smtClean="0"/>
              <a:t>Reflect</a:t>
            </a:r>
            <a:endParaRPr lang="en-IE" sz="4000" dirty="0"/>
          </a:p>
        </p:txBody>
      </p:sp>
      <p:sp>
        <p:nvSpPr>
          <p:cNvPr id="28" name="Left Brace 27"/>
          <p:cNvSpPr/>
          <p:nvPr/>
        </p:nvSpPr>
        <p:spPr>
          <a:xfrm flipH="1">
            <a:off x="4450081" y="2286001"/>
            <a:ext cx="831116" cy="334415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5178991" y="2286001"/>
            <a:ext cx="6725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600" dirty="0" smtClean="0"/>
              <a:t>If I wanted to hide the fact that I am using a </a:t>
            </a:r>
            <a:r>
              <a:rPr lang="en-IE" sz="3600" dirty="0" smtClean="0"/>
              <a:t>3 X 3 X 3 X 3 structure, I’d present this instead as the “Format of the Talk”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9742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 smtClean="0"/>
              <a:t>Prepare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46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474</TotalTime>
  <Words>1402</Words>
  <Application>Microsoft Office PowerPoint</Application>
  <PresentationFormat>Widescreen</PresentationFormat>
  <Paragraphs>376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Gill Sans MT</vt:lpstr>
      <vt:lpstr>Impact</vt:lpstr>
      <vt:lpstr>Wingdings</vt:lpstr>
      <vt:lpstr>Badge</vt:lpstr>
      <vt:lpstr>How I write lectures</vt:lpstr>
      <vt:lpstr>Format of Talk</vt:lpstr>
      <vt:lpstr>Format of Talk</vt:lpstr>
      <vt:lpstr>Format of Talk</vt:lpstr>
      <vt:lpstr>Format of Talk</vt:lpstr>
      <vt:lpstr>Format of Talk</vt:lpstr>
      <vt:lpstr>Format of Talk</vt:lpstr>
      <vt:lpstr>Format of Talk</vt:lpstr>
      <vt:lpstr>Prepare</vt:lpstr>
      <vt:lpstr>Prepare</vt:lpstr>
      <vt:lpstr>Prepare</vt:lpstr>
      <vt:lpstr>Prepare</vt:lpstr>
      <vt:lpstr>Prepare</vt:lpstr>
      <vt:lpstr>Develop</vt:lpstr>
      <vt:lpstr>Develop</vt:lpstr>
      <vt:lpstr>Develop: 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Develop: Design</vt:lpstr>
      <vt:lpstr>Design</vt:lpstr>
      <vt:lpstr>Design</vt:lpstr>
      <vt:lpstr>Design</vt:lpstr>
      <vt:lpstr>Design</vt:lpstr>
      <vt:lpstr>Design</vt:lpstr>
      <vt:lpstr>Design</vt:lpstr>
      <vt:lpstr>1. Gain the students’ attention</vt:lpstr>
      <vt:lpstr>PowerPoint Presentation</vt:lpstr>
      <vt:lpstr>Design</vt:lpstr>
      <vt:lpstr>2. Tell them the goal of this class</vt:lpstr>
      <vt:lpstr>Design</vt:lpstr>
      <vt:lpstr>3. Tie it into what they know already</vt:lpstr>
      <vt:lpstr>PowerPoint Presentation</vt:lpstr>
      <vt:lpstr>PowerPoint Presentation</vt:lpstr>
      <vt:lpstr>Design</vt:lpstr>
      <vt:lpstr>DesigN</vt:lpstr>
      <vt:lpstr>4. Present an example and the information</vt:lpstr>
      <vt:lpstr>4. Present an example and the information</vt:lpstr>
      <vt:lpstr>DesigN</vt:lpstr>
      <vt:lpstr>5. Provide help on understanding the material</vt:lpstr>
      <vt:lpstr>Design</vt:lpstr>
      <vt:lpstr>6. Ask them to do something to learn </vt:lpstr>
      <vt:lpstr>Design</vt:lpstr>
      <vt:lpstr>Design</vt:lpstr>
      <vt:lpstr>7. Give feedback and advice to the students  </vt:lpstr>
      <vt:lpstr>Design</vt:lpstr>
      <vt:lpstr>PowerPoint Presentation</vt:lpstr>
      <vt:lpstr>Design</vt:lpstr>
      <vt:lpstr>9. Finish it off </vt:lpstr>
      <vt:lpstr>Develop: Redesign</vt:lpstr>
      <vt:lpstr>Redesign</vt:lpstr>
      <vt:lpstr>Redesign</vt:lpstr>
      <vt:lpstr>Redesign</vt:lpstr>
      <vt:lpstr>Redesign</vt:lpstr>
      <vt:lpstr>Redesign</vt:lpstr>
      <vt:lpstr>Redesign</vt:lpstr>
      <vt:lpstr>Redesign</vt:lpstr>
      <vt:lpstr>Redesign</vt:lpstr>
      <vt:lpstr>Redesign</vt:lpstr>
      <vt:lpstr> Reflect</vt:lpstr>
      <vt:lpstr>Reflect</vt:lpstr>
      <vt:lpstr>Open Education</vt:lpstr>
      <vt:lpstr>Open Education</vt:lpstr>
      <vt:lpstr>Open Education</vt:lpstr>
      <vt:lpstr>Open Education</vt:lpstr>
      <vt:lpstr>Open Education</vt:lpstr>
      <vt:lpstr>Reflect</vt:lpstr>
      <vt:lpstr>Reflect</vt:lpstr>
      <vt:lpstr>Thank You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lectures</dc:title>
  <dc:creator>Damian Gordon</dc:creator>
  <cp:lastModifiedBy>Damian Gordon</cp:lastModifiedBy>
  <cp:revision>43</cp:revision>
  <dcterms:created xsi:type="dcterms:W3CDTF">2017-01-29T00:23:15Z</dcterms:created>
  <dcterms:modified xsi:type="dcterms:W3CDTF">2018-10-11T16:18:25Z</dcterms:modified>
</cp:coreProperties>
</file>