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7"/>
  </p:notesMasterIdLst>
  <p:sldIdLst>
    <p:sldId id="533" r:id="rId2"/>
    <p:sldId id="499" r:id="rId3"/>
    <p:sldId id="546" r:id="rId4"/>
    <p:sldId id="544" r:id="rId5"/>
    <p:sldId id="500" r:id="rId6"/>
    <p:sldId id="504" r:id="rId7"/>
    <p:sldId id="478" r:id="rId8"/>
    <p:sldId id="547" r:id="rId9"/>
    <p:sldId id="548" r:id="rId10"/>
    <p:sldId id="549" r:id="rId11"/>
    <p:sldId id="550" r:id="rId12"/>
    <p:sldId id="551" r:id="rId13"/>
    <p:sldId id="552" r:id="rId14"/>
    <p:sldId id="553" r:id="rId15"/>
    <p:sldId id="556" r:id="rId16"/>
    <p:sldId id="534" r:id="rId17"/>
    <p:sldId id="501" r:id="rId18"/>
    <p:sldId id="479" r:id="rId19"/>
    <p:sldId id="535" r:id="rId20"/>
    <p:sldId id="502" r:id="rId21"/>
    <p:sldId id="503" r:id="rId22"/>
    <p:sldId id="536" r:id="rId23"/>
    <p:sldId id="498" r:id="rId24"/>
    <p:sldId id="537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516" r:id="rId37"/>
    <p:sldId id="517" r:id="rId38"/>
    <p:sldId id="518" r:id="rId39"/>
    <p:sldId id="538" r:id="rId40"/>
    <p:sldId id="481" r:id="rId41"/>
    <p:sldId id="482" r:id="rId42"/>
    <p:sldId id="483" r:id="rId43"/>
    <p:sldId id="484" r:id="rId44"/>
    <p:sldId id="485" r:id="rId45"/>
    <p:sldId id="486" r:id="rId46"/>
    <p:sldId id="487" r:id="rId47"/>
    <p:sldId id="488" r:id="rId48"/>
    <p:sldId id="489" r:id="rId49"/>
    <p:sldId id="490" r:id="rId50"/>
    <p:sldId id="491" r:id="rId51"/>
    <p:sldId id="492" r:id="rId52"/>
    <p:sldId id="493" r:id="rId53"/>
    <p:sldId id="539" r:id="rId54"/>
    <p:sldId id="371" r:id="rId55"/>
    <p:sldId id="372" r:id="rId56"/>
    <p:sldId id="373" r:id="rId57"/>
    <p:sldId id="374" r:id="rId58"/>
    <p:sldId id="383" r:id="rId59"/>
    <p:sldId id="408" r:id="rId60"/>
    <p:sldId id="409" r:id="rId61"/>
    <p:sldId id="401" r:id="rId62"/>
    <p:sldId id="421" r:id="rId63"/>
    <p:sldId id="422" r:id="rId64"/>
    <p:sldId id="542" r:id="rId65"/>
    <p:sldId id="54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49500"/>
    <a:srgbClr val="993366"/>
    <a:srgbClr val="FF0066"/>
    <a:srgbClr val="FF6600"/>
    <a:srgbClr val="E114E6"/>
    <a:srgbClr val="B5E9F4"/>
    <a:srgbClr val="000000"/>
    <a:srgbClr val="8C003C"/>
    <a:srgbClr val="8C0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F687B-3AB0-4C30-B347-F20C5ECBC69E}" type="datetimeFigureOut">
              <a:rPr lang="en-IE" smtClean="0"/>
              <a:t>09/10/2018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46F6-3D2B-4636-B084-F7C29B54A7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834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078B28-A035-4645-B94A-95CC852180B4}" type="slidenum">
              <a:rPr lang="en-US" altLang="en-US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5A0A-D293-4793-973F-502017F190E0}" type="slidenum">
              <a:rPr lang="en-IE" smtClean="0"/>
              <a:t>41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9293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5A0A-D293-4793-973F-502017F190E0}" type="slidenum">
              <a:rPr lang="en-IE" smtClean="0"/>
              <a:t>49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6379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5A0A-D293-4793-973F-502017F190E0}" type="slidenum">
              <a:rPr lang="en-IE" smtClean="0"/>
              <a:t>50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1200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5A0A-D293-4793-973F-502017F190E0}" type="slidenum">
              <a:rPr lang="en-IE" smtClean="0"/>
              <a:t>51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0890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5A0A-D293-4793-973F-502017F190E0}" type="slidenum">
              <a:rPr lang="en-IE" smtClean="0"/>
              <a:t>52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913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078B28-A035-4645-B94A-95CC852180B4}" type="slidenum">
              <a:rPr lang="en-US" altLang="en-US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8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078B28-A035-4645-B94A-95CC852180B4}" type="slidenum">
              <a:rPr lang="en-US" altLang="en-US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8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FE3F7A-6DC8-4B53-BD0D-2F1824EB1991}" type="slidenum">
              <a:rPr lang="en-US" altLang="en-US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6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4BB572-463F-4A5B-AAB4-F6C37EC237F0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508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70159F-F57F-4E7E-BA53-6838EA39D570}" type="slidenum">
              <a:rPr lang="en-US" altLang="en-US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4994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AD6A47-93E6-4682-8DEF-FB7344FC4163}" type="slidenum">
              <a:rPr lang="en-US" altLang="en-US"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4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9ED115-5C55-4C38-A163-0045B8A8A953}" type="slidenum">
              <a:rPr lang="en-US" altLang="en-US">
                <a:latin typeface="Times New Roman" panose="02020603050405020304" pitchFamily="18" charset="0"/>
              </a:rPr>
              <a:pPr eaLnBrk="1" hangingPunct="1"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61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80D145-15FF-4EAB-A11E-D872E3E9887E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515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09/10/2018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09/10/2018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09/10/2018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3677E-861E-48A5-AA87-370AC6D96CE9}" type="datetime1">
              <a:rPr lang="en-GB"/>
              <a:pPr>
                <a:defRPr/>
              </a:pPr>
              <a:t>09/10/2018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77EE9-4FA9-486D-85B7-E0F32E229E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9970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BA898-C414-4A4E-ACFA-3C689728F4CF}" type="datetime1">
              <a:rPr lang="en-GB"/>
              <a:pPr>
                <a:defRPr/>
              </a:pPr>
              <a:t>09/10/2018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B11BD-3E2E-423B-8538-321D3B0F4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66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09/10/2018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09/10/2018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09/10/2018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09/10/2018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09/10/2018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09/10/2018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5117C9C-4760-45F1-84CC-7009737AD252}" type="datetimeFigureOut">
              <a:rPr lang="en-IE" smtClean="0"/>
              <a:t>09/10/2018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09/10/2018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09/10/2018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pPr algn="ctr"/>
            <a:r>
              <a:rPr lang="en-IE" sz="6600" dirty="0" smtClean="0"/>
              <a:t>Biographies</a:t>
            </a:r>
            <a:endParaRPr lang="en-IE" sz="6600" dirty="0"/>
          </a:p>
        </p:txBody>
      </p:sp>
    </p:spTree>
    <p:extLst>
      <p:ext uri="{BB962C8B-B14F-4D97-AF65-F5344CB8AC3E}">
        <p14:creationId xmlns:p14="http://schemas.microsoft.com/office/powerpoint/2010/main" val="42307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27088" y="477838"/>
            <a:ext cx="3527425" cy="5688012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114425" y="808038"/>
            <a:ext cx="1543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000" b="1">
                <a:solidFill>
                  <a:schemeClr val="bg1"/>
                </a:solidFill>
              </a:rPr>
              <a:t>Donald D. Chamberlin</a:t>
            </a:r>
            <a:r>
              <a:rPr lang="en-GB" altLang="en-US" sz="1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932363" y="476250"/>
            <a:ext cx="3527425" cy="5688013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292725" y="692150"/>
            <a:ext cx="2879725" cy="360363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508625" y="739775"/>
            <a:ext cx="1820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200" b="1"/>
              <a:t>Donald D. Chamberlin</a:t>
            </a:r>
            <a:r>
              <a:rPr lang="en-GB" altLang="en-US" sz="1200"/>
              <a:t> 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732713" y="620713"/>
            <a:ext cx="655637" cy="487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  <p:pic>
        <p:nvPicPr>
          <p:cNvPr id="9235" name="Picture 19" descr="don-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3767137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292725" y="1268413"/>
            <a:ext cx="2808288" cy="4752975"/>
          </a:xfrm>
          <a:prstGeom prst="rect">
            <a:avLst/>
          </a:prstGeom>
          <a:solidFill>
            <a:srgbClr val="C0C0C0"/>
          </a:solidFill>
          <a:ln w="571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15913" y="981075"/>
            <a:ext cx="503237" cy="5040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356100" y="1052513"/>
            <a:ext cx="503238" cy="50403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827088" y="1052513"/>
            <a:ext cx="320675" cy="5040312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098925" y="1052513"/>
            <a:ext cx="249238" cy="5040312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>
            <a:off x="3340100" y="5029200"/>
            <a:ext cx="655638" cy="487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185863" y="1125538"/>
            <a:ext cx="2881312" cy="4537075"/>
          </a:xfrm>
          <a:prstGeom prst="rect">
            <a:avLst/>
          </a:prstGeom>
          <a:noFill/>
          <a:ln w="76200">
            <a:solidFill>
              <a:srgbClr val="FFFF00">
                <a:alpha val="98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971550" y="5708650"/>
            <a:ext cx="3168650" cy="2889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9233" name="WordArt 17"/>
          <p:cNvSpPr>
            <a:spLocks noChangeArrowheads="1" noChangeShapeType="1" noTextEdit="1"/>
          </p:cNvSpPr>
          <p:nvPr/>
        </p:nvSpPr>
        <p:spPr bwMode="auto">
          <a:xfrm>
            <a:off x="3340100" y="5029200"/>
            <a:ext cx="655638" cy="487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364163" y="1268760"/>
            <a:ext cx="273685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 b="1" u="sng" dirty="0"/>
              <a:t>Biography</a:t>
            </a:r>
          </a:p>
          <a:p>
            <a:r>
              <a:rPr lang="en-GB" altLang="en-US" sz="1200" dirty="0"/>
              <a:t>Born in San Jose, California, America in 1944. Retired in 2009</a:t>
            </a:r>
            <a:r>
              <a:rPr lang="en-GB" altLang="en-US" sz="1200" dirty="0" smtClean="0"/>
              <a:t>.</a:t>
            </a:r>
            <a:endParaRPr lang="en-GB" altLang="en-US" sz="1200" dirty="0"/>
          </a:p>
          <a:p>
            <a:r>
              <a:rPr lang="en-GB" altLang="en-US" sz="1400" b="1" u="sng" dirty="0"/>
              <a:t>Achievements</a:t>
            </a:r>
          </a:p>
          <a:p>
            <a:r>
              <a:rPr lang="en-GB" altLang="en-US" sz="1200" dirty="0"/>
              <a:t>He started working for IBM in the early 1970s and made significant contributions to the development of databases. He </a:t>
            </a:r>
            <a:r>
              <a:rPr lang="en-IE" altLang="en-US" sz="1200" dirty="0"/>
              <a:t>co-developed the </a:t>
            </a:r>
            <a:r>
              <a:rPr lang="en-IE" altLang="en-US" sz="1200" i="1" dirty="0"/>
              <a:t>Structured Query Language (SQL)</a:t>
            </a:r>
            <a:r>
              <a:rPr lang="en-GB" altLang="en-US" sz="1200" dirty="0"/>
              <a:t> </a:t>
            </a:r>
            <a:r>
              <a:rPr lang="en-IE" altLang="en-US" sz="1200" dirty="0"/>
              <a:t>with Ray Boyce for </a:t>
            </a:r>
            <a:r>
              <a:rPr lang="en-IE" altLang="en-US" sz="1200" i="1" dirty="0"/>
              <a:t>System R</a:t>
            </a:r>
            <a:r>
              <a:rPr lang="en-IE" altLang="en-US" sz="1200" dirty="0"/>
              <a:t>, IBM’s relational database, that showed the power of transaction processing. He also made significant contributions to the development of </a:t>
            </a:r>
            <a:r>
              <a:rPr lang="en-IE" altLang="en-US" sz="1200" i="1" dirty="0"/>
              <a:t>XQuery</a:t>
            </a:r>
            <a:r>
              <a:rPr lang="en-IE" altLang="en-US" sz="1200" dirty="0"/>
              <a:t>, a query language for collections of XML data</a:t>
            </a:r>
            <a:r>
              <a:rPr lang="en-IE" altLang="en-US" sz="1200" dirty="0" smtClean="0"/>
              <a:t>.</a:t>
            </a:r>
            <a:endParaRPr lang="en-GB" altLang="en-US" sz="1200" dirty="0"/>
          </a:p>
          <a:p>
            <a:r>
              <a:rPr lang="en-GB" altLang="en-US" sz="1400" b="1" u="sng" dirty="0"/>
              <a:t>Papers</a:t>
            </a:r>
          </a:p>
          <a:p>
            <a:r>
              <a:rPr lang="en-IE" altLang="en-US" sz="1000" b="1" dirty="0"/>
              <a:t>Chamberlin, D.D., Boyce, R.F. (1974) “</a:t>
            </a:r>
            <a:r>
              <a:rPr lang="en-IE" altLang="en-US" sz="1000" b="1" i="1" dirty="0"/>
              <a:t>SEQUEL: A Structured English Query Language</a:t>
            </a:r>
            <a:r>
              <a:rPr lang="en-IE" altLang="en-US" sz="1000" b="1" dirty="0"/>
              <a:t>”, Proc. ACM SIGMOD Workshop on Data Description, Access and Control, pp. 249-264.</a:t>
            </a:r>
            <a:endParaRPr lang="en-GB" altLang="en-US" sz="1000" b="1" dirty="0"/>
          </a:p>
          <a:p>
            <a:endParaRPr lang="en-GB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484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27088" y="477838"/>
            <a:ext cx="3527425" cy="5688012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pic>
        <p:nvPicPr>
          <p:cNvPr id="5132" name="Picture 12" descr="CJ_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138238"/>
            <a:ext cx="4037013" cy="452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85863" y="1125538"/>
            <a:ext cx="2881312" cy="4537075"/>
          </a:xfrm>
          <a:prstGeom prst="rect">
            <a:avLst/>
          </a:prstGeom>
          <a:noFill/>
          <a:ln w="76200">
            <a:solidFill>
              <a:srgbClr val="FFFF00">
                <a:alpha val="98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3340100" y="5029200"/>
            <a:ext cx="655638" cy="487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114425" y="808038"/>
            <a:ext cx="1838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000" b="1">
                <a:solidFill>
                  <a:schemeClr val="bg1"/>
                </a:solidFill>
              </a:rPr>
              <a:t>Christopher “Chris” J. Date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932363" y="476250"/>
            <a:ext cx="3527425" cy="5688013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292725" y="692150"/>
            <a:ext cx="2879725" cy="360363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508625" y="739775"/>
            <a:ext cx="2173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200" b="1"/>
              <a:t>Christopher “Chris” J. Date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7732713" y="620713"/>
            <a:ext cx="655637" cy="487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292725" y="1268413"/>
            <a:ext cx="2808288" cy="4752975"/>
          </a:xfrm>
          <a:prstGeom prst="rect">
            <a:avLst/>
          </a:prstGeom>
          <a:solidFill>
            <a:srgbClr val="C0C0C0"/>
          </a:solidFill>
          <a:ln w="571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315913" y="981075"/>
            <a:ext cx="503237" cy="5040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4356100" y="1052513"/>
            <a:ext cx="503238" cy="50403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827088" y="1052513"/>
            <a:ext cx="320675" cy="5040312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4098925" y="1052513"/>
            <a:ext cx="249238" cy="5040312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364163" y="1268760"/>
            <a:ext cx="273685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 b="1" u="sng" dirty="0"/>
              <a:t>Biography</a:t>
            </a:r>
          </a:p>
          <a:p>
            <a:r>
              <a:rPr lang="en-GB" altLang="en-US" sz="1200" dirty="0"/>
              <a:t>Born in Watford, England in 1941</a:t>
            </a:r>
            <a:r>
              <a:rPr lang="en-GB" altLang="en-US" sz="1200" dirty="0" smtClean="0"/>
              <a:t>.</a:t>
            </a:r>
            <a:endParaRPr lang="en-GB" altLang="en-US" sz="1200" dirty="0"/>
          </a:p>
          <a:p>
            <a:r>
              <a:rPr lang="en-GB" altLang="en-US" sz="1400" b="1" u="sng" dirty="0"/>
              <a:t>Achievements</a:t>
            </a:r>
          </a:p>
          <a:p>
            <a:r>
              <a:rPr lang="en-GB" altLang="en-US" sz="1200" dirty="0"/>
              <a:t>He started working for IBM in 1967 and made significant contributions to the design of databases. He </a:t>
            </a:r>
            <a:r>
              <a:rPr lang="en-IE" altLang="en-US" sz="1200" dirty="0"/>
              <a:t>contributed to the design of </a:t>
            </a:r>
            <a:r>
              <a:rPr lang="en-IE" altLang="en-US" sz="1200" i="1" dirty="0"/>
              <a:t>DB2</a:t>
            </a:r>
            <a:r>
              <a:rPr lang="en-IE" altLang="en-US" sz="1200" dirty="0"/>
              <a:t> and </a:t>
            </a:r>
            <a:r>
              <a:rPr lang="en-IE" altLang="en-US" sz="1200" i="1" dirty="0"/>
              <a:t>SQL/DS</a:t>
            </a:r>
            <a:r>
              <a:rPr lang="en-IE" altLang="en-US" sz="1200" dirty="0"/>
              <a:t>, and has championed and extended Ted </a:t>
            </a:r>
            <a:r>
              <a:rPr lang="en-IE" altLang="en-US" sz="1200" dirty="0" err="1"/>
              <a:t>Codd’s</a:t>
            </a:r>
            <a:r>
              <a:rPr lang="en-IE" altLang="en-US" sz="1200" dirty="0"/>
              <a:t> work on the </a:t>
            </a:r>
            <a:r>
              <a:rPr lang="en-IE" altLang="en-US" sz="1200" i="1" dirty="0"/>
              <a:t>Relational Model</a:t>
            </a:r>
            <a:r>
              <a:rPr lang="en-IE" altLang="en-US" sz="1200" dirty="0"/>
              <a:t>. He is the author of </a:t>
            </a:r>
            <a:r>
              <a:rPr lang="en-GB" altLang="en-US" sz="1200" i="1" dirty="0"/>
              <a:t>An Introduction to Database Systems</a:t>
            </a:r>
            <a:r>
              <a:rPr lang="en-GB" altLang="en-US" sz="1200" dirty="0"/>
              <a:t> </a:t>
            </a:r>
            <a:r>
              <a:rPr lang="en-IE" altLang="en-US" sz="1200" dirty="0"/>
              <a:t>which is considered a seminal work in the field of databases, and with Hugh </a:t>
            </a:r>
            <a:r>
              <a:rPr lang="en-IE" altLang="en-US" sz="1200" dirty="0" err="1"/>
              <a:t>Darwen</a:t>
            </a:r>
            <a:r>
              <a:rPr lang="en-IE" altLang="en-US" sz="1200" dirty="0"/>
              <a:t> is the author of </a:t>
            </a:r>
            <a:r>
              <a:rPr lang="en-IE" altLang="en-US" sz="1200" i="1" dirty="0"/>
              <a:t>Databases, Types, and the Relational Model</a:t>
            </a:r>
            <a:r>
              <a:rPr lang="en-IE" altLang="en-US" sz="1200" dirty="0"/>
              <a:t>, more commonly referred to as </a:t>
            </a:r>
            <a:r>
              <a:rPr lang="en-IE" altLang="en-US" sz="1200" i="1" dirty="0"/>
              <a:t>The Third Manifesto</a:t>
            </a:r>
            <a:r>
              <a:rPr lang="en-IE" altLang="en-US" sz="1200" dirty="0"/>
              <a:t>, which looks at the future of databases</a:t>
            </a:r>
            <a:r>
              <a:rPr lang="en-IE" altLang="en-US" sz="1200" dirty="0" smtClean="0"/>
              <a:t>.</a:t>
            </a:r>
            <a:endParaRPr lang="en-GB" altLang="en-US" sz="1200" dirty="0"/>
          </a:p>
          <a:p>
            <a:r>
              <a:rPr lang="en-GB" altLang="en-US" sz="1400" b="1" u="sng" dirty="0"/>
              <a:t>Books</a:t>
            </a:r>
            <a:endParaRPr lang="en-GB" altLang="en-US" sz="1400" b="1" dirty="0"/>
          </a:p>
          <a:p>
            <a:pPr>
              <a:buFontTx/>
              <a:buChar char="•"/>
            </a:pPr>
            <a:r>
              <a:rPr lang="en-IE" altLang="en-US" sz="1000" b="1" i="1" dirty="0"/>
              <a:t> An Introduction to Database Systems </a:t>
            </a:r>
          </a:p>
          <a:p>
            <a:pPr>
              <a:buFontTx/>
              <a:buChar char="•"/>
            </a:pPr>
            <a:r>
              <a:rPr lang="en-IE" altLang="en-US" sz="1000" b="1" dirty="0"/>
              <a:t> </a:t>
            </a:r>
            <a:r>
              <a:rPr lang="en-IE" altLang="en-US" sz="1000" b="1" i="1" dirty="0"/>
              <a:t>Databases, Types, and the Relational Model, The Third Manifesto</a:t>
            </a:r>
            <a:r>
              <a:rPr lang="en-IE" altLang="en-US" sz="1000" b="1" dirty="0"/>
              <a:t> (with Hugh </a:t>
            </a:r>
            <a:r>
              <a:rPr lang="en-IE" altLang="en-US" sz="1000" b="1" dirty="0" err="1"/>
              <a:t>Darwen</a:t>
            </a:r>
            <a:r>
              <a:rPr lang="en-IE" altLang="en-US" sz="1000" b="1" dirty="0"/>
              <a:t>)</a:t>
            </a:r>
            <a:endParaRPr lang="en-GB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4456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27088" y="477838"/>
            <a:ext cx="3527425" cy="5688012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114425" y="808038"/>
            <a:ext cx="1271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000" b="1">
                <a:solidFill>
                  <a:schemeClr val="bg1"/>
                </a:solidFill>
              </a:rPr>
              <a:t>James "Jim" Gray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932363" y="476250"/>
            <a:ext cx="3527425" cy="5688013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292725" y="692150"/>
            <a:ext cx="2879725" cy="360363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508625" y="739775"/>
            <a:ext cx="1495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200" b="1"/>
              <a:t>James "Jim" Gray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7732713" y="620713"/>
            <a:ext cx="655637" cy="487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5292725" y="1268413"/>
            <a:ext cx="2808288" cy="4752975"/>
          </a:xfrm>
          <a:prstGeom prst="rect">
            <a:avLst/>
          </a:prstGeom>
          <a:solidFill>
            <a:srgbClr val="C0C0C0"/>
          </a:solidFill>
          <a:ln w="571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15913" y="981075"/>
            <a:ext cx="503237" cy="5040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356100" y="1052513"/>
            <a:ext cx="503238" cy="50403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827088" y="1052513"/>
            <a:ext cx="320675" cy="5040312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4098925" y="1052513"/>
            <a:ext cx="249238" cy="5040312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340100" y="5029200"/>
            <a:ext cx="655638" cy="487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  <p:pic>
        <p:nvPicPr>
          <p:cNvPr id="6165" name="Picture 21" descr="james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2865438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185863" y="1125538"/>
            <a:ext cx="2881312" cy="4537075"/>
          </a:xfrm>
          <a:prstGeom prst="rect">
            <a:avLst/>
          </a:prstGeom>
          <a:noFill/>
          <a:ln w="76200">
            <a:solidFill>
              <a:srgbClr val="FFFF00">
                <a:alpha val="98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971550" y="5708650"/>
            <a:ext cx="3168650" cy="2889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162" name="WordArt 18"/>
          <p:cNvSpPr>
            <a:spLocks noChangeArrowheads="1" noChangeShapeType="1" noTextEdit="1"/>
          </p:cNvSpPr>
          <p:nvPr/>
        </p:nvSpPr>
        <p:spPr bwMode="auto">
          <a:xfrm>
            <a:off x="3340100" y="5029200"/>
            <a:ext cx="655638" cy="487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364163" y="1229519"/>
            <a:ext cx="273685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 b="1" u="sng" dirty="0"/>
              <a:t>Biography</a:t>
            </a:r>
          </a:p>
          <a:p>
            <a:r>
              <a:rPr lang="en-GB" altLang="en-US" sz="1200" dirty="0"/>
              <a:t>Born in San Francisco, California in 1944, and disappeared in 2007, aged 63, when during</a:t>
            </a:r>
            <a:r>
              <a:rPr lang="en-IE" altLang="en-US" sz="1200" dirty="0"/>
              <a:t> a short solo sailing trip near San Francisco, his 40-foot yacht, </a:t>
            </a:r>
            <a:r>
              <a:rPr lang="en-IE" altLang="en-US" sz="1200" i="1" dirty="0"/>
              <a:t>Tenacious</a:t>
            </a:r>
            <a:r>
              <a:rPr lang="en-IE" altLang="en-US" sz="1200" dirty="0"/>
              <a:t>, went missing</a:t>
            </a:r>
            <a:r>
              <a:rPr lang="en-IE" altLang="en-US" sz="1200" dirty="0" smtClean="0"/>
              <a:t>.</a:t>
            </a:r>
            <a:endParaRPr lang="en-IE" altLang="en-US" sz="1200" dirty="0"/>
          </a:p>
          <a:p>
            <a:r>
              <a:rPr lang="en-GB" altLang="en-US" sz="1400" b="1" u="sng" dirty="0"/>
              <a:t>Achievements</a:t>
            </a:r>
          </a:p>
          <a:p>
            <a:r>
              <a:rPr lang="en-GB" altLang="en-US" sz="1200" dirty="0"/>
              <a:t>He worked for several computer companies including: IBM, DEC, and Microsoft. During his time with IBM he worked on</a:t>
            </a:r>
            <a:r>
              <a:rPr lang="en-IE" altLang="en-US" sz="1200" dirty="0"/>
              <a:t> </a:t>
            </a:r>
            <a:r>
              <a:rPr lang="en-IE" altLang="en-US" sz="1200" i="1" dirty="0"/>
              <a:t>System R</a:t>
            </a:r>
            <a:r>
              <a:rPr lang="en-IE" altLang="en-US" sz="1200" dirty="0"/>
              <a:t>, and is responsible for several fundamental database achievements, including granular database locking, two-tier transaction commit, the "five-minute rule", and the data cube operator for data warehousing applications. His book </a:t>
            </a:r>
            <a:r>
              <a:rPr lang="en-GB" altLang="en-US" sz="1200" i="1" dirty="0"/>
              <a:t>Transaction Processing </a:t>
            </a:r>
            <a:r>
              <a:rPr lang="en-GB" altLang="en-US" sz="1200" dirty="0"/>
              <a:t>is considered a seminal work</a:t>
            </a:r>
            <a:r>
              <a:rPr lang="en-GB" altLang="en-US" sz="1200" dirty="0" smtClean="0"/>
              <a:t>.</a:t>
            </a:r>
            <a:endParaRPr lang="en-GB" altLang="en-US" sz="1200" dirty="0"/>
          </a:p>
          <a:p>
            <a:r>
              <a:rPr lang="en-GB" altLang="en-US" sz="1400" b="1" u="sng" dirty="0"/>
              <a:t>Books</a:t>
            </a:r>
          </a:p>
          <a:p>
            <a:pPr>
              <a:buFontTx/>
              <a:buChar char="•"/>
            </a:pPr>
            <a:r>
              <a:rPr lang="en-GB" altLang="en-US" sz="1000" b="1" dirty="0"/>
              <a:t> </a:t>
            </a:r>
            <a:r>
              <a:rPr lang="en-GB" altLang="en-US" sz="1000" b="1" i="1" dirty="0"/>
              <a:t>Transaction Processing: Concepts and Techniques</a:t>
            </a:r>
            <a:r>
              <a:rPr lang="en-GB" altLang="en-US" sz="1000" b="1" dirty="0"/>
              <a:t> (with Andreas Reuter)</a:t>
            </a:r>
          </a:p>
        </p:txBody>
      </p:sp>
    </p:spTree>
    <p:extLst>
      <p:ext uri="{BB962C8B-B14F-4D97-AF65-F5344CB8AC3E}">
        <p14:creationId xmlns:p14="http://schemas.microsoft.com/office/powerpoint/2010/main" val="28209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27088" y="477838"/>
            <a:ext cx="3527425" cy="5688012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932363" y="476250"/>
            <a:ext cx="3527425" cy="5688013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292725" y="692150"/>
            <a:ext cx="2879725" cy="360363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508625" y="739775"/>
            <a:ext cx="1692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200" b="1"/>
              <a:t>Peter Pin-Shan Chen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7732713" y="620713"/>
            <a:ext cx="655637" cy="487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292725" y="1268413"/>
            <a:ext cx="2808288" cy="4752975"/>
          </a:xfrm>
          <a:prstGeom prst="rect">
            <a:avLst/>
          </a:prstGeom>
          <a:solidFill>
            <a:srgbClr val="C0C0C0"/>
          </a:solidFill>
          <a:ln w="571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15913" y="981075"/>
            <a:ext cx="503237" cy="5040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pic>
        <p:nvPicPr>
          <p:cNvPr id="7186" name="Picture 18" descr="peter_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989013"/>
            <a:ext cx="3505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827088" y="981075"/>
            <a:ext cx="320675" cy="5040313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100513" y="981075"/>
            <a:ext cx="249237" cy="5040313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185863" y="1125538"/>
            <a:ext cx="2881312" cy="4537075"/>
          </a:xfrm>
          <a:prstGeom prst="rect">
            <a:avLst/>
          </a:prstGeom>
          <a:noFill/>
          <a:ln w="76200">
            <a:solidFill>
              <a:srgbClr val="FFFF00">
                <a:alpha val="98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>
            <a:off x="3340100" y="5029200"/>
            <a:ext cx="655638" cy="487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042988" y="787400"/>
            <a:ext cx="3168650" cy="2889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14425" y="808038"/>
            <a:ext cx="1436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000" b="1">
                <a:solidFill>
                  <a:schemeClr val="bg1"/>
                </a:solidFill>
              </a:rPr>
              <a:t>Peter Pin-Shan Chen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364163" y="1341438"/>
            <a:ext cx="273685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 b="1" u="sng" dirty="0"/>
              <a:t>Biography</a:t>
            </a:r>
          </a:p>
          <a:p>
            <a:r>
              <a:rPr lang="en-GB" altLang="en-US" sz="1200" dirty="0"/>
              <a:t>Born in Taichung, Taiwan</a:t>
            </a:r>
            <a:r>
              <a:rPr lang="en-GB" altLang="en-US" sz="1200" dirty="0" smtClean="0"/>
              <a:t>.</a:t>
            </a:r>
            <a:endParaRPr lang="en-GB" altLang="en-US" sz="1200" dirty="0"/>
          </a:p>
          <a:p>
            <a:r>
              <a:rPr lang="en-GB" altLang="en-US" sz="1400" b="1" u="sng" dirty="0"/>
              <a:t>Achievements</a:t>
            </a:r>
            <a:endParaRPr lang="en-GB" altLang="en-US" sz="1400" dirty="0"/>
          </a:p>
          <a:p>
            <a:r>
              <a:rPr lang="en-IE" altLang="en-US" sz="1200" dirty="0"/>
              <a:t>From 1974 to 1978 he worked as Assistant Professor at MIT Sloan School of Management, and during that time, in 1976 he authored a paper outlining </a:t>
            </a:r>
            <a:r>
              <a:rPr lang="en-IE" altLang="en-US" sz="1200" i="1" dirty="0"/>
              <a:t>Entity-Relationship Modelling (ERM)</a:t>
            </a:r>
            <a:r>
              <a:rPr lang="en-IE" altLang="en-US" sz="1200" dirty="0"/>
              <a:t>, a conceptual approach to the representation of data. Although he did not invent ERM, it was already being used (e.g. A.P.G Brown, 1975, “</a:t>
            </a:r>
            <a:r>
              <a:rPr lang="en-IE" altLang="en-US" sz="1200" i="1" dirty="0"/>
              <a:t>Modelling a Real-World System and Designing a Schema to Represent It</a:t>
            </a:r>
            <a:r>
              <a:rPr lang="en-IE" altLang="en-US" sz="1200" dirty="0"/>
              <a:t>”), but he did formalise and champion its use. In 1998, he was inducted as a Fellow of the ACM</a:t>
            </a:r>
            <a:r>
              <a:rPr lang="en-IE" altLang="en-US" sz="1200" dirty="0" smtClean="0"/>
              <a:t>.</a:t>
            </a:r>
            <a:endParaRPr lang="en-IE" altLang="en-US" sz="1200" dirty="0"/>
          </a:p>
          <a:p>
            <a:r>
              <a:rPr lang="en-GB" altLang="en-US" sz="1400" b="1" u="sng" dirty="0"/>
              <a:t>Papers</a:t>
            </a:r>
            <a:endParaRPr lang="en-IE" altLang="en-US" sz="1400" dirty="0"/>
          </a:p>
          <a:p>
            <a:r>
              <a:rPr lang="en-IE" altLang="en-US" sz="1000" b="1" dirty="0"/>
              <a:t>Chen, P., (1976) "</a:t>
            </a:r>
            <a:r>
              <a:rPr lang="en-IE" altLang="en-US" sz="1000" b="1" i="1" dirty="0"/>
              <a:t>The Entity-Relationship Model--Toward a Unified View of Data</a:t>
            </a:r>
            <a:r>
              <a:rPr lang="en-IE" altLang="en-US" sz="1000" b="1" dirty="0"/>
              <a:t>", ACM Trans on Database Systems 1/1/1976 ACM-Press ISSN 0362-5915, pp. 9–36</a:t>
            </a:r>
            <a:endParaRPr lang="en-GB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7272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27088" y="477838"/>
            <a:ext cx="3527425" cy="5688012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14425" y="808038"/>
            <a:ext cx="187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000" b="1">
                <a:solidFill>
                  <a:schemeClr val="bg1"/>
                </a:solidFill>
              </a:rPr>
              <a:t>Charles "Charlie" Bachman</a:t>
            </a:r>
            <a:r>
              <a:rPr lang="en-GB" altLang="en-US" sz="1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932363" y="476250"/>
            <a:ext cx="3527425" cy="5688013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292725" y="692150"/>
            <a:ext cx="2879725" cy="360363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508625" y="739775"/>
            <a:ext cx="2216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200" b="1"/>
              <a:t>Charles "Charlie" Bachman</a:t>
            </a:r>
            <a:r>
              <a:rPr lang="en-GB" altLang="en-US" sz="1200"/>
              <a:t> </a:t>
            </a: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7732713" y="620713"/>
            <a:ext cx="655637" cy="487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292725" y="1268413"/>
            <a:ext cx="2808288" cy="4752975"/>
          </a:xfrm>
          <a:prstGeom prst="rect">
            <a:avLst/>
          </a:prstGeom>
          <a:solidFill>
            <a:srgbClr val="C0C0C0"/>
          </a:solidFill>
          <a:ln w="571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pic>
        <p:nvPicPr>
          <p:cNvPr id="10258" name="Picture 18" descr="bachman_charles_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35528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5913" y="981075"/>
            <a:ext cx="503237" cy="5040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356100" y="1052513"/>
            <a:ext cx="503238" cy="50403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27088" y="1052513"/>
            <a:ext cx="320675" cy="5040312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98925" y="1052513"/>
            <a:ext cx="249238" cy="5040312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185863" y="1125538"/>
            <a:ext cx="2881312" cy="4537075"/>
          </a:xfrm>
          <a:prstGeom prst="rect">
            <a:avLst/>
          </a:prstGeom>
          <a:noFill/>
          <a:ln w="76200">
            <a:solidFill>
              <a:srgbClr val="FFFF00">
                <a:alpha val="98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971550" y="5708650"/>
            <a:ext cx="3168650" cy="2889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3340100" y="5029200"/>
            <a:ext cx="655638" cy="487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364163" y="1341438"/>
            <a:ext cx="273685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 b="1" u="sng" dirty="0"/>
              <a:t>Biography</a:t>
            </a:r>
          </a:p>
          <a:p>
            <a:r>
              <a:rPr lang="en-GB" altLang="en-US" sz="1200" dirty="0"/>
              <a:t>Born in Manhattan, Kansas in 1924, and retired in 1996</a:t>
            </a:r>
            <a:r>
              <a:rPr lang="en-IE" altLang="en-US" sz="1200" dirty="0"/>
              <a:t>. During World War II he spent two years in the Southwest Pacific </a:t>
            </a:r>
            <a:r>
              <a:rPr lang="en-IE" altLang="en-US" sz="1200" dirty="0" err="1"/>
              <a:t>Theater</a:t>
            </a:r>
            <a:r>
              <a:rPr lang="en-IE" altLang="en-US" sz="1200" dirty="0" smtClean="0"/>
              <a:t>.</a:t>
            </a:r>
            <a:endParaRPr lang="en-IE" altLang="en-US" sz="1100" dirty="0"/>
          </a:p>
          <a:p>
            <a:r>
              <a:rPr lang="en-GB" altLang="en-US" sz="1400" b="1" u="sng" dirty="0"/>
              <a:t>Achievements</a:t>
            </a:r>
          </a:p>
          <a:p>
            <a:r>
              <a:rPr lang="en-GB" altLang="en-US" sz="1200" dirty="0"/>
              <a:t>While working for </a:t>
            </a:r>
            <a:r>
              <a:rPr lang="en-GB" altLang="en-US" sz="1200" i="1" dirty="0"/>
              <a:t>General Electric</a:t>
            </a:r>
            <a:r>
              <a:rPr lang="en-GB" altLang="en-US" sz="1200" dirty="0"/>
              <a:t> Charles Bachman spent 1960 to 1964 developing one of the very first Database Management Systems, the </a:t>
            </a:r>
            <a:r>
              <a:rPr lang="en-GB" altLang="en-US" sz="1200" i="1" dirty="0"/>
              <a:t>Integrated Data Store</a:t>
            </a:r>
            <a:r>
              <a:rPr lang="en-GB" altLang="en-US" sz="1200" dirty="0"/>
              <a:t> (IDS) which also resulted in Bachman’s development of the </a:t>
            </a:r>
            <a:r>
              <a:rPr lang="en-GB" altLang="en-US" sz="1200" i="1" dirty="0"/>
              <a:t>Network Data Model</a:t>
            </a:r>
            <a:r>
              <a:rPr lang="en-GB" altLang="en-US" sz="1200" dirty="0"/>
              <a:t> and the </a:t>
            </a:r>
            <a:r>
              <a:rPr lang="en-GB" altLang="en-US" sz="1200" i="1" dirty="0"/>
              <a:t>Bachman Diagram</a:t>
            </a:r>
            <a:r>
              <a:rPr lang="en-GB" altLang="en-US" sz="1200" dirty="0"/>
              <a:t>. </a:t>
            </a:r>
            <a:r>
              <a:rPr lang="en-IE" altLang="en-US" sz="1200" dirty="0"/>
              <a:t>He received the ACM Turing Award in 1973 for "</a:t>
            </a:r>
            <a:r>
              <a:rPr lang="en-IE" altLang="en-US" sz="1200" i="1" dirty="0"/>
              <a:t>his outstanding contributions to database technology</a:t>
            </a:r>
            <a:r>
              <a:rPr lang="en-IE" altLang="en-US" sz="1200" dirty="0"/>
              <a:t>".</a:t>
            </a:r>
            <a:r>
              <a:rPr lang="en-IE" altLang="en-US" sz="1100" dirty="0"/>
              <a:t> </a:t>
            </a:r>
            <a:endParaRPr lang="en-GB" altLang="en-US" sz="1100" dirty="0"/>
          </a:p>
          <a:p>
            <a:r>
              <a:rPr lang="en-GB" altLang="en-US" sz="1400" b="1" u="sng" dirty="0"/>
              <a:t>Papers</a:t>
            </a:r>
            <a:endParaRPr lang="en-IE" altLang="en-US" sz="1000" b="1" dirty="0"/>
          </a:p>
          <a:p>
            <a:r>
              <a:rPr lang="en-IE" altLang="en-US" sz="1000" b="1" dirty="0"/>
              <a:t>Bachman, C., 1969, "</a:t>
            </a:r>
            <a:r>
              <a:rPr lang="en-IE" altLang="en-US" sz="1000" b="1" i="1" dirty="0"/>
              <a:t>Data Structure Diagrams</a:t>
            </a:r>
            <a:r>
              <a:rPr lang="en-IE" altLang="en-US" sz="1000" b="1" dirty="0"/>
              <a:t>" in </a:t>
            </a:r>
            <a:r>
              <a:rPr lang="en-IE" altLang="en-US" sz="1000" b="1" dirty="0" err="1"/>
              <a:t>DataBase</a:t>
            </a:r>
            <a:r>
              <a:rPr lang="en-IE" altLang="en-US" sz="1000" b="1" dirty="0"/>
              <a:t>: A Quarterly Newsletter of SIGBDP. vol. 1, no. 2, Summer 1969.</a:t>
            </a:r>
          </a:p>
        </p:txBody>
      </p:sp>
    </p:spTree>
    <p:extLst>
      <p:ext uri="{BB962C8B-B14F-4D97-AF65-F5344CB8AC3E}">
        <p14:creationId xmlns:p14="http://schemas.microsoft.com/office/powerpoint/2010/main" val="16725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827088" y="477838"/>
            <a:ext cx="3527425" cy="5688012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14425" y="808038"/>
            <a:ext cx="1358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000" b="1">
                <a:solidFill>
                  <a:schemeClr val="bg1"/>
                </a:solidFill>
              </a:rPr>
              <a:t>Cecil Wayne Ratliff</a:t>
            </a:r>
            <a:r>
              <a:rPr lang="en-GB" altLang="en-US" sz="1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932363" y="476250"/>
            <a:ext cx="3527425" cy="5688013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292725" y="692150"/>
            <a:ext cx="2879725" cy="360363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508625" y="739775"/>
            <a:ext cx="1598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200" b="1"/>
              <a:t>Cecil Wayne Ratliff</a:t>
            </a:r>
            <a:r>
              <a:rPr lang="en-GB" altLang="en-US" sz="1200"/>
              <a:t> </a:t>
            </a: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7732713" y="620713"/>
            <a:ext cx="655637" cy="487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292725" y="1268413"/>
            <a:ext cx="2808288" cy="4752975"/>
          </a:xfrm>
          <a:prstGeom prst="rect">
            <a:avLst/>
          </a:prstGeom>
          <a:solidFill>
            <a:srgbClr val="C0C0C0"/>
          </a:solidFill>
          <a:ln w="571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15913" y="981075"/>
            <a:ext cx="503237" cy="50403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pic>
        <p:nvPicPr>
          <p:cNvPr id="12306" name="Picture 18" descr="_RATL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3128963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4356100" y="1052513"/>
            <a:ext cx="503238" cy="50403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827088" y="1052513"/>
            <a:ext cx="320675" cy="5040312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4098925" y="1052513"/>
            <a:ext cx="249238" cy="5040312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185863" y="1125538"/>
            <a:ext cx="2881312" cy="4537075"/>
          </a:xfrm>
          <a:prstGeom prst="rect">
            <a:avLst/>
          </a:prstGeom>
          <a:noFill/>
          <a:ln w="76200">
            <a:solidFill>
              <a:srgbClr val="FFFF00">
                <a:alpha val="98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971550" y="5708650"/>
            <a:ext cx="3168650" cy="2889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2305" name="WordArt 17"/>
          <p:cNvSpPr>
            <a:spLocks noChangeArrowheads="1" noChangeShapeType="1" noTextEdit="1"/>
          </p:cNvSpPr>
          <p:nvPr/>
        </p:nvSpPr>
        <p:spPr bwMode="auto">
          <a:xfrm>
            <a:off x="3340100" y="5029200"/>
            <a:ext cx="655638" cy="487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364163" y="1341438"/>
            <a:ext cx="273685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 b="1" u="sng" dirty="0"/>
              <a:t>Biography</a:t>
            </a:r>
          </a:p>
          <a:p>
            <a:r>
              <a:rPr lang="en-GB" altLang="en-US" sz="1200" dirty="0"/>
              <a:t>Born in Trenton, Ohio in 1946, and retired in 1996</a:t>
            </a:r>
            <a:r>
              <a:rPr lang="en-IE" altLang="en-US" sz="1200" dirty="0"/>
              <a:t>. During World War II he spent two years in the Southwest Pacific </a:t>
            </a:r>
            <a:r>
              <a:rPr lang="en-IE" altLang="en-US" sz="1200" dirty="0" err="1"/>
              <a:t>Theater</a:t>
            </a:r>
            <a:r>
              <a:rPr lang="en-IE" altLang="en-US" sz="1200" dirty="0" smtClean="0"/>
              <a:t>.</a:t>
            </a:r>
            <a:endParaRPr lang="en-IE" altLang="en-US" sz="1200" dirty="0"/>
          </a:p>
          <a:p>
            <a:r>
              <a:rPr lang="en-GB" altLang="en-US" sz="1400" b="1" u="sng" dirty="0"/>
              <a:t>Achievements</a:t>
            </a:r>
          </a:p>
          <a:p>
            <a:r>
              <a:rPr lang="en-IE" altLang="en-US" sz="1200" dirty="0" err="1"/>
              <a:t>Ratlif</a:t>
            </a:r>
            <a:r>
              <a:rPr lang="en-IE" altLang="en-US" sz="1200" dirty="0"/>
              <a:t> was a member of the NASA Viking program flight team when the Viking spacecraft landed on Mars  in 1976, and wrote the data management system, </a:t>
            </a:r>
            <a:r>
              <a:rPr lang="en-IE" altLang="en-US" sz="1200" i="1" dirty="0"/>
              <a:t>MFILE</a:t>
            </a:r>
            <a:r>
              <a:rPr lang="en-IE" altLang="en-US" sz="1200" dirty="0"/>
              <a:t>, for the Viking lander support software. Following this in 1978 he wrote </a:t>
            </a:r>
            <a:r>
              <a:rPr lang="en-IE" altLang="en-US" sz="1200" i="1" dirty="0"/>
              <a:t>Vulcan</a:t>
            </a:r>
            <a:r>
              <a:rPr lang="en-IE" altLang="en-US" sz="1200" dirty="0"/>
              <a:t>, a database program in assembly language for the Jet Propulsion Laboratory (JPL). This program was renamed </a:t>
            </a:r>
            <a:r>
              <a:rPr lang="en-IE" altLang="en-US" sz="1200" i="1" dirty="0"/>
              <a:t>dBase</a:t>
            </a:r>
            <a:r>
              <a:rPr lang="en-IE" altLang="en-US" sz="1200" dirty="0"/>
              <a:t> in 1980 and became the first widely used database system for </a:t>
            </a:r>
            <a:r>
              <a:rPr lang="en-IE" altLang="en-US" sz="1200" dirty="0" smtClean="0"/>
              <a:t>microcomputers</a:t>
            </a:r>
            <a:r>
              <a:rPr lang="en-IE" altLang="en-US" sz="1200" dirty="0"/>
              <a:t>. </a:t>
            </a:r>
            <a:endParaRPr lang="en-GB" altLang="en-US" sz="1400" b="1" u="sng" dirty="0"/>
          </a:p>
          <a:p>
            <a:r>
              <a:rPr lang="en-GB" altLang="en-US" sz="1400" b="1" u="sng" dirty="0"/>
              <a:t>Books</a:t>
            </a:r>
          </a:p>
          <a:p>
            <a:r>
              <a:rPr lang="en-IE" altLang="en-US" sz="1000" b="1" dirty="0"/>
              <a:t>Wayne Ratliff, C., </a:t>
            </a:r>
            <a:r>
              <a:rPr lang="en-IE" altLang="en-US" sz="1000" b="1" dirty="0" err="1"/>
              <a:t>Heimendinger</a:t>
            </a:r>
            <a:r>
              <a:rPr lang="en-IE" altLang="en-US" sz="1000" b="1" dirty="0"/>
              <a:t>, L., 1992, "Using </a:t>
            </a:r>
            <a:r>
              <a:rPr lang="en-IE" altLang="en-US" sz="1000" b="1" dirty="0" err="1"/>
              <a:t>dBASE</a:t>
            </a:r>
            <a:r>
              <a:rPr lang="en-IE" altLang="en-US" sz="1000" b="1" dirty="0"/>
              <a:t> IV", Prentice Hall</a:t>
            </a:r>
            <a:r>
              <a:rPr lang="en-IE" altLang="en-US" sz="1000" dirty="0"/>
              <a:t> </a:t>
            </a:r>
            <a:endParaRPr lang="en-GB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769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pPr algn="ctr"/>
            <a:r>
              <a:rPr lang="en-IE" sz="6600" dirty="0" smtClean="0"/>
              <a:t>Timelines</a:t>
            </a:r>
            <a:endParaRPr lang="en-IE" sz="6600" dirty="0"/>
          </a:p>
        </p:txBody>
      </p:sp>
    </p:spTree>
    <p:extLst>
      <p:ext uri="{BB962C8B-B14F-4D97-AF65-F5344CB8AC3E}">
        <p14:creationId xmlns:p14="http://schemas.microsoft.com/office/powerpoint/2010/main" val="24297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319608" y="476672"/>
            <a:ext cx="7924800" cy="1439862"/>
          </a:xfrm>
        </p:spPr>
        <p:txBody>
          <a:bodyPr/>
          <a:lstStyle/>
          <a:p>
            <a:pPr eaLnBrk="1" hangingPunct="1"/>
            <a:r>
              <a:rPr lang="en-IE" altLang="en-US" dirty="0" smtClean="0"/>
              <a:t>Scientific </a:t>
            </a:r>
            <a:br>
              <a:rPr lang="en-IE" altLang="en-US" dirty="0" smtClean="0"/>
            </a:br>
            <a:r>
              <a:rPr lang="en-IE" altLang="en-US" dirty="0" smtClean="0"/>
              <a:t>Method</a:t>
            </a:r>
            <a:endParaRPr lang="en-GB" altLang="en-US" dirty="0" smtClean="0"/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21175" y="1052513"/>
            <a:ext cx="4822825" cy="3005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/>
              <a:t>280BC  Libraries with Index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/>
              <a:t>1000     Collaborative Encyclopedia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/>
              <a:t>1410     Cross-referenced Encyclopedia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/>
              <a:t>1550     Invention of the Fact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/>
              <a:t>1590     Controlled Experiments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/>
              <a:t>1609     Scopes and Laboratories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/>
              <a:t>1687     Hypothesis/Prediction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/>
              <a:t>1650     Societies of Experts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/>
              <a:t>1665     Necessary Repeatability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endParaRPr lang="en-GB" altLang="en-US" sz="1800" dirty="0" smtClean="0"/>
          </a:p>
        </p:txBody>
      </p:sp>
      <p:sp>
        <p:nvSpPr>
          <p:cNvPr id="3482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34583" y="3555600"/>
            <a:ext cx="4746625" cy="25987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/>
              <a:t>1752     Peer Review Referee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/>
              <a:t>1780     Journal Network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/>
              <a:t>1920     Falsifiable Testability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/>
              <a:t>1926     Randomized Design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/>
              <a:t>1937     Controlled Placebo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/>
              <a:t>1950     Double Bind Refinement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/>
              <a:t>1946     Computer simulations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/>
              <a:t>1974     Meta-analysis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600" dirty="0" smtClean="0"/>
          </a:p>
        </p:txBody>
      </p:sp>
      <p:sp>
        <p:nvSpPr>
          <p:cNvPr id="34822" name="AutoShape 7"/>
          <p:cNvSpPr>
            <a:spLocks noChangeArrowheads="1"/>
          </p:cNvSpPr>
          <p:nvPr/>
        </p:nvSpPr>
        <p:spPr bwMode="auto">
          <a:xfrm>
            <a:off x="3362325" y="981075"/>
            <a:ext cx="346075" cy="48958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23" name="Oval 8"/>
          <p:cNvSpPr>
            <a:spLocks noChangeArrowheads="1"/>
          </p:cNvSpPr>
          <p:nvPr/>
        </p:nvSpPr>
        <p:spPr bwMode="auto">
          <a:xfrm>
            <a:off x="3481388" y="1125538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3481388" y="1414463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25" name="Oval 10"/>
          <p:cNvSpPr>
            <a:spLocks noChangeArrowheads="1"/>
          </p:cNvSpPr>
          <p:nvPr/>
        </p:nvSpPr>
        <p:spPr bwMode="auto">
          <a:xfrm>
            <a:off x="3481388" y="1701800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26" name="Oval 11"/>
          <p:cNvSpPr>
            <a:spLocks noChangeArrowheads="1"/>
          </p:cNvSpPr>
          <p:nvPr/>
        </p:nvSpPr>
        <p:spPr bwMode="auto">
          <a:xfrm>
            <a:off x="3481388" y="1989138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27" name="Oval 12"/>
          <p:cNvSpPr>
            <a:spLocks noChangeArrowheads="1"/>
          </p:cNvSpPr>
          <p:nvPr/>
        </p:nvSpPr>
        <p:spPr bwMode="auto">
          <a:xfrm>
            <a:off x="3481388" y="2278063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28" name="Oval 13"/>
          <p:cNvSpPr>
            <a:spLocks noChangeArrowheads="1"/>
          </p:cNvSpPr>
          <p:nvPr/>
        </p:nvSpPr>
        <p:spPr bwMode="auto">
          <a:xfrm>
            <a:off x="3481388" y="2493963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29" name="Oval 14"/>
          <p:cNvSpPr>
            <a:spLocks noChangeArrowheads="1"/>
          </p:cNvSpPr>
          <p:nvPr/>
        </p:nvSpPr>
        <p:spPr bwMode="auto">
          <a:xfrm>
            <a:off x="3481388" y="2781300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0" name="Oval 15"/>
          <p:cNvSpPr>
            <a:spLocks noChangeArrowheads="1"/>
          </p:cNvSpPr>
          <p:nvPr/>
        </p:nvSpPr>
        <p:spPr bwMode="auto">
          <a:xfrm>
            <a:off x="3481388" y="3070225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1" name="Oval 16"/>
          <p:cNvSpPr>
            <a:spLocks noChangeArrowheads="1"/>
          </p:cNvSpPr>
          <p:nvPr/>
        </p:nvSpPr>
        <p:spPr bwMode="auto">
          <a:xfrm>
            <a:off x="3481388" y="3357563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2" name="Oval 17"/>
          <p:cNvSpPr>
            <a:spLocks noChangeArrowheads="1"/>
          </p:cNvSpPr>
          <p:nvPr/>
        </p:nvSpPr>
        <p:spPr bwMode="auto">
          <a:xfrm>
            <a:off x="3481388" y="3573463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3" name="Oval 18"/>
          <p:cNvSpPr>
            <a:spLocks noChangeArrowheads="1"/>
          </p:cNvSpPr>
          <p:nvPr/>
        </p:nvSpPr>
        <p:spPr bwMode="auto">
          <a:xfrm>
            <a:off x="3481388" y="3862388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4" name="Oval 19"/>
          <p:cNvSpPr>
            <a:spLocks noChangeArrowheads="1"/>
          </p:cNvSpPr>
          <p:nvPr/>
        </p:nvSpPr>
        <p:spPr bwMode="auto">
          <a:xfrm>
            <a:off x="3481388" y="4149725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5" name="Oval 20"/>
          <p:cNvSpPr>
            <a:spLocks noChangeArrowheads="1"/>
          </p:cNvSpPr>
          <p:nvPr/>
        </p:nvSpPr>
        <p:spPr bwMode="auto">
          <a:xfrm>
            <a:off x="3481388" y="4438650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6" name="Oval 21"/>
          <p:cNvSpPr>
            <a:spLocks noChangeArrowheads="1"/>
          </p:cNvSpPr>
          <p:nvPr/>
        </p:nvSpPr>
        <p:spPr bwMode="auto">
          <a:xfrm>
            <a:off x="3481388" y="4654550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7" name="Oval 22"/>
          <p:cNvSpPr>
            <a:spLocks noChangeArrowheads="1"/>
          </p:cNvSpPr>
          <p:nvPr/>
        </p:nvSpPr>
        <p:spPr bwMode="auto">
          <a:xfrm>
            <a:off x="3481388" y="4941888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8" name="Oval 23"/>
          <p:cNvSpPr>
            <a:spLocks noChangeArrowheads="1"/>
          </p:cNvSpPr>
          <p:nvPr/>
        </p:nvSpPr>
        <p:spPr bwMode="auto">
          <a:xfrm>
            <a:off x="3481388" y="5230813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9" name="Oval 24"/>
          <p:cNvSpPr>
            <a:spLocks noChangeArrowheads="1"/>
          </p:cNvSpPr>
          <p:nvPr/>
        </p:nvSpPr>
        <p:spPr bwMode="auto">
          <a:xfrm>
            <a:off x="3481388" y="5518150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40" name="Line 25"/>
          <p:cNvSpPr>
            <a:spLocks noChangeShapeType="1"/>
          </p:cNvSpPr>
          <p:nvPr/>
        </p:nvSpPr>
        <p:spPr bwMode="auto">
          <a:xfrm>
            <a:off x="3625850" y="1196975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1" name="Line 26"/>
          <p:cNvSpPr>
            <a:spLocks noChangeShapeType="1"/>
          </p:cNvSpPr>
          <p:nvPr/>
        </p:nvSpPr>
        <p:spPr bwMode="auto">
          <a:xfrm>
            <a:off x="3625850" y="1196975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2" name="Line 27"/>
          <p:cNvSpPr>
            <a:spLocks noChangeShapeType="1"/>
          </p:cNvSpPr>
          <p:nvPr/>
        </p:nvSpPr>
        <p:spPr bwMode="auto">
          <a:xfrm>
            <a:off x="3625850" y="1484313"/>
            <a:ext cx="5159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3" name="Line 28"/>
          <p:cNvSpPr>
            <a:spLocks noChangeShapeType="1"/>
          </p:cNvSpPr>
          <p:nvPr/>
        </p:nvSpPr>
        <p:spPr bwMode="auto">
          <a:xfrm>
            <a:off x="3625850" y="1484313"/>
            <a:ext cx="873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4" name="Line 29"/>
          <p:cNvSpPr>
            <a:spLocks noChangeShapeType="1"/>
          </p:cNvSpPr>
          <p:nvPr/>
        </p:nvSpPr>
        <p:spPr bwMode="auto">
          <a:xfrm>
            <a:off x="3625850" y="1773238"/>
            <a:ext cx="5159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5" name="Line 30"/>
          <p:cNvSpPr>
            <a:spLocks noChangeShapeType="1"/>
          </p:cNvSpPr>
          <p:nvPr/>
        </p:nvSpPr>
        <p:spPr bwMode="auto">
          <a:xfrm>
            <a:off x="3625850" y="1773238"/>
            <a:ext cx="873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6" name="Line 31"/>
          <p:cNvSpPr>
            <a:spLocks noChangeShapeType="1"/>
          </p:cNvSpPr>
          <p:nvPr/>
        </p:nvSpPr>
        <p:spPr bwMode="auto">
          <a:xfrm>
            <a:off x="3625850" y="2060575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7" name="Line 32"/>
          <p:cNvSpPr>
            <a:spLocks noChangeShapeType="1"/>
          </p:cNvSpPr>
          <p:nvPr/>
        </p:nvSpPr>
        <p:spPr bwMode="auto">
          <a:xfrm>
            <a:off x="3625850" y="2060575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8" name="Line 33"/>
          <p:cNvSpPr>
            <a:spLocks noChangeShapeType="1"/>
          </p:cNvSpPr>
          <p:nvPr/>
        </p:nvSpPr>
        <p:spPr bwMode="auto">
          <a:xfrm>
            <a:off x="3625850" y="2347913"/>
            <a:ext cx="5159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9" name="Line 34"/>
          <p:cNvSpPr>
            <a:spLocks noChangeShapeType="1"/>
          </p:cNvSpPr>
          <p:nvPr/>
        </p:nvSpPr>
        <p:spPr bwMode="auto">
          <a:xfrm>
            <a:off x="3625850" y="2347913"/>
            <a:ext cx="873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0" name="Line 35"/>
          <p:cNvSpPr>
            <a:spLocks noChangeShapeType="1"/>
          </p:cNvSpPr>
          <p:nvPr/>
        </p:nvSpPr>
        <p:spPr bwMode="auto">
          <a:xfrm>
            <a:off x="3625850" y="2565400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1" name="Line 36"/>
          <p:cNvSpPr>
            <a:spLocks noChangeShapeType="1"/>
          </p:cNvSpPr>
          <p:nvPr/>
        </p:nvSpPr>
        <p:spPr bwMode="auto">
          <a:xfrm>
            <a:off x="3625850" y="2565400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2" name="Line 37"/>
          <p:cNvSpPr>
            <a:spLocks noChangeShapeType="1"/>
          </p:cNvSpPr>
          <p:nvPr/>
        </p:nvSpPr>
        <p:spPr bwMode="auto">
          <a:xfrm>
            <a:off x="3625850" y="2852738"/>
            <a:ext cx="5159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3" name="Line 38"/>
          <p:cNvSpPr>
            <a:spLocks noChangeShapeType="1"/>
          </p:cNvSpPr>
          <p:nvPr/>
        </p:nvSpPr>
        <p:spPr bwMode="auto">
          <a:xfrm>
            <a:off x="3625850" y="2852738"/>
            <a:ext cx="873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4" name="Line 39"/>
          <p:cNvSpPr>
            <a:spLocks noChangeShapeType="1"/>
          </p:cNvSpPr>
          <p:nvPr/>
        </p:nvSpPr>
        <p:spPr bwMode="auto">
          <a:xfrm>
            <a:off x="3625850" y="3140075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5" name="Line 40"/>
          <p:cNvSpPr>
            <a:spLocks noChangeShapeType="1"/>
          </p:cNvSpPr>
          <p:nvPr/>
        </p:nvSpPr>
        <p:spPr bwMode="auto">
          <a:xfrm>
            <a:off x="3625850" y="3140075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6" name="Line 41"/>
          <p:cNvSpPr>
            <a:spLocks noChangeShapeType="1"/>
          </p:cNvSpPr>
          <p:nvPr/>
        </p:nvSpPr>
        <p:spPr bwMode="auto">
          <a:xfrm>
            <a:off x="3625850" y="3429000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7" name="Line 42"/>
          <p:cNvSpPr>
            <a:spLocks noChangeShapeType="1"/>
          </p:cNvSpPr>
          <p:nvPr/>
        </p:nvSpPr>
        <p:spPr bwMode="auto">
          <a:xfrm>
            <a:off x="3625850" y="3429000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8" name="Line 43"/>
          <p:cNvSpPr>
            <a:spLocks noChangeShapeType="1"/>
          </p:cNvSpPr>
          <p:nvPr/>
        </p:nvSpPr>
        <p:spPr bwMode="auto">
          <a:xfrm>
            <a:off x="3625850" y="3644900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9" name="Line 44"/>
          <p:cNvSpPr>
            <a:spLocks noChangeShapeType="1"/>
          </p:cNvSpPr>
          <p:nvPr/>
        </p:nvSpPr>
        <p:spPr bwMode="auto">
          <a:xfrm>
            <a:off x="3625850" y="3644900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0" name="Line 45"/>
          <p:cNvSpPr>
            <a:spLocks noChangeShapeType="1"/>
          </p:cNvSpPr>
          <p:nvPr/>
        </p:nvSpPr>
        <p:spPr bwMode="auto">
          <a:xfrm>
            <a:off x="3625850" y="3932238"/>
            <a:ext cx="5159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1" name="Line 46"/>
          <p:cNvSpPr>
            <a:spLocks noChangeShapeType="1"/>
          </p:cNvSpPr>
          <p:nvPr/>
        </p:nvSpPr>
        <p:spPr bwMode="auto">
          <a:xfrm>
            <a:off x="3625850" y="3932238"/>
            <a:ext cx="873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2" name="Line 47"/>
          <p:cNvSpPr>
            <a:spLocks noChangeShapeType="1"/>
          </p:cNvSpPr>
          <p:nvPr/>
        </p:nvSpPr>
        <p:spPr bwMode="auto">
          <a:xfrm>
            <a:off x="3625850" y="4221163"/>
            <a:ext cx="5159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3" name="Line 48"/>
          <p:cNvSpPr>
            <a:spLocks noChangeShapeType="1"/>
          </p:cNvSpPr>
          <p:nvPr/>
        </p:nvSpPr>
        <p:spPr bwMode="auto">
          <a:xfrm>
            <a:off x="3625850" y="4221163"/>
            <a:ext cx="873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4" name="Line 49"/>
          <p:cNvSpPr>
            <a:spLocks noChangeShapeType="1"/>
          </p:cNvSpPr>
          <p:nvPr/>
        </p:nvSpPr>
        <p:spPr bwMode="auto">
          <a:xfrm>
            <a:off x="3625850" y="4508500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5" name="Line 50"/>
          <p:cNvSpPr>
            <a:spLocks noChangeShapeType="1"/>
          </p:cNvSpPr>
          <p:nvPr/>
        </p:nvSpPr>
        <p:spPr bwMode="auto">
          <a:xfrm>
            <a:off x="3625850" y="4508500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6" name="Line 51"/>
          <p:cNvSpPr>
            <a:spLocks noChangeShapeType="1"/>
          </p:cNvSpPr>
          <p:nvPr/>
        </p:nvSpPr>
        <p:spPr bwMode="auto">
          <a:xfrm>
            <a:off x="3625850" y="4724400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7" name="Line 52"/>
          <p:cNvSpPr>
            <a:spLocks noChangeShapeType="1"/>
          </p:cNvSpPr>
          <p:nvPr/>
        </p:nvSpPr>
        <p:spPr bwMode="auto">
          <a:xfrm>
            <a:off x="3625850" y="4724400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8" name="Line 53"/>
          <p:cNvSpPr>
            <a:spLocks noChangeShapeType="1"/>
          </p:cNvSpPr>
          <p:nvPr/>
        </p:nvSpPr>
        <p:spPr bwMode="auto">
          <a:xfrm>
            <a:off x="3625850" y="5013325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9" name="Line 54"/>
          <p:cNvSpPr>
            <a:spLocks noChangeShapeType="1"/>
          </p:cNvSpPr>
          <p:nvPr/>
        </p:nvSpPr>
        <p:spPr bwMode="auto">
          <a:xfrm>
            <a:off x="3625850" y="5013325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70" name="Line 55"/>
          <p:cNvSpPr>
            <a:spLocks noChangeShapeType="1"/>
          </p:cNvSpPr>
          <p:nvPr/>
        </p:nvSpPr>
        <p:spPr bwMode="auto">
          <a:xfrm>
            <a:off x="3625850" y="5300663"/>
            <a:ext cx="5159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71" name="Line 56"/>
          <p:cNvSpPr>
            <a:spLocks noChangeShapeType="1"/>
          </p:cNvSpPr>
          <p:nvPr/>
        </p:nvSpPr>
        <p:spPr bwMode="auto">
          <a:xfrm>
            <a:off x="3625850" y="5300663"/>
            <a:ext cx="873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72" name="Line 57"/>
          <p:cNvSpPr>
            <a:spLocks noChangeShapeType="1"/>
          </p:cNvSpPr>
          <p:nvPr/>
        </p:nvSpPr>
        <p:spPr bwMode="auto">
          <a:xfrm>
            <a:off x="3625850" y="5589588"/>
            <a:ext cx="5159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73" name="Line 58"/>
          <p:cNvSpPr>
            <a:spLocks noChangeShapeType="1"/>
          </p:cNvSpPr>
          <p:nvPr/>
        </p:nvSpPr>
        <p:spPr bwMode="auto">
          <a:xfrm>
            <a:off x="3625850" y="5589588"/>
            <a:ext cx="873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74" name="AutoShape 59"/>
          <p:cNvSpPr>
            <a:spLocks noChangeArrowheads="1"/>
          </p:cNvSpPr>
          <p:nvPr/>
        </p:nvSpPr>
        <p:spPr bwMode="auto">
          <a:xfrm rot="10800000">
            <a:off x="3194050" y="5805488"/>
            <a:ext cx="688975" cy="2873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4142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23624" y="3212976"/>
            <a:ext cx="8712968" cy="360040"/>
          </a:xfrm>
          <a:prstGeom prst="flowChartAlternateProcess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3" name="Oval 2"/>
          <p:cNvSpPr/>
          <p:nvPr/>
        </p:nvSpPr>
        <p:spPr>
          <a:xfrm>
            <a:off x="359648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4" name="Oval 3"/>
          <p:cNvSpPr/>
          <p:nvPr/>
        </p:nvSpPr>
        <p:spPr>
          <a:xfrm>
            <a:off x="1257648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5" name="Oval 4"/>
          <p:cNvSpPr/>
          <p:nvPr/>
        </p:nvSpPr>
        <p:spPr>
          <a:xfrm>
            <a:off x="8640568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6" name="Flowchart: Alternate Process 5"/>
          <p:cNvSpPr/>
          <p:nvPr/>
        </p:nvSpPr>
        <p:spPr>
          <a:xfrm>
            <a:off x="950256" y="3717032"/>
            <a:ext cx="79208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 smtClean="0">
                <a:solidFill>
                  <a:schemeClr val="tx1"/>
                </a:solidFill>
              </a:rPr>
              <a:t>1993</a:t>
            </a:r>
            <a:endParaRPr lang="en-IE" sz="1200" u="sng" dirty="0">
              <a:solidFill>
                <a:schemeClr val="tx1"/>
              </a:solidFill>
            </a:endParaRPr>
          </a:p>
          <a:p>
            <a:pPr algn="ctr"/>
            <a:r>
              <a:rPr lang="en-IE" sz="1200" dirty="0" err="1" smtClean="0">
                <a:solidFill>
                  <a:schemeClr val="tx1"/>
                </a:solidFill>
              </a:rPr>
              <a:t>Debian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8405376" y="3717032"/>
            <a:ext cx="64807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 smtClean="0">
                <a:solidFill>
                  <a:schemeClr val="tx1"/>
                </a:solidFill>
              </a:rPr>
              <a:t>2011</a:t>
            </a:r>
            <a:endParaRPr lang="en-IE" sz="1200" u="sng" dirty="0">
              <a:solidFill>
                <a:schemeClr val="tx1"/>
              </a:solidFill>
            </a:endParaRPr>
          </a:p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V3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5592" y="2520606"/>
            <a:ext cx="72008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 smtClean="0">
                <a:solidFill>
                  <a:schemeClr val="tx1"/>
                </a:solidFill>
              </a:rPr>
              <a:t>1992</a:t>
            </a:r>
          </a:p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V0.01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827680" y="2520606"/>
            <a:ext cx="1048899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 smtClean="0">
                <a:solidFill>
                  <a:schemeClr val="tx1"/>
                </a:solidFill>
              </a:rPr>
              <a:t>1993</a:t>
            </a:r>
            <a:endParaRPr lang="en-IE" sz="1200" u="sng" dirty="0">
              <a:solidFill>
                <a:schemeClr val="tx1"/>
              </a:solidFill>
            </a:endParaRPr>
          </a:p>
          <a:p>
            <a:pPr algn="ctr"/>
            <a:r>
              <a:rPr lang="en-IE" sz="1200" dirty="0" err="1" smtClean="0">
                <a:solidFill>
                  <a:schemeClr val="tx1"/>
                </a:solidFill>
              </a:rPr>
              <a:t>Slackware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4" idx="4"/>
            <a:endCxn id="6" idx="0"/>
          </p:cNvCxnSpPr>
          <p:nvPr/>
        </p:nvCxnSpPr>
        <p:spPr>
          <a:xfrm flipH="1">
            <a:off x="1346300" y="3464984"/>
            <a:ext cx="1348" cy="25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4"/>
            <a:endCxn id="7" idx="0"/>
          </p:cNvCxnSpPr>
          <p:nvPr/>
        </p:nvCxnSpPr>
        <p:spPr>
          <a:xfrm flipH="1">
            <a:off x="8729412" y="3464984"/>
            <a:ext cx="1156" cy="25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3" idx="0"/>
          </p:cNvCxnSpPr>
          <p:nvPr/>
        </p:nvCxnSpPr>
        <p:spPr>
          <a:xfrm flipH="1">
            <a:off x="449648" y="3010807"/>
            <a:ext cx="4137" cy="2741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2"/>
            <a:endCxn id="4" idx="0"/>
          </p:cNvCxnSpPr>
          <p:nvPr/>
        </p:nvCxnSpPr>
        <p:spPr>
          <a:xfrm flipH="1">
            <a:off x="1347648" y="3024662"/>
            <a:ext cx="4482" cy="2603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1928870" y="2513966"/>
            <a:ext cx="64807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 smtClean="0">
                <a:solidFill>
                  <a:schemeClr val="tx1"/>
                </a:solidFill>
              </a:rPr>
              <a:t>1994</a:t>
            </a:r>
            <a:endParaRPr lang="en-IE" sz="1200" u="sng" dirty="0">
              <a:solidFill>
                <a:schemeClr val="tx1"/>
              </a:solidFill>
            </a:endParaRPr>
          </a:p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SUSE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67840" y="2996952"/>
            <a:ext cx="1060" cy="3060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023944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17" name="Flowchart: Alternate Process 16"/>
          <p:cNvSpPr/>
          <p:nvPr/>
        </p:nvSpPr>
        <p:spPr>
          <a:xfrm>
            <a:off x="2665806" y="2501554"/>
            <a:ext cx="6176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100" u="sng" dirty="0" smtClean="0">
                <a:solidFill>
                  <a:schemeClr val="tx1"/>
                </a:solidFill>
              </a:rPr>
              <a:t>1996</a:t>
            </a:r>
            <a:endParaRPr lang="en-IE" sz="1100" u="sng" dirty="0">
              <a:solidFill>
                <a:schemeClr val="tx1"/>
              </a:solidFill>
            </a:endParaRPr>
          </a:p>
          <a:p>
            <a:pPr algn="ctr"/>
            <a:r>
              <a:rPr lang="en-IE" sz="1100" dirty="0" smtClean="0">
                <a:solidFill>
                  <a:schemeClr val="tx1"/>
                </a:solidFill>
              </a:rPr>
              <a:t>V2</a:t>
            </a:r>
            <a:endParaRPr lang="en-IE" sz="11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endCxn id="16" idx="0"/>
          </p:cNvCxnSpPr>
          <p:nvPr/>
        </p:nvCxnSpPr>
        <p:spPr>
          <a:xfrm>
            <a:off x="3113944" y="3010807"/>
            <a:ext cx="0" cy="2741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976272" y="325727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20" name="Flowchart: Alternate Process 19"/>
          <p:cNvSpPr/>
          <p:nvPr/>
        </p:nvSpPr>
        <p:spPr>
          <a:xfrm>
            <a:off x="5616232" y="2492896"/>
            <a:ext cx="90008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 smtClean="0">
                <a:solidFill>
                  <a:schemeClr val="tx1"/>
                </a:solidFill>
              </a:rPr>
              <a:t>2004</a:t>
            </a:r>
            <a:endParaRPr lang="en-IE" sz="1200" u="sng" dirty="0">
              <a:solidFill>
                <a:schemeClr val="tx1"/>
              </a:solidFill>
            </a:endParaRPr>
          </a:p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Ubuntu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20" idx="2"/>
            <a:endCxn id="19" idx="0"/>
          </p:cNvCxnSpPr>
          <p:nvPr/>
        </p:nvCxnSpPr>
        <p:spPr>
          <a:xfrm>
            <a:off x="6066272" y="2996952"/>
            <a:ext cx="0" cy="2603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71896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23" name="Flowchart: Alternate Process 22"/>
          <p:cNvSpPr/>
          <p:nvPr/>
        </p:nvSpPr>
        <p:spPr>
          <a:xfrm>
            <a:off x="2627880" y="3717032"/>
            <a:ext cx="82807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 smtClean="0">
                <a:solidFill>
                  <a:schemeClr val="tx1"/>
                </a:solidFill>
              </a:rPr>
              <a:t>1995</a:t>
            </a:r>
            <a:endParaRPr lang="en-IE" sz="1200" u="sng" dirty="0">
              <a:solidFill>
                <a:schemeClr val="tx1"/>
              </a:solidFill>
            </a:endParaRPr>
          </a:p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Red Hat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871614" y="3464984"/>
            <a:ext cx="0" cy="25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092810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26" name="Flowchart: Alternate Process 25"/>
          <p:cNvSpPr/>
          <p:nvPr/>
        </p:nvSpPr>
        <p:spPr>
          <a:xfrm>
            <a:off x="6660328" y="3717032"/>
            <a:ext cx="749224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 smtClean="0">
                <a:solidFill>
                  <a:schemeClr val="tx1"/>
                </a:solidFill>
              </a:rPr>
              <a:t>2006</a:t>
            </a:r>
            <a:endParaRPr lang="en-IE" sz="1200" u="sng" dirty="0">
              <a:solidFill>
                <a:schemeClr val="tx1"/>
              </a:solidFill>
            </a:endParaRPr>
          </a:p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Oracle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178673" y="3464984"/>
            <a:ext cx="0" cy="25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Alternate Process 27"/>
          <p:cNvSpPr/>
          <p:nvPr/>
        </p:nvSpPr>
        <p:spPr>
          <a:xfrm>
            <a:off x="4995716" y="3704390"/>
            <a:ext cx="78366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 smtClean="0">
                <a:solidFill>
                  <a:schemeClr val="tx1"/>
                </a:solidFill>
              </a:rPr>
              <a:t>2003</a:t>
            </a:r>
            <a:endParaRPr lang="en-IE" sz="1200" u="sng" dirty="0">
              <a:solidFill>
                <a:schemeClr val="tx1"/>
              </a:solidFill>
            </a:endParaRPr>
          </a:p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Fedora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436192" y="3464984"/>
            <a:ext cx="0" cy="25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343114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31" name="Flowchart: Alternate Process 30"/>
          <p:cNvSpPr/>
          <p:nvPr/>
        </p:nvSpPr>
        <p:spPr>
          <a:xfrm>
            <a:off x="3347960" y="2492896"/>
            <a:ext cx="86409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 smtClean="0">
                <a:solidFill>
                  <a:schemeClr val="tx1"/>
                </a:solidFill>
              </a:rPr>
              <a:t>2000</a:t>
            </a:r>
            <a:endParaRPr lang="en-IE" sz="1200" u="sng" dirty="0">
              <a:solidFill>
                <a:schemeClr val="tx1"/>
              </a:solidFill>
            </a:endParaRPr>
          </a:p>
          <a:p>
            <a:pPr algn="ctr"/>
            <a:r>
              <a:rPr lang="en-IE" sz="1200" dirty="0" err="1" smtClean="0">
                <a:solidFill>
                  <a:schemeClr val="tx1"/>
                </a:solidFill>
              </a:rPr>
              <a:t>Knoppix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>
            <a:endCxn id="52" idx="0"/>
          </p:cNvCxnSpPr>
          <p:nvPr/>
        </p:nvCxnSpPr>
        <p:spPr>
          <a:xfrm flipH="1">
            <a:off x="3725992" y="2996952"/>
            <a:ext cx="7292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Alternate Process 32"/>
          <p:cNvSpPr/>
          <p:nvPr/>
        </p:nvSpPr>
        <p:spPr>
          <a:xfrm>
            <a:off x="6660328" y="2492896"/>
            <a:ext cx="756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 smtClean="0">
                <a:solidFill>
                  <a:schemeClr val="tx1"/>
                </a:solidFill>
              </a:rPr>
              <a:t>2006</a:t>
            </a:r>
            <a:endParaRPr lang="en-IE" sz="1200" u="sng" dirty="0">
              <a:solidFill>
                <a:schemeClr val="tx1"/>
              </a:solidFill>
            </a:endParaRPr>
          </a:p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Alpine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>
            <a:endCxn id="25" idx="0"/>
          </p:cNvCxnSpPr>
          <p:nvPr/>
        </p:nvCxnSpPr>
        <p:spPr>
          <a:xfrm>
            <a:off x="7182810" y="3010807"/>
            <a:ext cx="0" cy="2741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Alternate Process 34"/>
          <p:cNvSpPr/>
          <p:nvPr/>
        </p:nvSpPr>
        <p:spPr>
          <a:xfrm>
            <a:off x="5825730" y="3707978"/>
            <a:ext cx="79208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 smtClean="0">
                <a:solidFill>
                  <a:schemeClr val="tx1"/>
                </a:solidFill>
              </a:rPr>
              <a:t>2004</a:t>
            </a:r>
            <a:endParaRPr lang="en-IE" sz="1200" u="sng" dirty="0">
              <a:solidFill>
                <a:schemeClr val="tx1"/>
              </a:solidFill>
            </a:endParaRPr>
          </a:p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CentOS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084264" y="3443288"/>
            <a:ext cx="0" cy="25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572096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cxnSp>
        <p:nvCxnSpPr>
          <p:cNvPr id="38" name="Straight Connector 37"/>
          <p:cNvCxnSpPr>
            <a:stCxn id="37" idx="4"/>
          </p:cNvCxnSpPr>
          <p:nvPr/>
        </p:nvCxnSpPr>
        <p:spPr>
          <a:xfrm>
            <a:off x="4662096" y="3464984"/>
            <a:ext cx="1341" cy="25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4269130" y="3704400"/>
            <a:ext cx="68407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 smtClean="0">
                <a:solidFill>
                  <a:schemeClr val="tx1"/>
                </a:solidFill>
              </a:rPr>
              <a:t>2002</a:t>
            </a:r>
            <a:endParaRPr lang="en-IE" sz="1200" u="sng" dirty="0">
              <a:solidFill>
                <a:schemeClr val="tx1"/>
              </a:solidFill>
            </a:endParaRPr>
          </a:p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Arch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8244504" y="2492896"/>
            <a:ext cx="864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 smtClean="0">
                <a:solidFill>
                  <a:schemeClr val="tx1"/>
                </a:solidFill>
              </a:rPr>
              <a:t>2011</a:t>
            </a:r>
            <a:endParaRPr lang="en-IE" sz="1200" u="sng" dirty="0">
              <a:solidFill>
                <a:schemeClr val="tx1"/>
              </a:solidFill>
            </a:endParaRPr>
          </a:p>
          <a:p>
            <a:pPr algn="ctr"/>
            <a:r>
              <a:rPr lang="en-IE" sz="1200" dirty="0" err="1" smtClean="0">
                <a:solidFill>
                  <a:schemeClr val="tx1"/>
                </a:solidFill>
              </a:rPr>
              <a:t>Mageia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endCxn id="5" idx="0"/>
          </p:cNvCxnSpPr>
          <p:nvPr/>
        </p:nvCxnSpPr>
        <p:spPr>
          <a:xfrm>
            <a:off x="8730568" y="3010807"/>
            <a:ext cx="0" cy="2741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Alternate Process 41"/>
          <p:cNvSpPr/>
          <p:nvPr/>
        </p:nvSpPr>
        <p:spPr>
          <a:xfrm>
            <a:off x="4250722" y="2492896"/>
            <a:ext cx="82543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 smtClean="0">
                <a:solidFill>
                  <a:schemeClr val="tx1"/>
                </a:solidFill>
              </a:rPr>
              <a:t>2002</a:t>
            </a:r>
            <a:endParaRPr lang="en-IE" sz="1200" u="sng" dirty="0">
              <a:solidFill>
                <a:schemeClr val="tx1"/>
              </a:solidFill>
            </a:endParaRPr>
          </a:p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Gentoo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>
            <a:stCxn id="42" idx="2"/>
            <a:endCxn id="37" idx="0"/>
          </p:cNvCxnSpPr>
          <p:nvPr/>
        </p:nvCxnSpPr>
        <p:spPr>
          <a:xfrm flipH="1">
            <a:off x="4662096" y="2996952"/>
            <a:ext cx="1341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Alternate Process 43"/>
          <p:cNvSpPr/>
          <p:nvPr/>
        </p:nvSpPr>
        <p:spPr>
          <a:xfrm>
            <a:off x="7452416" y="3717032"/>
            <a:ext cx="86409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 smtClean="0">
                <a:solidFill>
                  <a:schemeClr val="tx1"/>
                </a:solidFill>
              </a:rPr>
              <a:t>2008</a:t>
            </a:r>
            <a:endParaRPr lang="en-IE" sz="1200" u="sng" dirty="0">
              <a:solidFill>
                <a:schemeClr val="tx1"/>
              </a:solidFill>
            </a:endParaRPr>
          </a:p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Android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812456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cxnSp>
        <p:nvCxnSpPr>
          <p:cNvPr id="46" name="Straight Connector 45"/>
          <p:cNvCxnSpPr>
            <a:stCxn id="45" idx="4"/>
          </p:cNvCxnSpPr>
          <p:nvPr/>
        </p:nvCxnSpPr>
        <p:spPr>
          <a:xfrm>
            <a:off x="7902456" y="3464984"/>
            <a:ext cx="10564" cy="25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owchart: Alternate Process 46"/>
          <p:cNvSpPr/>
          <p:nvPr/>
        </p:nvSpPr>
        <p:spPr>
          <a:xfrm>
            <a:off x="7452416" y="2492896"/>
            <a:ext cx="756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 smtClean="0">
                <a:solidFill>
                  <a:schemeClr val="tx1"/>
                </a:solidFill>
              </a:rPr>
              <a:t>2008</a:t>
            </a:r>
            <a:endParaRPr lang="en-IE" sz="1200" u="sng" dirty="0">
              <a:solidFill>
                <a:schemeClr val="tx1"/>
              </a:solidFill>
            </a:endParaRPr>
          </a:p>
          <a:p>
            <a:pPr algn="ctr"/>
            <a:r>
              <a:rPr lang="en-IE" sz="1200" dirty="0" err="1" smtClean="0">
                <a:solidFill>
                  <a:schemeClr val="tx1"/>
                </a:solidFill>
              </a:rPr>
              <a:t>Musix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884464" y="3010807"/>
            <a:ext cx="0" cy="2741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178976" y="3302996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50" name="Flowchart: Alternate Process 49"/>
          <p:cNvSpPr/>
          <p:nvPr/>
        </p:nvSpPr>
        <p:spPr>
          <a:xfrm>
            <a:off x="1958930" y="3717032"/>
            <a:ext cx="61838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100" u="sng" dirty="0" smtClean="0">
                <a:solidFill>
                  <a:schemeClr val="tx1"/>
                </a:solidFill>
              </a:rPr>
              <a:t>1994</a:t>
            </a:r>
            <a:endParaRPr lang="en-IE" sz="1100" u="sng" dirty="0">
              <a:solidFill>
                <a:schemeClr val="tx1"/>
              </a:solidFill>
            </a:endParaRPr>
          </a:p>
          <a:p>
            <a:pPr algn="ctr"/>
            <a:r>
              <a:rPr lang="en-IE" sz="1100" dirty="0" smtClean="0">
                <a:solidFill>
                  <a:schemeClr val="tx1"/>
                </a:solidFill>
              </a:rPr>
              <a:t>V1</a:t>
            </a:r>
            <a:endParaRPr lang="en-IE" sz="1100" dirty="0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>
            <a:stCxn id="49" idx="4"/>
            <a:endCxn id="50" idx="0"/>
          </p:cNvCxnSpPr>
          <p:nvPr/>
        </p:nvCxnSpPr>
        <p:spPr>
          <a:xfrm flipH="1">
            <a:off x="2268121" y="3482996"/>
            <a:ext cx="855" cy="2340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635992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</p:spTree>
    <p:extLst>
      <p:ext uri="{BB962C8B-B14F-4D97-AF65-F5344CB8AC3E}">
        <p14:creationId xmlns:p14="http://schemas.microsoft.com/office/powerpoint/2010/main" val="4284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pPr algn="ctr"/>
            <a:r>
              <a:rPr lang="en-IE" sz="6600" dirty="0" smtClean="0"/>
              <a:t>Pictures of animals</a:t>
            </a:r>
            <a:endParaRPr lang="en-IE" sz="6600" dirty="0"/>
          </a:p>
        </p:txBody>
      </p:sp>
    </p:spTree>
    <p:extLst>
      <p:ext uri="{BB962C8B-B14F-4D97-AF65-F5344CB8AC3E}">
        <p14:creationId xmlns:p14="http://schemas.microsoft.com/office/powerpoint/2010/main" val="13087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628800"/>
            <a:ext cx="5544616" cy="3940175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b="1" dirty="0" smtClean="0">
                <a:solidFill>
                  <a:srgbClr val="000000"/>
                </a:solidFill>
              </a:rPr>
              <a:t>Thomas Kuhn</a:t>
            </a:r>
          </a:p>
          <a:p>
            <a:pPr eaLnBrk="1" hangingPunct="1"/>
            <a:r>
              <a:rPr lang="en-GB" altLang="en-US" sz="3200" dirty="0" smtClean="0">
                <a:solidFill>
                  <a:srgbClr val="000000"/>
                </a:solidFill>
              </a:rPr>
              <a:t>Born: July 18, 1922 </a:t>
            </a:r>
          </a:p>
          <a:p>
            <a:pPr eaLnBrk="1" hangingPunct="1"/>
            <a:r>
              <a:rPr lang="en-GB" altLang="en-US" sz="3200" dirty="0" smtClean="0">
                <a:solidFill>
                  <a:srgbClr val="000000"/>
                </a:solidFill>
              </a:rPr>
              <a:t>Died: June 17, 1996 </a:t>
            </a:r>
          </a:p>
          <a:p>
            <a:pPr eaLnBrk="1" hangingPunct="1"/>
            <a:r>
              <a:rPr lang="en-GB" altLang="en-US" sz="3200" dirty="0" smtClean="0">
                <a:solidFill>
                  <a:srgbClr val="000000"/>
                </a:solidFill>
              </a:rPr>
              <a:t>Born in Cincinnati, Ohio</a:t>
            </a:r>
          </a:p>
          <a:p>
            <a:pPr eaLnBrk="1" hangingPunct="1"/>
            <a:r>
              <a:rPr lang="en-IE" altLang="en-US" sz="3200" dirty="0" smtClean="0">
                <a:solidFill>
                  <a:srgbClr val="000000"/>
                </a:solidFill>
              </a:rPr>
              <a:t>Wrote extensively on the history of science</a:t>
            </a:r>
            <a:endParaRPr lang="en-GB" alt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25450"/>
            <a:ext cx="8064500" cy="24272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>
                <a:solidFill>
                  <a:schemeClr val="bg1"/>
                </a:solidFill>
              </a:rPr>
              <a:t>During the late nineteenth century, the public was especially interested in animal intelligence due in a large part to Charles Darwin’s, and Francis Galton’s, then-recent publications</a:t>
            </a:r>
            <a:r>
              <a:rPr lang="en-US" altLang="en-US" sz="2400" dirty="0" smtClean="0"/>
              <a:t>.</a:t>
            </a:r>
          </a:p>
        </p:txBody>
      </p:sp>
      <p:pic>
        <p:nvPicPr>
          <p:cNvPr id="52228" name="Picture 5" descr="dog_glass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960292" cy="400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2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55299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41313"/>
            <a:ext cx="7924800" cy="1143000"/>
          </a:xfrm>
        </p:spPr>
        <p:txBody>
          <a:bodyPr/>
          <a:lstStyle/>
          <a:p>
            <a:pPr eaLnBrk="1" hangingPunct="1"/>
            <a:r>
              <a:rPr lang="en-IE" altLang="en-US" smtClean="0">
                <a:solidFill>
                  <a:schemeClr val="bg1"/>
                </a:solidFill>
              </a:rPr>
              <a:t>Clever Hans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92288"/>
            <a:ext cx="3528888" cy="37242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IE" altLang="en-US" sz="2400" dirty="0" smtClean="0">
                <a:solidFill>
                  <a:schemeClr val="bg1"/>
                </a:solidFill>
              </a:rPr>
              <a:t>Hans was a horse owned by Wilhelm von </a:t>
            </a:r>
            <a:r>
              <a:rPr lang="en-IE" altLang="en-US" sz="2400" dirty="0" err="1" smtClean="0">
                <a:solidFill>
                  <a:schemeClr val="bg1"/>
                </a:solidFill>
              </a:rPr>
              <a:t>Osten</a:t>
            </a:r>
            <a:r>
              <a:rPr lang="en-IE" altLang="en-US" sz="2400" dirty="0" smtClean="0">
                <a:solidFill>
                  <a:schemeClr val="bg1"/>
                </a:solidFill>
              </a:rPr>
              <a:t>, who said he had taught Hans to add, subtract, multiply, divide, work with fractions, tell time, keep track of the calendar, differentiate musical tones, and read, spell, and understand German.</a:t>
            </a:r>
            <a:endParaRPr lang="en-US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99992" y="477043"/>
            <a:ext cx="4415408" cy="60483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pic>
        <p:nvPicPr>
          <p:cNvPr id="55302" name="Picture 6" descr="b-409966-Animated_picture_hors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53" y="1984013"/>
            <a:ext cx="3101171" cy="310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8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pPr algn="ctr"/>
            <a:r>
              <a:rPr lang="en-IE" sz="6600" dirty="0" smtClean="0"/>
              <a:t>Poems</a:t>
            </a:r>
            <a:endParaRPr lang="en-IE" sz="6600" dirty="0"/>
          </a:p>
        </p:txBody>
      </p:sp>
    </p:spTree>
    <p:extLst>
      <p:ext uri="{BB962C8B-B14F-4D97-AF65-F5344CB8AC3E}">
        <p14:creationId xmlns:p14="http://schemas.microsoft.com/office/powerpoint/2010/main" val="6410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E" alt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cs typeface="Arial" panose="020B0604020202020204" pitchFamily="34" charset="0"/>
              </a:rPr>
              <a:t>"</a:t>
            </a:r>
            <a:r>
              <a:rPr lang="en-GB" altLang="en-US" sz="3200" i="1" smtClean="0">
                <a:solidFill>
                  <a:schemeClr val="bg1"/>
                </a:solidFill>
                <a:cs typeface="Arial" panose="020B0604020202020204" pitchFamily="34" charset="0"/>
              </a:rPr>
              <a:t>I Keep Six Honest Serving Men ...</a:t>
            </a:r>
            <a:r>
              <a:rPr lang="en-GB" altLang="en-US" sz="3200" smtClean="0">
                <a:solidFill>
                  <a:schemeClr val="bg1"/>
                </a:solidFill>
                <a:cs typeface="Arial" panose="020B0604020202020204" pitchFamily="34" charset="0"/>
              </a:rPr>
              <a:t>"</a:t>
            </a:r>
            <a:r>
              <a:rPr lang="en-GB" altLang="en-US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25" y="1600200"/>
            <a:ext cx="4391025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I keep six honest serving-men</a:t>
            </a:r>
            <a:b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(They taught me all I knew);</a:t>
            </a:r>
            <a:b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Their names are What and Why and When </a:t>
            </a:r>
            <a:b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And How and Where and Who.</a:t>
            </a:r>
            <a:b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I send them over land and sea,</a:t>
            </a:r>
            <a:b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I send them east and west;</a:t>
            </a:r>
            <a:b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But after they have worked for me,</a:t>
            </a:r>
            <a:b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i="1" smtClean="0">
                <a:solidFill>
                  <a:schemeClr val="bg1"/>
                </a:solidFill>
                <a:cs typeface="Arial" panose="020B0604020202020204" pitchFamily="34" charset="0"/>
              </a:rPr>
              <a:t>I</a:t>
            </a: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 give them all a rest. </a:t>
            </a:r>
            <a:endParaRPr lang="en-IE" altLang="en-US" sz="1400" b="1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400" b="1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400" b="1" i="1" smtClean="0">
                <a:solidFill>
                  <a:schemeClr val="bg1"/>
                </a:solidFill>
                <a:cs typeface="Arial" panose="020B0604020202020204" pitchFamily="34" charset="0"/>
              </a:rPr>
              <a:t>I</a:t>
            </a: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 let them rest from nine till five,</a:t>
            </a:r>
            <a:b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For I am busy then,</a:t>
            </a:r>
            <a:b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As well as breakfast, lunch, and tea,</a:t>
            </a:r>
            <a:b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For they are hungry men.</a:t>
            </a:r>
            <a:b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But different folk have different views; </a:t>
            </a:r>
            <a:b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I know a person small-</a:t>
            </a:r>
            <a:b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She keeps ten million serving-men,</a:t>
            </a:r>
            <a:b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Who get no rest at all! </a:t>
            </a:r>
            <a:endParaRPr lang="en-IE" altLang="en-US" sz="1400" b="1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400" b="1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She sends'em abroad on her own affairs,</a:t>
            </a:r>
            <a:b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From the second she opens her eyes-</a:t>
            </a:r>
            <a:b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One million Hows, two million Wheres,</a:t>
            </a:r>
            <a:b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smtClean="0">
                <a:solidFill>
                  <a:schemeClr val="bg1"/>
                </a:solidFill>
                <a:cs typeface="Arial" panose="020B0604020202020204" pitchFamily="34" charset="0"/>
              </a:rPr>
              <a:t>And seven million Whys!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400" b="1" smtClean="0">
              <a:solidFill>
                <a:schemeClr val="bg1"/>
              </a:solidFill>
            </a:endParaRP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5435600" y="6165850"/>
            <a:ext cx="2324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IE" altLang="en-US">
                <a:solidFill>
                  <a:schemeClr val="bg1"/>
                </a:solidFill>
                <a:latin typeface="Algerian" panose="04020705040A02060702" pitchFamily="82" charset="0"/>
              </a:rPr>
              <a:t>- </a:t>
            </a:r>
            <a:r>
              <a:rPr lang="en-GB" altLang="en-US">
                <a:solidFill>
                  <a:schemeClr val="bg1"/>
                </a:solidFill>
                <a:latin typeface="Algerian" panose="04020705040A02060702" pitchFamily="82" charset="0"/>
              </a:rPr>
              <a:t>Rudyard Kipling</a:t>
            </a:r>
            <a:r>
              <a:rPr lang="en-GB" altLang="en-US">
                <a:solidFill>
                  <a:schemeClr val="bg1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pic>
        <p:nvPicPr>
          <p:cNvPr id="55302" name="Picture 5" descr="rudyard-kipling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368776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4" descr="j03052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4" y="27500"/>
            <a:ext cx="11382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0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pPr algn="ctr"/>
            <a:r>
              <a:rPr lang="en-IE" sz="6600" dirty="0" smtClean="0"/>
              <a:t>Tell a story</a:t>
            </a:r>
            <a:endParaRPr lang="en-IE" sz="6600" dirty="0"/>
          </a:p>
        </p:txBody>
      </p:sp>
    </p:spTree>
    <p:extLst>
      <p:ext uri="{BB962C8B-B14F-4D97-AF65-F5344CB8AC3E}">
        <p14:creationId xmlns:p14="http://schemas.microsoft.com/office/powerpoint/2010/main" val="27570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</p:spTree>
    <p:extLst>
      <p:ext uri="{BB962C8B-B14F-4D97-AF65-F5344CB8AC3E}">
        <p14:creationId xmlns:p14="http://schemas.microsoft.com/office/powerpoint/2010/main" val="31315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65539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</p:spTree>
    <p:extLst>
      <p:ext uri="{BB962C8B-B14F-4D97-AF65-F5344CB8AC3E}">
        <p14:creationId xmlns:p14="http://schemas.microsoft.com/office/powerpoint/2010/main" val="2600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66563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66565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67587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67589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67591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68611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68613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68615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6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68617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2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d-thomas-kuh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91" y="1736812"/>
            <a:ext cx="403384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7864" y="1412776"/>
            <a:ext cx="2592288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628800"/>
            <a:ext cx="5544616" cy="3940175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b="1" dirty="0" smtClean="0">
                <a:solidFill>
                  <a:srgbClr val="000000"/>
                </a:solidFill>
              </a:rPr>
              <a:t>Thomas Kuhn</a:t>
            </a:r>
          </a:p>
          <a:p>
            <a:pPr eaLnBrk="1" hangingPunct="1"/>
            <a:r>
              <a:rPr lang="en-GB" altLang="en-US" sz="3200" dirty="0" smtClean="0">
                <a:solidFill>
                  <a:srgbClr val="000000"/>
                </a:solidFill>
              </a:rPr>
              <a:t>Born: July 18, 1922 </a:t>
            </a:r>
          </a:p>
          <a:p>
            <a:pPr eaLnBrk="1" hangingPunct="1"/>
            <a:r>
              <a:rPr lang="en-GB" altLang="en-US" sz="3200" dirty="0" smtClean="0">
                <a:solidFill>
                  <a:srgbClr val="000000"/>
                </a:solidFill>
              </a:rPr>
              <a:t>Died: June 17, 1996 </a:t>
            </a:r>
          </a:p>
          <a:p>
            <a:pPr eaLnBrk="1" hangingPunct="1"/>
            <a:r>
              <a:rPr lang="en-GB" altLang="en-US" sz="3200" dirty="0" smtClean="0">
                <a:solidFill>
                  <a:srgbClr val="000000"/>
                </a:solidFill>
              </a:rPr>
              <a:t>Born in Cincinnati, Ohio</a:t>
            </a:r>
          </a:p>
          <a:p>
            <a:pPr eaLnBrk="1" hangingPunct="1"/>
            <a:r>
              <a:rPr lang="en-IE" altLang="en-US" sz="3200" dirty="0" smtClean="0">
                <a:solidFill>
                  <a:srgbClr val="000000"/>
                </a:solidFill>
              </a:rPr>
              <a:t>Wrote extensively on the history of science</a:t>
            </a:r>
            <a:endParaRPr lang="en-GB" alt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70659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70661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70663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70665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6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70667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69635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69637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69639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0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69641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2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69643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4" name="WordArt 12"/>
          <p:cNvSpPr>
            <a:spLocks noChangeArrowheads="1" noChangeShapeType="1" noTextEdit="1"/>
          </p:cNvSpPr>
          <p:nvPr/>
        </p:nvSpPr>
        <p:spPr bwMode="auto">
          <a:xfrm>
            <a:off x="1763713" y="46577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ATM</a:t>
            </a:r>
          </a:p>
        </p:txBody>
      </p:sp>
      <p:pic>
        <p:nvPicPr>
          <p:cNvPr id="69645" name="Picture 13" descr="a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692525"/>
            <a:ext cx="176053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71683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71685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71687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8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71689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0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71691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2" name="WordArt 12"/>
          <p:cNvSpPr>
            <a:spLocks noChangeArrowheads="1" noChangeShapeType="1" noTextEdit="1"/>
          </p:cNvSpPr>
          <p:nvPr/>
        </p:nvSpPr>
        <p:spPr bwMode="auto">
          <a:xfrm>
            <a:off x="1763713" y="46577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ATM</a:t>
            </a:r>
          </a:p>
        </p:txBody>
      </p:sp>
      <p:pic>
        <p:nvPicPr>
          <p:cNvPr id="71693" name="Picture 13" descr="a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692525"/>
            <a:ext cx="176053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4" name="WordArt 14"/>
          <p:cNvSpPr>
            <a:spLocks noChangeArrowheads="1" noChangeShapeType="1" noTextEdit="1"/>
          </p:cNvSpPr>
          <p:nvPr/>
        </p:nvSpPr>
        <p:spPr bwMode="auto">
          <a:xfrm>
            <a:off x="1771650" y="544988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Work</a:t>
            </a:r>
          </a:p>
        </p:txBody>
      </p:sp>
      <p:pic>
        <p:nvPicPr>
          <p:cNvPr id="71695" name="Picture 15" descr="voicema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1617663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73731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2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73733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73735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6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73737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8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73739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>
            <a:off x="1763713" y="46577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ATM</a:t>
            </a:r>
          </a:p>
        </p:txBody>
      </p:sp>
      <p:pic>
        <p:nvPicPr>
          <p:cNvPr id="73741" name="Picture 13" descr="a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692525"/>
            <a:ext cx="176053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42" name="WordArt 14"/>
          <p:cNvSpPr>
            <a:spLocks noChangeArrowheads="1" noChangeShapeType="1" noTextEdit="1"/>
          </p:cNvSpPr>
          <p:nvPr/>
        </p:nvSpPr>
        <p:spPr bwMode="auto">
          <a:xfrm>
            <a:off x="1771650" y="544988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Work</a:t>
            </a:r>
          </a:p>
        </p:txBody>
      </p:sp>
      <p:pic>
        <p:nvPicPr>
          <p:cNvPr id="73743" name="Picture 15" descr="voicema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1617663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4" name="Picture 16" descr="ema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1855788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72707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72709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72711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2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72713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4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72715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6" name="WordArt 12"/>
          <p:cNvSpPr>
            <a:spLocks noChangeArrowheads="1" noChangeShapeType="1" noTextEdit="1"/>
          </p:cNvSpPr>
          <p:nvPr/>
        </p:nvSpPr>
        <p:spPr bwMode="auto">
          <a:xfrm>
            <a:off x="1763713" y="46577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ATM</a:t>
            </a:r>
          </a:p>
        </p:txBody>
      </p:sp>
      <p:pic>
        <p:nvPicPr>
          <p:cNvPr id="72717" name="Picture 13" descr="a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692525"/>
            <a:ext cx="176053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8" name="WordArt 14"/>
          <p:cNvSpPr>
            <a:spLocks noChangeArrowheads="1" noChangeShapeType="1" noTextEdit="1"/>
          </p:cNvSpPr>
          <p:nvPr/>
        </p:nvSpPr>
        <p:spPr bwMode="auto">
          <a:xfrm>
            <a:off x="1771650" y="544988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Work</a:t>
            </a:r>
          </a:p>
        </p:txBody>
      </p:sp>
      <p:pic>
        <p:nvPicPr>
          <p:cNvPr id="72719" name="Picture 15" descr="voicema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1617663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Picture 16" descr="ema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1855788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Picture 17" descr="FAX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81525"/>
            <a:ext cx="1871662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5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74755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6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74757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74759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0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74761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2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74763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4" name="WordArt 12"/>
          <p:cNvSpPr>
            <a:spLocks noChangeArrowheads="1" noChangeShapeType="1" noTextEdit="1"/>
          </p:cNvSpPr>
          <p:nvPr/>
        </p:nvSpPr>
        <p:spPr bwMode="auto">
          <a:xfrm>
            <a:off x="1763713" y="46577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ATM</a:t>
            </a:r>
          </a:p>
        </p:txBody>
      </p:sp>
      <p:pic>
        <p:nvPicPr>
          <p:cNvPr id="74765" name="Picture 13" descr="a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692525"/>
            <a:ext cx="176053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6" name="WordArt 14"/>
          <p:cNvSpPr>
            <a:spLocks noChangeArrowheads="1" noChangeShapeType="1" noTextEdit="1"/>
          </p:cNvSpPr>
          <p:nvPr/>
        </p:nvSpPr>
        <p:spPr bwMode="auto">
          <a:xfrm>
            <a:off x="1771650" y="544988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Work</a:t>
            </a:r>
          </a:p>
        </p:txBody>
      </p:sp>
      <p:pic>
        <p:nvPicPr>
          <p:cNvPr id="74767" name="Picture 15" descr="voicema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1617663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8" name="Picture 16" descr="ema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1855788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9" name="Picture 17" descr="FAX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81525"/>
            <a:ext cx="1871662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70" name="WordArt 18"/>
          <p:cNvSpPr>
            <a:spLocks noChangeArrowheads="1" noChangeShapeType="1" noTextEdit="1"/>
          </p:cNvSpPr>
          <p:nvPr/>
        </p:nvSpPr>
        <p:spPr bwMode="auto">
          <a:xfrm>
            <a:off x="1763713" y="617061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Home</a:t>
            </a:r>
          </a:p>
        </p:txBody>
      </p:sp>
      <p:pic>
        <p:nvPicPr>
          <p:cNvPr id="74771" name="Picture 19" descr="T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76850"/>
            <a:ext cx="1373188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75779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75781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75783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4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75785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6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75787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8" name="WordArt 12"/>
          <p:cNvSpPr>
            <a:spLocks noChangeArrowheads="1" noChangeShapeType="1" noTextEdit="1"/>
          </p:cNvSpPr>
          <p:nvPr/>
        </p:nvSpPr>
        <p:spPr bwMode="auto">
          <a:xfrm>
            <a:off x="1763713" y="46577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ATM</a:t>
            </a:r>
          </a:p>
        </p:txBody>
      </p:sp>
      <p:pic>
        <p:nvPicPr>
          <p:cNvPr id="75789" name="Picture 13" descr="a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692525"/>
            <a:ext cx="176053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90" name="WordArt 14"/>
          <p:cNvSpPr>
            <a:spLocks noChangeArrowheads="1" noChangeShapeType="1" noTextEdit="1"/>
          </p:cNvSpPr>
          <p:nvPr/>
        </p:nvSpPr>
        <p:spPr bwMode="auto">
          <a:xfrm>
            <a:off x="1771650" y="544988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Work</a:t>
            </a:r>
          </a:p>
        </p:txBody>
      </p:sp>
      <p:pic>
        <p:nvPicPr>
          <p:cNvPr id="75791" name="Picture 15" descr="voicema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1617663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2" name="Picture 16" descr="ema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1855788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3" name="Picture 17" descr="FAX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81525"/>
            <a:ext cx="1871662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94" name="WordArt 18"/>
          <p:cNvSpPr>
            <a:spLocks noChangeArrowheads="1" noChangeShapeType="1" noTextEdit="1"/>
          </p:cNvSpPr>
          <p:nvPr/>
        </p:nvSpPr>
        <p:spPr bwMode="auto">
          <a:xfrm>
            <a:off x="1763713" y="617061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Home</a:t>
            </a:r>
          </a:p>
        </p:txBody>
      </p:sp>
      <p:pic>
        <p:nvPicPr>
          <p:cNvPr id="75795" name="Picture 19" descr="T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76850"/>
            <a:ext cx="1373188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6" name="Picture 20" descr="playstation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300663"/>
            <a:ext cx="135731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5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76803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76805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6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76807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8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76809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0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76811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2" name="WordArt 12"/>
          <p:cNvSpPr>
            <a:spLocks noChangeArrowheads="1" noChangeShapeType="1" noTextEdit="1"/>
          </p:cNvSpPr>
          <p:nvPr/>
        </p:nvSpPr>
        <p:spPr bwMode="auto">
          <a:xfrm>
            <a:off x="1763713" y="46577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ATM</a:t>
            </a:r>
          </a:p>
        </p:txBody>
      </p:sp>
      <p:pic>
        <p:nvPicPr>
          <p:cNvPr id="76813" name="Picture 13" descr="a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692525"/>
            <a:ext cx="176053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4" name="WordArt 14"/>
          <p:cNvSpPr>
            <a:spLocks noChangeArrowheads="1" noChangeShapeType="1" noTextEdit="1"/>
          </p:cNvSpPr>
          <p:nvPr/>
        </p:nvSpPr>
        <p:spPr bwMode="auto">
          <a:xfrm>
            <a:off x="1771650" y="544988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Work</a:t>
            </a:r>
          </a:p>
        </p:txBody>
      </p:sp>
      <p:pic>
        <p:nvPicPr>
          <p:cNvPr id="76815" name="Picture 15" descr="voicema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1617663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6" name="Picture 16" descr="ema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1855788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7" name="Picture 17" descr="FAX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81525"/>
            <a:ext cx="1871662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8" name="WordArt 18"/>
          <p:cNvSpPr>
            <a:spLocks noChangeArrowheads="1" noChangeShapeType="1" noTextEdit="1"/>
          </p:cNvSpPr>
          <p:nvPr/>
        </p:nvSpPr>
        <p:spPr bwMode="auto">
          <a:xfrm>
            <a:off x="1763713" y="617061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Home</a:t>
            </a:r>
          </a:p>
        </p:txBody>
      </p:sp>
      <p:pic>
        <p:nvPicPr>
          <p:cNvPr id="76819" name="Picture 19" descr="T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76850"/>
            <a:ext cx="1373188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20" name="Picture 20" descr="playstation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300663"/>
            <a:ext cx="135731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21" name="Picture 21" descr="lapto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5218113"/>
            <a:ext cx="2205037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83971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2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83973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4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83975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6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83977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8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83979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0" name="WordArt 12"/>
          <p:cNvSpPr>
            <a:spLocks noChangeArrowheads="1" noChangeShapeType="1" noTextEdit="1"/>
          </p:cNvSpPr>
          <p:nvPr/>
        </p:nvSpPr>
        <p:spPr bwMode="auto">
          <a:xfrm>
            <a:off x="1763713" y="46577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ATM</a:t>
            </a:r>
          </a:p>
        </p:txBody>
      </p:sp>
      <p:pic>
        <p:nvPicPr>
          <p:cNvPr id="83981" name="Picture 13" descr="a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692525"/>
            <a:ext cx="176053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2" name="WordArt 14"/>
          <p:cNvSpPr>
            <a:spLocks noChangeArrowheads="1" noChangeShapeType="1" noTextEdit="1"/>
          </p:cNvSpPr>
          <p:nvPr/>
        </p:nvSpPr>
        <p:spPr bwMode="auto">
          <a:xfrm>
            <a:off x="1771650" y="544988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Work</a:t>
            </a:r>
          </a:p>
        </p:txBody>
      </p:sp>
      <p:pic>
        <p:nvPicPr>
          <p:cNvPr id="83983" name="Picture 15" descr="voicema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1617663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4" name="Picture 16" descr="ema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1855788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5" name="Picture 17" descr="FAX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81525"/>
            <a:ext cx="1871662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6" name="WordArt 18"/>
          <p:cNvSpPr>
            <a:spLocks noChangeArrowheads="1" noChangeShapeType="1" noTextEdit="1"/>
          </p:cNvSpPr>
          <p:nvPr/>
        </p:nvSpPr>
        <p:spPr bwMode="auto">
          <a:xfrm>
            <a:off x="1763713" y="617061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Home</a:t>
            </a:r>
          </a:p>
        </p:txBody>
      </p:sp>
      <p:pic>
        <p:nvPicPr>
          <p:cNvPr id="83987" name="Picture 19" descr="T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76850"/>
            <a:ext cx="1373188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playstation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300663"/>
            <a:ext cx="135731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9" name="Picture 21" descr="lapto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5218113"/>
            <a:ext cx="2205037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90" name="Picture 22" descr="mobilepho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57788"/>
            <a:ext cx="1066800" cy="14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pPr algn="ctr"/>
            <a:r>
              <a:rPr lang="en-IE" sz="6600" dirty="0" smtClean="0"/>
              <a:t>Nice Pictures</a:t>
            </a:r>
            <a:endParaRPr lang="en-IE" sz="6600" dirty="0"/>
          </a:p>
        </p:txBody>
      </p:sp>
    </p:spTree>
    <p:extLst>
      <p:ext uri="{BB962C8B-B14F-4D97-AF65-F5344CB8AC3E}">
        <p14:creationId xmlns:p14="http://schemas.microsoft.com/office/powerpoint/2010/main" val="21913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pd-thomas-kuh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63" y="3175"/>
            <a:ext cx="2838450" cy="3940175"/>
          </a:xfrm>
        </p:spPr>
        <p:txBody>
          <a:bodyPr/>
          <a:lstStyle/>
          <a:p>
            <a:pPr eaLnBrk="1" hangingPunct="1"/>
            <a:r>
              <a:rPr lang="en-GB" altLang="en-US" sz="2200" b="1" smtClean="0">
                <a:solidFill>
                  <a:srgbClr val="000000"/>
                </a:solidFill>
              </a:rPr>
              <a:t>Thomas Kuhn</a:t>
            </a:r>
          </a:p>
          <a:p>
            <a:pPr eaLnBrk="1" hangingPunct="1"/>
            <a:r>
              <a:rPr lang="en-GB" altLang="en-US" sz="2000" smtClean="0">
                <a:solidFill>
                  <a:srgbClr val="000000"/>
                </a:solidFill>
              </a:rPr>
              <a:t>Born: July 18, 1922 </a:t>
            </a:r>
          </a:p>
          <a:p>
            <a:pPr eaLnBrk="1" hangingPunct="1"/>
            <a:r>
              <a:rPr lang="en-GB" altLang="en-US" sz="2000" smtClean="0">
                <a:solidFill>
                  <a:srgbClr val="000000"/>
                </a:solidFill>
              </a:rPr>
              <a:t>Died: June 17, 1996 </a:t>
            </a:r>
          </a:p>
          <a:p>
            <a:pPr eaLnBrk="1" hangingPunct="1"/>
            <a:r>
              <a:rPr lang="en-GB" altLang="en-US" sz="2000" smtClean="0">
                <a:solidFill>
                  <a:srgbClr val="000000"/>
                </a:solidFill>
              </a:rPr>
              <a:t>Born in Cincinnati, Ohio</a:t>
            </a:r>
          </a:p>
          <a:p>
            <a:pPr eaLnBrk="1" hangingPunct="1"/>
            <a:r>
              <a:rPr lang="en-IE" altLang="en-US" sz="2000" smtClean="0">
                <a:solidFill>
                  <a:srgbClr val="000000"/>
                </a:solidFill>
              </a:rPr>
              <a:t>Wrote extensively on the history of science</a:t>
            </a:r>
            <a:endParaRPr lang="en-GB" altLang="en-US" sz="2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80"/>
            <a:ext cx="9144000" cy="68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Memory Management</a:t>
            </a:r>
            <a:endParaRPr lang="en-IE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7544" y="1700808"/>
            <a:ext cx="8712968" cy="4032448"/>
            <a:chOff x="467544" y="1700808"/>
            <a:chExt cx="8712968" cy="4032448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1700808"/>
              <a:ext cx="8358366" cy="4032448"/>
              <a:chOff x="0" y="2114472"/>
              <a:chExt cx="8030052" cy="311472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648419"/>
                <a:ext cx="5868940" cy="258078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3538">
                <a:off x="5370290" y="2114472"/>
                <a:ext cx="2161034" cy="160291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876256" y="2491891"/>
                <a:ext cx="1153796" cy="23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400" b="1" dirty="0" smtClean="0">
                    <a:latin typeface="Arial Rounded MT Bold" panose="020F0704030504030204" pitchFamily="34" charset="0"/>
                  </a:rPr>
                  <a:t>HARD DISK</a:t>
                </a:r>
                <a:endParaRPr lang="en-IE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0968110">
                <a:off x="3066064" y="3858494"/>
                <a:ext cx="432000" cy="10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230853">
                <a:off x="2996483" y="3764711"/>
                <a:ext cx="921292" cy="10527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0968110">
                <a:off x="4864009" y="3302891"/>
                <a:ext cx="1146656" cy="1280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930461">
                <a:off x="5485263" y="3122730"/>
                <a:ext cx="1000951" cy="1478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883053" y="3824627"/>
              <a:ext cx="1365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(MAIN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28511" y="2420888"/>
              <a:ext cx="14520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(SECONDARY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</p:grpSp>
      <p:sp>
        <p:nvSpPr>
          <p:cNvPr id="6" name="Parallelogram 5"/>
          <p:cNvSpPr/>
          <p:nvPr/>
        </p:nvSpPr>
        <p:spPr>
          <a:xfrm rot="14593067">
            <a:off x="1855796" y="4116183"/>
            <a:ext cx="360040" cy="288032"/>
          </a:xfrm>
          <a:prstGeom prst="parallelogram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766057" y="453683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2</a:t>
            </a:r>
            <a:endParaRPr lang="en-IE" b="1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3491716"/>
            <a:ext cx="104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CACHE 1</a:t>
            </a:r>
            <a:endParaRPr lang="en-IE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035816" y="3814823"/>
            <a:ext cx="139648" cy="445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569"/>
            <a:ext cx="9144000" cy="60758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CPU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180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569"/>
            <a:ext cx="9144000" cy="60758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CPU</a:t>
            </a:r>
            <a:endParaRPr lang="en-IE" dirty="0"/>
          </a:p>
        </p:txBody>
      </p:sp>
      <p:sp>
        <p:nvSpPr>
          <p:cNvPr id="4" name="Parallelogram 3"/>
          <p:cNvSpPr/>
          <p:nvPr/>
        </p:nvSpPr>
        <p:spPr>
          <a:xfrm rot="9056506">
            <a:off x="5103380" y="2508433"/>
            <a:ext cx="576064" cy="1447857"/>
          </a:xfrm>
          <a:prstGeom prst="parallelogram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5816936" y="489446"/>
            <a:ext cx="2874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Cache 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08104" y="1294757"/>
            <a:ext cx="2088232" cy="159695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59964"/>
            <a:ext cx="9180512" cy="5707164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Cache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601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59964"/>
            <a:ext cx="9180512" cy="5707164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Cache</a:t>
            </a:r>
            <a:endParaRPr lang="en-IE" dirty="0"/>
          </a:p>
        </p:txBody>
      </p:sp>
      <p:sp>
        <p:nvSpPr>
          <p:cNvPr id="3" name="Parallelogram 2"/>
          <p:cNvSpPr/>
          <p:nvPr/>
        </p:nvSpPr>
        <p:spPr>
          <a:xfrm rot="15153857">
            <a:off x="1517217" y="854586"/>
            <a:ext cx="2373958" cy="3406431"/>
          </a:xfrm>
          <a:prstGeom prst="parallelogram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419872" y="188640"/>
            <a:ext cx="1527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CPU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87824" y="915015"/>
            <a:ext cx="1044116" cy="64418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8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59964"/>
            <a:ext cx="9180512" cy="5707164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Cache</a:t>
            </a:r>
            <a:endParaRPr lang="en-IE" dirty="0"/>
          </a:p>
        </p:txBody>
      </p:sp>
      <p:sp>
        <p:nvSpPr>
          <p:cNvPr id="3" name="Parallelogram 2"/>
          <p:cNvSpPr/>
          <p:nvPr/>
        </p:nvSpPr>
        <p:spPr>
          <a:xfrm rot="15153857">
            <a:off x="1517217" y="854586"/>
            <a:ext cx="2373958" cy="3406431"/>
          </a:xfrm>
          <a:prstGeom prst="parallelogram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419872" y="188640"/>
            <a:ext cx="1527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CPU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87824" y="915015"/>
            <a:ext cx="1044116" cy="64418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/>
        </p:nvSpPr>
        <p:spPr>
          <a:xfrm rot="14874342">
            <a:off x="3491072" y="2204953"/>
            <a:ext cx="2748833" cy="5579393"/>
          </a:xfrm>
          <a:prstGeom prst="parallelogram">
            <a:avLst>
              <a:gd name="adj" fmla="val 1976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6043584" y="188640"/>
            <a:ext cx="2874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Cache 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43584" y="915015"/>
            <a:ext cx="1865992" cy="251398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1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61"/>
            <a:ext cx="8820472" cy="67450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Main Memory</a:t>
            </a:r>
            <a:br>
              <a:rPr lang="en-IE" dirty="0" smtClean="0"/>
            </a:br>
            <a:r>
              <a:rPr lang="en-IE" dirty="0" smtClean="0"/>
              <a:t>(RAM)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03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01008"/>
            <a:ext cx="9144000" cy="335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50303"/>
            <a:ext cx="7488832" cy="59910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Secondary Memory</a:t>
            </a:r>
            <a:br>
              <a:rPr lang="en-IE" dirty="0" smtClean="0"/>
            </a:br>
            <a:r>
              <a:rPr lang="en-IE" dirty="0" smtClean="0"/>
              <a:t>(Hard Disk)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273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Memory Management</a:t>
            </a:r>
            <a:endParaRPr lang="en-IE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7544" y="1700808"/>
            <a:ext cx="8712968" cy="4032448"/>
            <a:chOff x="467544" y="1700808"/>
            <a:chExt cx="8712968" cy="4032448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1700808"/>
              <a:ext cx="8358366" cy="4032448"/>
              <a:chOff x="0" y="2114472"/>
              <a:chExt cx="8030052" cy="311472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648419"/>
                <a:ext cx="5868940" cy="258078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3538">
                <a:off x="5370290" y="2114472"/>
                <a:ext cx="2161034" cy="160291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876256" y="2491891"/>
                <a:ext cx="1153796" cy="23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400" b="1" dirty="0" smtClean="0">
                    <a:latin typeface="Arial Rounded MT Bold" panose="020F0704030504030204" pitchFamily="34" charset="0"/>
                  </a:rPr>
                  <a:t>HARD DISK</a:t>
                </a:r>
                <a:endParaRPr lang="en-IE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0968110">
                <a:off x="3066064" y="3858494"/>
                <a:ext cx="432000" cy="10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230853">
                <a:off x="2996483" y="3764711"/>
                <a:ext cx="921292" cy="10527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0968110">
                <a:off x="4864009" y="3302891"/>
                <a:ext cx="1146656" cy="1280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930461">
                <a:off x="5485263" y="3122730"/>
                <a:ext cx="1000951" cy="1478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883053" y="3824627"/>
              <a:ext cx="1365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(MAIN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28511" y="2420888"/>
              <a:ext cx="14520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(SECONDARY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</p:grpSp>
      <p:sp>
        <p:nvSpPr>
          <p:cNvPr id="6" name="Parallelogram 5"/>
          <p:cNvSpPr/>
          <p:nvPr/>
        </p:nvSpPr>
        <p:spPr>
          <a:xfrm rot="14593067">
            <a:off x="1855796" y="4116183"/>
            <a:ext cx="360040" cy="288032"/>
          </a:xfrm>
          <a:prstGeom prst="parallelogram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766057" y="453683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2</a:t>
            </a:r>
            <a:endParaRPr lang="en-IE" b="1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3491716"/>
            <a:ext cx="104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CACHE 1</a:t>
            </a:r>
            <a:endParaRPr lang="en-IE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035816" y="3814823"/>
            <a:ext cx="139648" cy="445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2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1402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3988" y="928688"/>
            <a:ext cx="427355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600" b="1" smtClean="0">
                <a:solidFill>
                  <a:schemeClr val="bg1"/>
                </a:solidFill>
              </a:rPr>
              <a:t>Imre Lakatos</a:t>
            </a:r>
            <a:endParaRPr lang="en-GB" altLang="en-US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mtClean="0">
                <a:solidFill>
                  <a:schemeClr val="bg1"/>
                </a:solidFill>
              </a:rPr>
              <a:t>Born: Nov 9, 1922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>
                <a:solidFill>
                  <a:schemeClr val="bg1"/>
                </a:solidFill>
              </a:rPr>
              <a:t>Died: Feb 2, 1974 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mtClean="0">
                <a:solidFill>
                  <a:schemeClr val="bg1"/>
                </a:solidFill>
              </a:rPr>
              <a:t>Born in Debrecen, Hungary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mtClean="0">
                <a:solidFill>
                  <a:schemeClr val="bg1"/>
                </a:solidFill>
              </a:rPr>
              <a:t>Philosopher of mathematics and science</a:t>
            </a:r>
            <a:endParaRPr lang="en-GB" altLang="en-US" smtClean="0">
              <a:solidFill>
                <a:schemeClr val="bg1"/>
              </a:solidFill>
            </a:endParaRPr>
          </a:p>
        </p:txBody>
      </p:sp>
      <p:pic>
        <p:nvPicPr>
          <p:cNvPr id="25604" name="Picture 7" descr="Lakatos_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00" y="-26988"/>
            <a:ext cx="5032375" cy="6884988"/>
          </a:xfrm>
        </p:spPr>
      </p:pic>
    </p:spTree>
    <p:extLst>
      <p:ext uri="{BB962C8B-B14F-4D97-AF65-F5344CB8AC3E}">
        <p14:creationId xmlns:p14="http://schemas.microsoft.com/office/powerpoint/2010/main" val="15859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Memory Management</a:t>
            </a:r>
            <a:endParaRPr lang="en-IE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7544" y="1700808"/>
            <a:ext cx="8712968" cy="4032448"/>
            <a:chOff x="467544" y="1700808"/>
            <a:chExt cx="8712968" cy="4032448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1700808"/>
              <a:ext cx="8358366" cy="4032448"/>
              <a:chOff x="0" y="2114472"/>
              <a:chExt cx="8030052" cy="311472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648419"/>
                <a:ext cx="5868940" cy="258078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3538">
                <a:off x="5370290" y="2114472"/>
                <a:ext cx="2161034" cy="160291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876256" y="2491891"/>
                <a:ext cx="1153796" cy="23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400" b="1" dirty="0" smtClean="0">
                    <a:latin typeface="Arial Rounded MT Bold" panose="020F0704030504030204" pitchFamily="34" charset="0"/>
                  </a:rPr>
                  <a:t>HARD DISK</a:t>
                </a:r>
                <a:endParaRPr lang="en-IE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0968110">
                <a:off x="3066064" y="3858494"/>
                <a:ext cx="432000" cy="10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230853">
                <a:off x="2996483" y="3764711"/>
                <a:ext cx="921292" cy="10527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0968110">
                <a:off x="4864009" y="3302891"/>
                <a:ext cx="1146656" cy="1280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930461">
                <a:off x="5485263" y="3122730"/>
                <a:ext cx="1000951" cy="1478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883053" y="3824627"/>
              <a:ext cx="1365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(MAIN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28511" y="2420888"/>
              <a:ext cx="14520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(SECONDARY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</p:grpSp>
      <p:sp>
        <p:nvSpPr>
          <p:cNvPr id="6" name="Parallelogram 5"/>
          <p:cNvSpPr/>
          <p:nvPr/>
        </p:nvSpPr>
        <p:spPr>
          <a:xfrm rot="14593067">
            <a:off x="1855796" y="4116183"/>
            <a:ext cx="360040" cy="288032"/>
          </a:xfrm>
          <a:prstGeom prst="parallelogram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766057" y="453683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2</a:t>
            </a:r>
            <a:endParaRPr lang="en-IE" b="1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3491716"/>
            <a:ext cx="104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CACHE 1</a:t>
            </a:r>
            <a:endParaRPr lang="en-IE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035816" y="3814823"/>
            <a:ext cx="139648" cy="445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17508" y="4869160"/>
            <a:ext cx="381484" cy="592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4437112"/>
            <a:ext cx="463925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3848" y="522920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>
                <a:latin typeface="Arial Black" panose="020B0A04020102020204" pitchFamily="34" charset="0"/>
              </a:rPr>
              <a:t>10</a:t>
            </a:r>
            <a:r>
              <a:rPr lang="en-IE" sz="2000" b="1" baseline="30000" dirty="0">
                <a:latin typeface="Arial Black" panose="020B0A04020102020204" pitchFamily="34" charset="0"/>
              </a:rPr>
              <a:t>1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698992" y="5157192"/>
            <a:ext cx="1184805" cy="304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9512" y="1499095"/>
            <a:ext cx="6037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/>
              <a:t>Approximate number of clock cycles to access </a:t>
            </a:r>
          </a:p>
          <a:p>
            <a:r>
              <a:rPr lang="en-IE" sz="2000" dirty="0"/>
              <a:t>t</a:t>
            </a:r>
            <a:r>
              <a:rPr lang="en-IE" sz="2000" dirty="0" smtClean="0"/>
              <a:t>he various elements of the memory hierarchy.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7770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Memory Management</a:t>
            </a:r>
            <a:endParaRPr lang="en-IE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7544" y="1700808"/>
            <a:ext cx="8712968" cy="4032448"/>
            <a:chOff x="467544" y="1700808"/>
            <a:chExt cx="8712968" cy="4032448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1700808"/>
              <a:ext cx="8358366" cy="4032448"/>
              <a:chOff x="0" y="2114472"/>
              <a:chExt cx="8030052" cy="311472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648419"/>
                <a:ext cx="5868940" cy="258078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3538">
                <a:off x="5370290" y="2114472"/>
                <a:ext cx="2161034" cy="160291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876256" y="2491891"/>
                <a:ext cx="1153796" cy="23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400" b="1" dirty="0" smtClean="0">
                    <a:latin typeface="Arial Rounded MT Bold" panose="020F0704030504030204" pitchFamily="34" charset="0"/>
                  </a:rPr>
                  <a:t>HARD DISK</a:t>
                </a:r>
                <a:endParaRPr lang="en-IE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0968110">
                <a:off x="3066064" y="3858494"/>
                <a:ext cx="432000" cy="10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230853">
                <a:off x="2996483" y="3764711"/>
                <a:ext cx="921292" cy="10527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0968110">
                <a:off x="4864009" y="3302891"/>
                <a:ext cx="1146656" cy="1280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930461">
                <a:off x="5485263" y="3122730"/>
                <a:ext cx="1000951" cy="1478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883053" y="3824627"/>
              <a:ext cx="1365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(MAIN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28511" y="2420888"/>
              <a:ext cx="14520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(SECONDARY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</p:grpSp>
      <p:sp>
        <p:nvSpPr>
          <p:cNvPr id="6" name="Parallelogram 5"/>
          <p:cNvSpPr/>
          <p:nvPr/>
        </p:nvSpPr>
        <p:spPr>
          <a:xfrm rot="14593067">
            <a:off x="1855796" y="4116183"/>
            <a:ext cx="360040" cy="288032"/>
          </a:xfrm>
          <a:prstGeom prst="parallelogram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766057" y="453683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2</a:t>
            </a:r>
            <a:endParaRPr lang="en-IE" b="1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3491716"/>
            <a:ext cx="104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CACHE 1</a:t>
            </a:r>
            <a:endParaRPr lang="en-IE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035816" y="3814823"/>
            <a:ext cx="139648" cy="445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17508" y="4869160"/>
            <a:ext cx="598308" cy="9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4437112"/>
            <a:ext cx="463925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32040" y="3898050"/>
            <a:ext cx="753123" cy="1213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915816" y="5111937"/>
            <a:ext cx="2769347" cy="7283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3848" y="522920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>
                <a:latin typeface="Arial Black" panose="020B0A04020102020204" pitchFamily="34" charset="0"/>
              </a:rPr>
              <a:t>10</a:t>
            </a:r>
            <a:r>
              <a:rPr lang="en-IE" sz="2000" b="1" baseline="300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83968" y="540515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latin typeface="Arial Black" panose="020B0A04020102020204" pitchFamily="34" charset="0"/>
              </a:rPr>
              <a:t>10</a:t>
            </a:r>
            <a:r>
              <a:rPr lang="en-IE" sz="2000" b="1" baseline="30000" dirty="0" smtClean="0">
                <a:latin typeface="Arial Black" panose="020B0A04020102020204" pitchFamily="34" charset="0"/>
              </a:rPr>
              <a:t>3</a:t>
            </a:r>
            <a:endParaRPr lang="en-IE" sz="2000" b="1" baseline="30000" dirty="0">
              <a:latin typeface="Arial Black" panose="020B0A040201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698992" y="5157192"/>
            <a:ext cx="1184805" cy="304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9512" y="1499095"/>
            <a:ext cx="6037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/>
              <a:t>Approximate number of clock cycles to access </a:t>
            </a:r>
          </a:p>
          <a:p>
            <a:r>
              <a:rPr lang="en-IE" sz="2000" dirty="0"/>
              <a:t>t</a:t>
            </a:r>
            <a:r>
              <a:rPr lang="en-IE" sz="2000" dirty="0" smtClean="0"/>
              <a:t>he various elements of the memory hierarchy.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6061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Memory Management</a:t>
            </a:r>
            <a:endParaRPr lang="en-IE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7544" y="1700808"/>
            <a:ext cx="8712968" cy="4032448"/>
            <a:chOff x="467544" y="1700808"/>
            <a:chExt cx="8712968" cy="4032448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1700808"/>
              <a:ext cx="8358366" cy="4032448"/>
              <a:chOff x="0" y="2114472"/>
              <a:chExt cx="8030052" cy="311472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648419"/>
                <a:ext cx="5868940" cy="258078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83538">
                <a:off x="5370290" y="2114472"/>
                <a:ext cx="2161034" cy="1602916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876256" y="2491891"/>
                <a:ext cx="1153796" cy="23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400" b="1" dirty="0" smtClean="0">
                    <a:latin typeface="Arial Rounded MT Bold" panose="020F0704030504030204" pitchFamily="34" charset="0"/>
                  </a:rPr>
                  <a:t>HARD DISK</a:t>
                </a:r>
                <a:endParaRPr lang="en-IE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0968110">
                <a:off x="3066064" y="3858494"/>
                <a:ext cx="432000" cy="108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3230853">
                <a:off x="2996483" y="3764711"/>
                <a:ext cx="921292" cy="10527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0968110">
                <a:off x="4864009" y="3302891"/>
                <a:ext cx="1146656" cy="1280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930461">
                <a:off x="5485263" y="3122730"/>
                <a:ext cx="1000951" cy="14785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883053" y="3824627"/>
              <a:ext cx="13659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(MAIN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28511" y="2420888"/>
              <a:ext cx="14520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(SECONDARY</a:t>
              </a:r>
            </a:p>
            <a:p>
              <a:r>
                <a:rPr lang="en-IE" sz="1600" dirty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</a:t>
              </a:r>
              <a:r>
                <a:rPr lang="en-IE" sz="1600" dirty="0" smtClean="0">
                  <a:latin typeface="Franklin Gothic Medium" panose="020B0603020102020204" pitchFamily="34" charset="0"/>
                  <a:ea typeface="SimHei" panose="02010609060101010101" pitchFamily="49" charset="-122"/>
                </a:rPr>
                <a:t>    MEMORY)</a:t>
              </a:r>
              <a:endParaRPr lang="en-IE" sz="1600" dirty="0">
                <a:latin typeface="Franklin Gothic Medium" panose="020B0603020102020204" pitchFamily="34" charset="0"/>
                <a:ea typeface="SimHei" panose="02010609060101010101" pitchFamily="49" charset="-122"/>
              </a:endParaRPr>
            </a:p>
          </p:txBody>
        </p:sp>
      </p:grpSp>
      <p:sp>
        <p:nvSpPr>
          <p:cNvPr id="6" name="Parallelogram 5"/>
          <p:cNvSpPr/>
          <p:nvPr/>
        </p:nvSpPr>
        <p:spPr>
          <a:xfrm rot="14593067">
            <a:off x="1855796" y="4116183"/>
            <a:ext cx="360040" cy="288032"/>
          </a:xfrm>
          <a:prstGeom prst="parallelogram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>
            <a:off x="3766057" y="453683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2</a:t>
            </a:r>
            <a:endParaRPr lang="en-IE" b="1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3491716"/>
            <a:ext cx="104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 smtClean="0">
                <a:latin typeface="Franklin Gothic Medium" panose="020B0603020102020204" pitchFamily="34" charset="0"/>
                <a:ea typeface="SimHei" panose="02010609060101010101" pitchFamily="49" charset="-122"/>
              </a:rPr>
              <a:t>CACHE 1</a:t>
            </a:r>
            <a:endParaRPr lang="en-IE" dirty="0">
              <a:latin typeface="Franklin Gothic Medium" panose="020B0603020102020204" pitchFamily="34" charset="0"/>
              <a:ea typeface="SimHei" panose="02010609060101010101" pitchFamily="49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035816" y="3814823"/>
            <a:ext cx="139648" cy="445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17508" y="4869160"/>
            <a:ext cx="886340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9872" y="4437112"/>
            <a:ext cx="463925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32040" y="3898050"/>
            <a:ext cx="753123" cy="1213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915816" y="5111937"/>
            <a:ext cx="2769347" cy="7283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707309" y="3212976"/>
            <a:ext cx="1041155" cy="165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3848" y="522920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>
                <a:latin typeface="Arial Black" panose="020B0A04020102020204" pitchFamily="34" charset="0"/>
              </a:rPr>
              <a:t>10</a:t>
            </a:r>
            <a:r>
              <a:rPr lang="en-IE" sz="2000" b="1" baseline="300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83968" y="540515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latin typeface="Arial Black" panose="020B0A04020102020204" pitchFamily="34" charset="0"/>
              </a:rPr>
              <a:t>10</a:t>
            </a:r>
            <a:r>
              <a:rPr lang="en-IE" sz="2000" b="1" baseline="30000" dirty="0" smtClean="0">
                <a:latin typeface="Arial Black" panose="020B0A04020102020204" pitchFamily="34" charset="0"/>
              </a:rPr>
              <a:t>3</a:t>
            </a:r>
            <a:endParaRPr lang="en-IE" sz="2000" b="1" baseline="30000" dirty="0"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2120" y="5621178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>
                <a:latin typeface="Arial Black" panose="020B0A04020102020204" pitchFamily="34" charset="0"/>
              </a:rPr>
              <a:t>10</a:t>
            </a:r>
            <a:r>
              <a:rPr lang="en-IE" sz="2000" b="1" baseline="30000" dirty="0" smtClean="0">
                <a:latin typeface="Arial Black" panose="020B0A04020102020204" pitchFamily="34" charset="0"/>
              </a:rPr>
              <a:t>7</a:t>
            </a:r>
            <a:endParaRPr lang="en-IE" sz="2000" b="1" baseline="30000" dirty="0">
              <a:latin typeface="Arial Black" panose="020B0A040201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698992" y="5157192"/>
            <a:ext cx="1184805" cy="3040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170805" y="4869160"/>
            <a:ext cx="5544000" cy="151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9512" y="1499095"/>
            <a:ext cx="6037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dirty="0" smtClean="0"/>
              <a:t>Approximate number of clock cycles to access </a:t>
            </a:r>
          </a:p>
          <a:p>
            <a:r>
              <a:rPr lang="en-IE" sz="2000" dirty="0"/>
              <a:t>t</a:t>
            </a:r>
            <a:r>
              <a:rPr lang="en-IE" sz="2000" dirty="0" smtClean="0"/>
              <a:t>he various elements of the memory hierarchy.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40799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pPr algn="ctr"/>
            <a:r>
              <a:rPr lang="en-IE" sz="6600" dirty="0" smtClean="0"/>
              <a:t>Animations</a:t>
            </a:r>
            <a:endParaRPr lang="en-IE" sz="6600" dirty="0"/>
          </a:p>
        </p:txBody>
      </p:sp>
    </p:spTree>
    <p:extLst>
      <p:ext uri="{BB962C8B-B14F-4D97-AF65-F5344CB8AC3E}">
        <p14:creationId xmlns:p14="http://schemas.microsoft.com/office/powerpoint/2010/main" val="12866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501008"/>
            <a:ext cx="9144000" cy="335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3200" dirty="0" smtClean="0"/>
              <a:t>When we hook up computers together using data communication facilities, we call this a </a:t>
            </a:r>
            <a:r>
              <a:rPr lang="en-IE" sz="3200" b="1" dirty="0" smtClean="0"/>
              <a:t>computer network</a:t>
            </a:r>
            <a:r>
              <a:rPr lang="en-IE" sz="3200" dirty="0" smtClean="0"/>
              <a:t>.</a:t>
            </a:r>
            <a:endParaRPr lang="en-IE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Computer Networks</a:t>
            </a:r>
            <a:endParaRPr lang="en-IE" dirty="0"/>
          </a:p>
        </p:txBody>
      </p:sp>
      <p:pic>
        <p:nvPicPr>
          <p:cNvPr id="4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55" y="5013176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29000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821" y="5013176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501008"/>
            <a:ext cx="9144000" cy="335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3200" dirty="0" smtClean="0"/>
              <a:t>When we hook up computers together using data communication facilities, we call this a </a:t>
            </a:r>
            <a:r>
              <a:rPr lang="en-IE" sz="3200" b="1" dirty="0" smtClean="0"/>
              <a:t>computer network</a:t>
            </a:r>
            <a:r>
              <a:rPr lang="en-IE" sz="3200" dirty="0" smtClean="0"/>
              <a:t>.</a:t>
            </a:r>
            <a:endParaRPr lang="en-IE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Computer Networks</a:t>
            </a:r>
            <a:endParaRPr lang="en-IE" dirty="0"/>
          </a:p>
        </p:txBody>
      </p:sp>
      <p:pic>
        <p:nvPicPr>
          <p:cNvPr id="4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55" y="5013176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29000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821" y="5013176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220072" y="4293096"/>
            <a:ext cx="223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3203848" y="5877272"/>
            <a:ext cx="2196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 rot="4072426">
            <a:off x="1267986" y="5078277"/>
            <a:ext cx="1404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/>
          <p:cNvSpPr/>
          <p:nvPr/>
        </p:nvSpPr>
        <p:spPr>
          <a:xfrm rot="4072426">
            <a:off x="4769250" y="5070285"/>
            <a:ext cx="126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1763936" y="4293096"/>
            <a:ext cx="223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 rot="7047485">
            <a:off x="2791178" y="5097664"/>
            <a:ext cx="162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 rot="7513151">
            <a:off x="6259300" y="5070550"/>
            <a:ext cx="1476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74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501008"/>
            <a:ext cx="9144000" cy="335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3200" dirty="0" smtClean="0"/>
              <a:t>When we hook up computers together using data communication facilities, we call this a </a:t>
            </a:r>
            <a:r>
              <a:rPr lang="en-IE" sz="3200" b="1" dirty="0" smtClean="0"/>
              <a:t>computer network</a:t>
            </a:r>
            <a:r>
              <a:rPr lang="en-IE" sz="3200" dirty="0" smtClean="0"/>
              <a:t>.</a:t>
            </a:r>
            <a:endParaRPr lang="en-IE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Computer Networks</a:t>
            </a:r>
            <a:endParaRPr lang="en-IE" dirty="0"/>
          </a:p>
        </p:txBody>
      </p:sp>
      <p:pic>
        <p:nvPicPr>
          <p:cNvPr id="4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55" y="5013176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29000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821" y="5013176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220072" y="4293096"/>
            <a:ext cx="223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3203848" y="5877272"/>
            <a:ext cx="2196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 rot="4072426">
            <a:off x="1267986" y="5078277"/>
            <a:ext cx="1404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/>
          <p:cNvSpPr/>
          <p:nvPr/>
        </p:nvSpPr>
        <p:spPr>
          <a:xfrm rot="4072426">
            <a:off x="4769250" y="5070285"/>
            <a:ext cx="126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1763936" y="4293096"/>
            <a:ext cx="223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 rot="7047485">
            <a:off x="2791178" y="5097664"/>
            <a:ext cx="162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 rot="7513151">
            <a:off x="6259300" y="5070550"/>
            <a:ext cx="1476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1835696" y="4221088"/>
            <a:ext cx="592419" cy="15731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5220072" y="4221088"/>
            <a:ext cx="592419" cy="15731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3203848" y="5863969"/>
            <a:ext cx="592419" cy="15731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Rectangle 24"/>
          <p:cNvSpPr/>
          <p:nvPr/>
        </p:nvSpPr>
        <p:spPr>
          <a:xfrm rot="3835979">
            <a:off x="1524282" y="4659097"/>
            <a:ext cx="592419" cy="15731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ectangle 26"/>
          <p:cNvSpPr/>
          <p:nvPr/>
        </p:nvSpPr>
        <p:spPr>
          <a:xfrm rot="3835979">
            <a:off x="4939067" y="4705880"/>
            <a:ext cx="592419" cy="15731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Rectangle 27"/>
          <p:cNvSpPr/>
          <p:nvPr/>
        </p:nvSpPr>
        <p:spPr>
          <a:xfrm rot="17852367">
            <a:off x="3042333" y="5499596"/>
            <a:ext cx="592419" cy="15731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 rot="18311608">
            <a:off x="6382998" y="5437941"/>
            <a:ext cx="592419" cy="15731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83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9704E-6 L 0.1724 -0.0009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9704E-6 L 0.1724 -0.00092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9704E-6 L 0.1724 -0.00092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1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5763E-6 L 0.04114 0.12419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61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5763E-6 L 0.04114 0.12419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61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18316E-6 L 0.06407 -0.15564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77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2405E-6 L 0.07674 -0.13621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-68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3501008"/>
            <a:ext cx="9144000" cy="335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E" sz="3200" dirty="0" smtClean="0"/>
              <a:t>When we hook up computers together using data communication facilities, we call this a </a:t>
            </a:r>
            <a:r>
              <a:rPr lang="en-IE" sz="3200" b="1" dirty="0" smtClean="0"/>
              <a:t>computer network</a:t>
            </a:r>
            <a:r>
              <a:rPr lang="en-IE" sz="3200" dirty="0" smtClean="0"/>
              <a:t>.</a:t>
            </a:r>
            <a:endParaRPr lang="en-IE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Computer Networks</a:t>
            </a:r>
            <a:endParaRPr lang="en-IE" dirty="0"/>
          </a:p>
        </p:txBody>
      </p:sp>
      <p:pic>
        <p:nvPicPr>
          <p:cNvPr id="4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55" y="5013176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29000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821" y="5013176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220072" y="4293096"/>
            <a:ext cx="223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3203848" y="5877272"/>
            <a:ext cx="2196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 rot="4072426">
            <a:off x="1267986" y="5078277"/>
            <a:ext cx="1404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/>
          <p:cNvSpPr/>
          <p:nvPr/>
        </p:nvSpPr>
        <p:spPr>
          <a:xfrm rot="4072426">
            <a:off x="4769250" y="5070285"/>
            <a:ext cx="126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1763936" y="4293096"/>
            <a:ext cx="223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 rot="7047485">
            <a:off x="2791178" y="5097664"/>
            <a:ext cx="162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 rot="7513151">
            <a:off x="6259300" y="5070550"/>
            <a:ext cx="1476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86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400" dirty="0" smtClean="0"/>
              <a:t>Ring Topology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0" y="3501008"/>
            <a:ext cx="9144000" cy="335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55" y="5229200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8498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821" y="5229200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 rot="4072426">
            <a:off x="1067419" y="5138008"/>
            <a:ext cx="180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 rot="7047485">
            <a:off x="1215107" y="3128142"/>
            <a:ext cx="162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8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87" y="148478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rot="7047485">
            <a:off x="6124792" y="5033441"/>
            <a:ext cx="187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3240476" y="6093296"/>
            <a:ext cx="223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3531978" y="2384887"/>
            <a:ext cx="2377158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 rot="4072426">
            <a:off x="6334364" y="3435481"/>
            <a:ext cx="1621625" cy="78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89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400" dirty="0" smtClean="0"/>
              <a:t>Ring Topology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0" y="3501008"/>
            <a:ext cx="9144000" cy="335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55" y="5229200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8498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821" y="5229200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 rot="4072426">
            <a:off x="1067419" y="5138008"/>
            <a:ext cx="180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 rot="7047485">
            <a:off x="1215107" y="3128142"/>
            <a:ext cx="162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8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87" y="148478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rot="7047485">
            <a:off x="6124792" y="5033441"/>
            <a:ext cx="187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3240476" y="6093296"/>
            <a:ext cx="223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3531978" y="2384887"/>
            <a:ext cx="2377158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 rot="4072426">
            <a:off x="6334364" y="3435481"/>
            <a:ext cx="1621625" cy="78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2532622" y="1556792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6176" y="1556792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9538" y="5313402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2120" y="5300876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5576" y="3284984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67094" y="3360140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2637" y="2264678"/>
            <a:ext cx="589323" cy="30022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958341" y="3992870"/>
            <a:ext cx="589323" cy="30022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22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34 0.01133 L 0.23976 0.01133 L 0.42604 0.28029 L 0.23976 0.54718 L -0.12934 0.54718 L -0.31424 0.28029 L -0.12934 0.01133 Z " pathEditMode="relative" rAng="0" ptsTypes="FFFFFFF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4" y="267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9525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IE" dirty="0"/>
          </a:p>
        </p:txBody>
      </p:sp>
      <p:pic>
        <p:nvPicPr>
          <p:cNvPr id="28675" name="Picture 2" descr="Tukey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3375"/>
            <a:ext cx="4319587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260350"/>
            <a:ext cx="7158037" cy="889000"/>
          </a:xfrm>
        </p:spPr>
        <p:txBody>
          <a:bodyPr/>
          <a:lstStyle/>
          <a:p>
            <a:r>
              <a:rPr lang="en-IE" altLang="en-US" b="1" smtClean="0">
                <a:solidFill>
                  <a:schemeClr val="bg1"/>
                </a:solidFill>
              </a:rPr>
              <a:t>John Tukey</a:t>
            </a:r>
          </a:p>
        </p:txBody>
      </p:sp>
      <p:pic>
        <p:nvPicPr>
          <p:cNvPr id="28677" name="Picture 9" descr="exploratory-data-analysis-john-wilder-tukey-hardcover-cover-a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3933825"/>
            <a:ext cx="19177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5613" y="1628775"/>
            <a:ext cx="3756025" cy="411480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altLang="en-US" sz="2400" smtClean="0">
                <a:solidFill>
                  <a:schemeClr val="bg1"/>
                </a:solidFill>
              </a:rPr>
              <a:t>Born June 16, 1915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sz="2400" smtClean="0">
                <a:solidFill>
                  <a:schemeClr val="bg1"/>
                </a:solidFill>
              </a:rPr>
              <a:t>Died July 26, 2000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sz="2400" smtClean="0">
                <a:solidFill>
                  <a:schemeClr val="bg1"/>
                </a:solidFill>
              </a:rPr>
              <a:t>Born in New Bedford, Massachusetts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sz="2400" smtClean="0">
                <a:solidFill>
                  <a:schemeClr val="bg1"/>
                </a:solidFill>
              </a:rPr>
              <a:t>He introduced the box plot in his 1977 book,"</a:t>
            </a:r>
            <a:r>
              <a:rPr lang="en-IE" altLang="en-US" sz="2400" i="1" smtClean="0">
                <a:solidFill>
                  <a:schemeClr val="bg1"/>
                </a:solidFill>
              </a:rPr>
              <a:t>Exploratory Data Analysis</a:t>
            </a:r>
            <a:r>
              <a:rPr lang="en-IE" altLang="en-US" sz="2400" smtClean="0">
                <a:solidFill>
                  <a:schemeClr val="bg1"/>
                </a:solidFill>
              </a:rPr>
              <a:t>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sz="2400" smtClean="0">
                <a:solidFill>
                  <a:schemeClr val="bg1"/>
                </a:solidFill>
              </a:rPr>
              <a:t>Also the Cooley–Tukey FFT algorithm and jackknife estimation</a:t>
            </a:r>
          </a:p>
        </p:txBody>
      </p:sp>
      <p:pic>
        <p:nvPicPr>
          <p:cNvPr id="28679" name="Picture 11" descr="John_Tuke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933825"/>
            <a:ext cx="2236788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1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400" dirty="0" smtClean="0"/>
              <a:t>Ring Topology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0" y="3501008"/>
            <a:ext cx="9144000" cy="335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55" y="5229200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8498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821" y="5229200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 rot="4072426">
            <a:off x="1067419" y="5138008"/>
            <a:ext cx="180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 rot="7047485">
            <a:off x="1215107" y="3128142"/>
            <a:ext cx="1620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8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87" y="148478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 rot="7047485">
            <a:off x="6124792" y="5033441"/>
            <a:ext cx="187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>
            <a:off x="3240476" y="6093296"/>
            <a:ext cx="223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3531978" y="2384887"/>
            <a:ext cx="2377158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 rot="4072426">
            <a:off x="6334364" y="3435481"/>
            <a:ext cx="1621625" cy="78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2532622" y="1556792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6176" y="1556792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9538" y="5313402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2120" y="5300876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5576" y="3284984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67094" y="3360140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65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802" y="3501008"/>
            <a:ext cx="9144000" cy="335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66" y="80628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68400" y="4149080"/>
            <a:ext cx="223200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8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47" y="2420888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 rot="5400000">
            <a:off x="864094" y="2924950"/>
            <a:ext cx="2232246" cy="2160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 rot="5400000">
            <a:off x="868713" y="5229206"/>
            <a:ext cx="2223008" cy="216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2736304" y="4149080"/>
            <a:ext cx="223200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5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87" y="4797152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 rot="5400000">
            <a:off x="3343123" y="2582912"/>
            <a:ext cx="1188131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7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19" y="472514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 rot="5400000">
            <a:off x="4783785" y="4779156"/>
            <a:ext cx="1188133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2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44" y="2456890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5400000">
            <a:off x="5634120" y="2618914"/>
            <a:ext cx="1188131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 rot="5400000">
            <a:off x="4806532" y="1430783"/>
            <a:ext cx="972106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 rot="5400000">
            <a:off x="2781252" y="6061114"/>
            <a:ext cx="1015744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3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8720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72456" y="1916832"/>
            <a:ext cx="5939904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9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8498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96544" y="4149080"/>
            <a:ext cx="291581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0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872208" y="6381328"/>
            <a:ext cx="5940152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1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 rot="5400000">
            <a:off x="2362358" y="1466787"/>
            <a:ext cx="972106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Title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sz="4400" dirty="0" smtClean="0"/>
              <a:t>Tree </a:t>
            </a:r>
            <a:br>
              <a:rPr lang="en-IE" sz="4400" dirty="0" smtClean="0"/>
            </a:br>
            <a:r>
              <a:rPr lang="en-IE" sz="4400" dirty="0" smtClean="0"/>
              <a:t>Topology</a:t>
            </a:r>
            <a:endParaRPr lang="en-IE" dirty="0"/>
          </a:p>
        </p:txBody>
      </p:sp>
      <p:sp>
        <p:nvSpPr>
          <p:cNvPr id="29" name="Rectangle 28"/>
          <p:cNvSpPr/>
          <p:nvPr/>
        </p:nvSpPr>
        <p:spPr>
          <a:xfrm>
            <a:off x="188432" y="3225170"/>
            <a:ext cx="1296000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7504" y="3225170"/>
            <a:ext cx="1433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Head end</a:t>
            </a:r>
          </a:p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Controller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68552" y="992922"/>
            <a:ext cx="1296000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87624" y="992922"/>
            <a:ext cx="1433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 point</a:t>
            </a:r>
          </a:p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Controller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49272" y="3369186"/>
            <a:ext cx="1296000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68344" y="3369186"/>
            <a:ext cx="1433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 point</a:t>
            </a:r>
          </a:p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Controller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21280" y="5457418"/>
            <a:ext cx="1296000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40352" y="5457418"/>
            <a:ext cx="1433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 point</a:t>
            </a:r>
          </a:p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Controller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83634" y="188640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20630" y="163588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00350" y="2480038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15882" y="2505090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350176" y="4850613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12942" y="4771768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02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802" y="3501008"/>
            <a:ext cx="9144000" cy="335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66" y="80628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68400" y="4149080"/>
            <a:ext cx="223200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8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47" y="2420888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 rot="5400000">
            <a:off x="864094" y="2924950"/>
            <a:ext cx="2232246" cy="2160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 rot="5400000">
            <a:off x="868713" y="5229206"/>
            <a:ext cx="2223008" cy="216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2736304" y="4149080"/>
            <a:ext cx="223200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5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87" y="4797152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 rot="5400000">
            <a:off x="3343123" y="2582912"/>
            <a:ext cx="1188131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7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19" y="472514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 rot="5400000">
            <a:off x="4783785" y="4779156"/>
            <a:ext cx="1188133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2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44" y="2456890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5400000">
            <a:off x="5634120" y="2618914"/>
            <a:ext cx="1188131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 rot="5400000">
            <a:off x="4806532" y="1430783"/>
            <a:ext cx="972106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 rot="5400000">
            <a:off x="2781252" y="6061114"/>
            <a:ext cx="1015744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3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8720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72456" y="1916832"/>
            <a:ext cx="5939904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9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8498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96544" y="4149080"/>
            <a:ext cx="291581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0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872208" y="6381328"/>
            <a:ext cx="5940152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1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 rot="5400000">
            <a:off x="2362358" y="1466787"/>
            <a:ext cx="972106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Title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sz="4400" dirty="0" smtClean="0"/>
              <a:t>Tree </a:t>
            </a:r>
            <a:br>
              <a:rPr lang="en-IE" sz="4400" dirty="0" smtClean="0"/>
            </a:br>
            <a:r>
              <a:rPr lang="en-IE" sz="4400" dirty="0" smtClean="0"/>
              <a:t>Topology</a:t>
            </a:r>
            <a:endParaRPr lang="en-IE" dirty="0"/>
          </a:p>
        </p:txBody>
      </p:sp>
      <p:sp>
        <p:nvSpPr>
          <p:cNvPr id="29" name="Rectangle 28"/>
          <p:cNvSpPr/>
          <p:nvPr/>
        </p:nvSpPr>
        <p:spPr>
          <a:xfrm>
            <a:off x="188432" y="3225170"/>
            <a:ext cx="1296000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7504" y="3225170"/>
            <a:ext cx="1433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Head end</a:t>
            </a:r>
          </a:p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Controller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68552" y="992922"/>
            <a:ext cx="1296000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87624" y="992922"/>
            <a:ext cx="1433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 point</a:t>
            </a:r>
          </a:p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Controller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49272" y="3369186"/>
            <a:ext cx="1296000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68344" y="3369186"/>
            <a:ext cx="1433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 point</a:t>
            </a:r>
          </a:p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Controller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21280" y="5457418"/>
            <a:ext cx="1296000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40352" y="5457418"/>
            <a:ext cx="1433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 point</a:t>
            </a:r>
          </a:p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Controller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83634" y="188640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20630" y="163588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00350" y="2480038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15882" y="2505090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350176" y="4850613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12942" y="4771768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87824" y="5589240"/>
            <a:ext cx="589323" cy="30022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Rectangle 57"/>
          <p:cNvSpPr/>
          <p:nvPr/>
        </p:nvSpPr>
        <p:spPr>
          <a:xfrm>
            <a:off x="2987824" y="5589240"/>
            <a:ext cx="589323" cy="30022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Rectangle 58"/>
          <p:cNvSpPr/>
          <p:nvPr/>
        </p:nvSpPr>
        <p:spPr>
          <a:xfrm>
            <a:off x="2987824" y="5589242"/>
            <a:ext cx="589323" cy="30022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50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052 0.1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0.10416 L 0.51077 0.104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4.44444E-6 L 0.00139 0.104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10416 L -0.13959 0.104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59 0.10417 L -0.13959 -0.219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58 -0.21921 L 0.49618 -0.225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8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46 L -0.00052 0.1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0416 L -0.13507 0.1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58 0.10416 L -0.14236 -0.546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36 -0.54676 L 0.32223 -0.546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23 -0.54676 L 0.32223 -0.36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8" grpId="0" animBg="1"/>
      <p:bldP spid="58" grpId="1" animBg="1"/>
      <p:bldP spid="58" grpId="2" animBg="1"/>
      <p:bldP spid="58" grpId="3" animBg="1"/>
      <p:bldP spid="58" grpId="4" animBg="1"/>
      <p:bldP spid="59" grpId="0" animBg="1"/>
      <p:bldP spid="59" grpId="1" animBg="1"/>
      <p:bldP spid="59" grpId="2" animBg="1"/>
      <p:bldP spid="59" grpId="3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802" y="3501008"/>
            <a:ext cx="9144000" cy="3356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66" y="80628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68400" y="4149080"/>
            <a:ext cx="223200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8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47" y="2420888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 rot="5400000">
            <a:off x="864094" y="2924950"/>
            <a:ext cx="2232246" cy="2160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/>
          <p:cNvSpPr/>
          <p:nvPr/>
        </p:nvSpPr>
        <p:spPr>
          <a:xfrm rot="5400000">
            <a:off x="868713" y="5229206"/>
            <a:ext cx="2223008" cy="216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2736304" y="4149080"/>
            <a:ext cx="2232000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5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87" y="4797152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 rot="5400000">
            <a:off x="3343123" y="2582912"/>
            <a:ext cx="1188131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7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19" y="472514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 rot="5400000">
            <a:off x="4783785" y="4779156"/>
            <a:ext cx="1188133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2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44" y="2456890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5400000">
            <a:off x="5634120" y="2618914"/>
            <a:ext cx="1188131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 rot="5400000">
            <a:off x="4806532" y="1430783"/>
            <a:ext cx="972106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 rot="5400000">
            <a:off x="2781252" y="6061114"/>
            <a:ext cx="1015744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3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8720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72456" y="1916832"/>
            <a:ext cx="5939904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9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8498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96544" y="4149080"/>
            <a:ext cx="291581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0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5224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872208" y="6381328"/>
            <a:ext cx="5940152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1" name="Picture 2" descr="C:\Users\damian.gordon\AppData\Local\Microsoft\Windows\Temporary Internet Files\Content.IE5\NKE8AW9F\ibm-p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14269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 rot="5400000">
            <a:off x="2362358" y="1466787"/>
            <a:ext cx="972106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Title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sz="4400" dirty="0" smtClean="0"/>
              <a:t>Tree </a:t>
            </a:r>
            <a:br>
              <a:rPr lang="en-IE" sz="4400" dirty="0" smtClean="0"/>
            </a:br>
            <a:r>
              <a:rPr lang="en-IE" sz="4400" dirty="0" smtClean="0"/>
              <a:t>Topology</a:t>
            </a:r>
            <a:endParaRPr lang="en-IE" dirty="0"/>
          </a:p>
        </p:txBody>
      </p:sp>
      <p:sp>
        <p:nvSpPr>
          <p:cNvPr id="29" name="Rectangle 28"/>
          <p:cNvSpPr/>
          <p:nvPr/>
        </p:nvSpPr>
        <p:spPr>
          <a:xfrm>
            <a:off x="188432" y="3225170"/>
            <a:ext cx="1296000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7504" y="3225170"/>
            <a:ext cx="1433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Head end</a:t>
            </a:r>
          </a:p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Controller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68552" y="992922"/>
            <a:ext cx="1296000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87624" y="992922"/>
            <a:ext cx="1433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 point</a:t>
            </a:r>
          </a:p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Controller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49272" y="3369186"/>
            <a:ext cx="1296000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68344" y="3369186"/>
            <a:ext cx="1433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 point</a:t>
            </a:r>
          </a:p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Controller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21280" y="5457418"/>
            <a:ext cx="1296000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40352" y="5457418"/>
            <a:ext cx="1433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 point</a:t>
            </a:r>
          </a:p>
          <a:p>
            <a:pPr algn="ctr"/>
            <a:r>
              <a:rPr lang="en-US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Controller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83634" y="188640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20630" y="163588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00350" y="2480038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15882" y="2505090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350176" y="4850613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12942" y="4771768"/>
            <a:ext cx="84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 </a:t>
            </a:r>
          </a:p>
          <a:p>
            <a:pPr algn="ctr"/>
            <a:r>
              <a:rPr lang="en-US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3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ive clan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5368" y="3152775"/>
            <a:ext cx="2038429" cy="2235514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764" y="1888385"/>
            <a:ext cx="3163811" cy="181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42"/>
          <p:cNvGrpSpPr/>
          <p:nvPr/>
        </p:nvGrpSpPr>
        <p:grpSpPr>
          <a:xfrm>
            <a:off x="3127031" y="3771900"/>
            <a:ext cx="1772856" cy="381000"/>
            <a:chOff x="242574" y="414533"/>
            <a:chExt cx="7334244" cy="1203929"/>
          </a:xfrm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242574" y="414533"/>
              <a:ext cx="6096001" cy="1203929"/>
            </a:xfrm>
            <a:prstGeom prst="roundRect">
              <a:avLst/>
            </a:prstGeom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1598361" y="611797"/>
              <a:ext cx="5978457" cy="8785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400" b="1" dirty="0" smtClean="0">
                  <a:latin typeface="Arial" pitchFamily="34" charset="0"/>
                  <a:cs typeface="Arial" pitchFamily="34" charset="0"/>
                </a:rPr>
                <a:t> Target</a:t>
              </a:r>
              <a:endParaRPr lang="en-IE" sz="14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42"/>
          <p:cNvGrpSpPr/>
          <p:nvPr/>
        </p:nvGrpSpPr>
        <p:grpSpPr>
          <a:xfrm>
            <a:off x="2995301" y="4274408"/>
            <a:ext cx="1674645" cy="347383"/>
            <a:chOff x="833644" y="798173"/>
            <a:chExt cx="6359434" cy="886010"/>
          </a:xfrm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Rounded Rectangle 20"/>
            <p:cNvSpPr/>
            <p:nvPr/>
          </p:nvSpPr>
          <p:spPr>
            <a:xfrm>
              <a:off x="833644" y="798173"/>
              <a:ext cx="6095999" cy="880485"/>
            </a:xfrm>
            <a:prstGeom prst="roundRect">
              <a:avLst/>
            </a:prstGeom>
            <a:solidFill>
              <a:srgbClr val="FF0000"/>
            </a:solidFill>
            <a:effectLst>
              <a:glow rad="101600">
                <a:schemeClr val="tx1">
                  <a:alpha val="6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214621" y="805684"/>
              <a:ext cx="5978457" cy="8784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 GPS ON</a:t>
              </a:r>
              <a:endParaRPr lang="en-IE" sz="14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-3181351" y="4619625"/>
            <a:ext cx="1067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Arial" pitchFamily="34" charset="0"/>
                <a:cs typeface="Arial" pitchFamily="34" charset="0"/>
              </a:rPr>
              <a:t>GAME STARTING        3                                           2                                            1</a:t>
            </a:r>
            <a:endParaRPr lang="en-I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app buttons with han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025640" y="0"/>
            <a:ext cx="23565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48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 descr="us c 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300" y="3127626"/>
            <a:ext cx="2760488" cy="2705093"/>
          </a:xfrm>
          <a:prstGeom prst="rect">
            <a:avLst/>
          </a:prstGeom>
        </p:spPr>
      </p:pic>
      <p:pic>
        <p:nvPicPr>
          <p:cNvPr id="5" name="Picture 4" descr="us c 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199" y="3050803"/>
            <a:ext cx="2641601" cy="2706256"/>
          </a:xfrm>
          <a:prstGeom prst="rect">
            <a:avLst/>
          </a:prstGeom>
        </p:spPr>
      </p:pic>
      <p:pic>
        <p:nvPicPr>
          <p:cNvPr id="6" name="Picture 5" descr="us c 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3014" y="876300"/>
            <a:ext cx="2958883" cy="27786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7731" y="5706828"/>
            <a:ext cx="268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Arial" pitchFamily="34" charset="0"/>
                <a:cs typeface="Arial" pitchFamily="34" charset="0"/>
              </a:rPr>
              <a:t>January 2011</a:t>
            </a:r>
            <a:endParaRPr lang="en-I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2607" y="5692506"/>
            <a:ext cx="268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Arial" pitchFamily="34" charset="0"/>
                <a:cs typeface="Arial" pitchFamily="34" charset="0"/>
              </a:rPr>
              <a:t>November 2011</a:t>
            </a:r>
            <a:endParaRPr lang="en-I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8995" y="1686938"/>
            <a:ext cx="268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Arial" pitchFamily="34" charset="0"/>
                <a:cs typeface="Arial" pitchFamily="34" charset="0"/>
              </a:rPr>
              <a:t>November 2011</a:t>
            </a:r>
            <a:endParaRPr lang="en-I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9900" y="173038"/>
            <a:ext cx="8229600" cy="1143000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</a:pPr>
            <a:r>
              <a:rPr lang="en-IE" sz="4100" b="1" dirty="0" smtClean="0">
                <a:ln w="63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Proportion of all Apps downloaded US/China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IE" sz="4100" b="1" i="0" u="none" strike="noStrike" kern="1200" cap="none" spc="0" normalizeH="0" baseline="0" noProof="0" dirty="0">
              <a:ln w="63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  <a:reflection blurRad="6350" stA="60000" endA="900" endPos="60000" dist="2999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61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1"/>
            <a:ext cx="4499992" cy="684161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sz="2800" dirty="0"/>
              <a:t>Linus Benedict Torvalds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0" y="1481138"/>
            <a:ext cx="4038600" cy="4525962"/>
          </a:xfrm>
        </p:spPr>
        <p:txBody>
          <a:bodyPr>
            <a:normAutofit lnSpcReduction="10000"/>
          </a:bodyPr>
          <a:lstStyle/>
          <a:p>
            <a:r>
              <a:rPr lang="en-IE" dirty="0"/>
              <a:t>Born: December 28, 1969 (age 45)</a:t>
            </a:r>
          </a:p>
          <a:p>
            <a:r>
              <a:rPr lang="en-IE" dirty="0"/>
              <a:t>Born in Helsinki, </a:t>
            </a:r>
            <a:r>
              <a:rPr lang="en-IE" dirty="0" smtClean="0"/>
              <a:t>Finland</a:t>
            </a:r>
          </a:p>
          <a:p>
            <a:r>
              <a:rPr lang="en-IE" dirty="0" smtClean="0"/>
              <a:t>Chief developer on the Linux kernel</a:t>
            </a:r>
          </a:p>
          <a:p>
            <a:r>
              <a:rPr lang="en-IE" dirty="0" smtClean="0"/>
              <a:t>Created </a:t>
            </a:r>
            <a:r>
              <a:rPr lang="en-IE" dirty="0"/>
              <a:t>the revision control system </a:t>
            </a:r>
            <a:r>
              <a:rPr lang="en-IE" dirty="0" smtClean="0"/>
              <a:t>Git</a:t>
            </a:r>
          </a:p>
          <a:p>
            <a:r>
              <a:rPr lang="en-IE" dirty="0" smtClean="0"/>
              <a:t>2014 </a:t>
            </a:r>
            <a:r>
              <a:rPr lang="en-IE" dirty="0"/>
              <a:t>IEEE Computer Society Computer Pioneer </a:t>
            </a:r>
            <a:r>
              <a:rPr lang="en-IE" dirty="0" smtClean="0"/>
              <a:t>Award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245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27088" y="477838"/>
            <a:ext cx="3527425" cy="5688012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85863" y="1125538"/>
            <a:ext cx="2881312" cy="4537075"/>
          </a:xfrm>
          <a:prstGeom prst="rect">
            <a:avLst/>
          </a:prstGeom>
          <a:noFill/>
          <a:ln w="76200">
            <a:solidFill>
              <a:srgbClr val="FFFF00">
                <a:alpha val="98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pic>
        <p:nvPicPr>
          <p:cNvPr id="3079" name="Picture 7" descr="f318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65225"/>
            <a:ext cx="280670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340100" y="5029200"/>
            <a:ext cx="655638" cy="487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114425" y="808038"/>
            <a:ext cx="1698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000" b="1">
                <a:solidFill>
                  <a:schemeClr val="bg1"/>
                </a:solidFill>
              </a:rPr>
              <a:t>Edgar Frank "Ted" Codd 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932363" y="476250"/>
            <a:ext cx="3527425" cy="5688013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292725" y="692150"/>
            <a:ext cx="2879725" cy="360363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508625" y="739775"/>
            <a:ext cx="2009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200" b="1"/>
              <a:t>Edgar Frank "Ted" Codd 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7732713" y="620713"/>
            <a:ext cx="655637" cy="487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5292725" y="1268413"/>
            <a:ext cx="2808288" cy="4752975"/>
          </a:xfrm>
          <a:prstGeom prst="rect">
            <a:avLst/>
          </a:prstGeom>
          <a:solidFill>
            <a:srgbClr val="C0C0C0"/>
          </a:solidFill>
          <a:ln w="571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364163" y="1220554"/>
            <a:ext cx="27368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 b="1" u="sng" dirty="0"/>
              <a:t>Biography</a:t>
            </a:r>
          </a:p>
          <a:p>
            <a:r>
              <a:rPr lang="en-GB" altLang="en-US" sz="1200" dirty="0"/>
              <a:t>Born on the Isle of Portland, England in 1923, and died in 2003 of heart failure at aged 79 years old. He served as an RAF pilot during WW2</a:t>
            </a:r>
            <a:r>
              <a:rPr lang="en-GB" altLang="en-US" sz="1200" dirty="0" smtClean="0"/>
              <a:t>.</a:t>
            </a:r>
            <a:endParaRPr lang="en-GB" altLang="en-US" sz="1200" dirty="0"/>
          </a:p>
          <a:p>
            <a:r>
              <a:rPr lang="en-GB" altLang="en-US" sz="1200" b="1" u="sng" dirty="0"/>
              <a:t>Achievements</a:t>
            </a:r>
          </a:p>
          <a:p>
            <a:r>
              <a:rPr lang="en-GB" altLang="en-US" sz="1200" dirty="0"/>
              <a:t>He started working for IBM in 1965 and made extraordinary contributions to the design of databases by creating the </a:t>
            </a:r>
            <a:r>
              <a:rPr lang="en-GB" altLang="en-US" sz="1200" i="1" dirty="0"/>
              <a:t>Relational Model</a:t>
            </a:r>
            <a:r>
              <a:rPr lang="en-GB" altLang="en-US" sz="1200" dirty="0"/>
              <a:t> for database management in 1970. He also helped develop </a:t>
            </a:r>
            <a:r>
              <a:rPr lang="en-GB" altLang="en-US" sz="1200" i="1" dirty="0"/>
              <a:t>Boyce-</a:t>
            </a:r>
            <a:r>
              <a:rPr lang="en-GB" altLang="en-US" sz="1200" i="1" dirty="0" err="1"/>
              <a:t>Codd</a:t>
            </a:r>
            <a:r>
              <a:rPr lang="en-GB" altLang="en-US" sz="1200" i="1" dirty="0"/>
              <a:t> Normal Form</a:t>
            </a:r>
            <a:r>
              <a:rPr lang="en-GB" altLang="en-US" sz="1200" dirty="0"/>
              <a:t> to address anomalies not dealt with by </a:t>
            </a:r>
            <a:r>
              <a:rPr lang="en-GB" altLang="en-US" sz="1200" i="1" dirty="0"/>
              <a:t>Third Normal Form</a:t>
            </a:r>
            <a:r>
              <a:rPr lang="en-GB" altLang="en-US" sz="1200" dirty="0"/>
              <a:t> with Ray Boyce. Additionally </a:t>
            </a:r>
            <a:r>
              <a:rPr lang="en-IE" altLang="en-US" sz="1200" dirty="0"/>
              <a:t>he demonstrated that relational algebra and relational calculus are equivalent in expressive power (called </a:t>
            </a:r>
            <a:r>
              <a:rPr lang="en-IE" altLang="en-US" sz="1200" i="1" dirty="0" err="1"/>
              <a:t>Codd’s</a:t>
            </a:r>
            <a:r>
              <a:rPr lang="en-IE" altLang="en-US" sz="1200" i="1" dirty="0"/>
              <a:t> Theorem</a:t>
            </a:r>
            <a:r>
              <a:rPr lang="en-IE" altLang="en-US" sz="1200" dirty="0" smtClean="0"/>
              <a:t>)</a:t>
            </a:r>
            <a:endParaRPr lang="en-GB" altLang="en-US" sz="1200" dirty="0"/>
          </a:p>
          <a:p>
            <a:r>
              <a:rPr lang="en-GB" altLang="en-US" sz="1200" b="1" u="sng" dirty="0"/>
              <a:t>Papers</a:t>
            </a:r>
          </a:p>
          <a:p>
            <a:r>
              <a:rPr lang="en-IE" altLang="en-US" sz="1000" b="1" dirty="0" err="1"/>
              <a:t>Codd</a:t>
            </a:r>
            <a:r>
              <a:rPr lang="en-IE" altLang="en-US" sz="1000" b="1" dirty="0"/>
              <a:t>, E.F. (1970) "</a:t>
            </a:r>
            <a:r>
              <a:rPr lang="en-IE" altLang="en-US" sz="1000" b="1" i="1" dirty="0"/>
              <a:t>A Relational Model of Data for Large Shared Data Banks</a:t>
            </a:r>
            <a:r>
              <a:rPr lang="en-IE" altLang="en-US" sz="1000" b="1" dirty="0"/>
              <a:t>“ </a:t>
            </a:r>
            <a:r>
              <a:rPr lang="en-IE" altLang="en-US" sz="1000" b="1" dirty="0" err="1"/>
              <a:t>Comms</a:t>
            </a:r>
            <a:r>
              <a:rPr lang="en-IE" altLang="en-US" sz="1000" b="1" dirty="0"/>
              <a:t> of the ACM 13 (6), pp. 377–38.</a:t>
            </a:r>
            <a:endParaRPr lang="en-GB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7001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27088" y="477838"/>
            <a:ext cx="3527425" cy="5688012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85863" y="1125538"/>
            <a:ext cx="2881312" cy="4537075"/>
          </a:xfrm>
          <a:prstGeom prst="rect">
            <a:avLst/>
          </a:prstGeom>
          <a:noFill/>
          <a:ln w="76200">
            <a:solidFill>
              <a:srgbClr val="FFFF00">
                <a:alpha val="98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114425" y="808038"/>
            <a:ext cx="1570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000" b="1">
                <a:solidFill>
                  <a:schemeClr val="bg1"/>
                </a:solidFill>
              </a:rPr>
              <a:t>Raymond “Ray” Boyce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932363" y="476250"/>
            <a:ext cx="3527425" cy="5688013"/>
          </a:xfrm>
          <a:prstGeom prst="rect">
            <a:avLst/>
          </a:prstGeom>
          <a:solidFill>
            <a:srgbClr val="00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292725" y="692150"/>
            <a:ext cx="2879725" cy="360363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508625" y="739775"/>
            <a:ext cx="1849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200" b="1"/>
              <a:t>Raymond “Ray” Boyce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7732713" y="620713"/>
            <a:ext cx="655637" cy="487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292725" y="1268313"/>
            <a:ext cx="2808288" cy="4752975"/>
          </a:xfrm>
          <a:prstGeom prst="rect">
            <a:avLst/>
          </a:prstGeom>
          <a:solidFill>
            <a:srgbClr val="C0C0C0"/>
          </a:solidFill>
          <a:ln w="571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364163" y="1206153"/>
            <a:ext cx="273685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400" b="1" u="sng" dirty="0"/>
              <a:t>Biography</a:t>
            </a:r>
          </a:p>
          <a:p>
            <a:r>
              <a:rPr lang="en-GB" altLang="en-US" sz="1200" dirty="0"/>
              <a:t>Born in New York, America in 1947, and died in 1974 of a brain aneurysm at aged 27 years old</a:t>
            </a:r>
            <a:r>
              <a:rPr lang="en-GB" altLang="en-US" sz="1200" dirty="0" smtClean="0"/>
              <a:t>.</a:t>
            </a:r>
            <a:endParaRPr lang="en-GB" altLang="en-US" sz="1200" dirty="0"/>
          </a:p>
          <a:p>
            <a:r>
              <a:rPr lang="en-GB" altLang="en-US" sz="1400" b="1" u="sng" dirty="0"/>
              <a:t>Achievements</a:t>
            </a:r>
          </a:p>
          <a:p>
            <a:r>
              <a:rPr lang="en-GB" altLang="en-US" sz="1200" dirty="0"/>
              <a:t>He started working for IBM in 1972 and made extraordinary contributions to the design and development of databases in two years. He helped develop </a:t>
            </a:r>
            <a:r>
              <a:rPr lang="en-GB" altLang="en-US" sz="1200" i="1" dirty="0"/>
              <a:t>Boyce-</a:t>
            </a:r>
            <a:r>
              <a:rPr lang="en-GB" altLang="en-US" sz="1200" i="1" dirty="0" err="1"/>
              <a:t>Codd</a:t>
            </a:r>
            <a:r>
              <a:rPr lang="en-GB" altLang="en-US" sz="1200" i="1" dirty="0"/>
              <a:t> Normal Form</a:t>
            </a:r>
            <a:r>
              <a:rPr lang="en-GB" altLang="en-US" sz="1200" dirty="0"/>
              <a:t> to address anomalies not dealt with by </a:t>
            </a:r>
            <a:r>
              <a:rPr lang="en-GB" altLang="en-US" sz="1200" i="1" dirty="0"/>
              <a:t>Third Normal Form</a:t>
            </a:r>
            <a:r>
              <a:rPr lang="en-GB" altLang="en-US" sz="1200" dirty="0"/>
              <a:t> with Ted </a:t>
            </a:r>
            <a:r>
              <a:rPr lang="en-GB" altLang="en-US" sz="1200" dirty="0" err="1"/>
              <a:t>Codd</a:t>
            </a:r>
            <a:r>
              <a:rPr lang="en-GB" altLang="en-US" sz="1200" dirty="0"/>
              <a:t>. He also </a:t>
            </a:r>
            <a:r>
              <a:rPr lang="en-IE" altLang="en-US" sz="1200" dirty="0"/>
              <a:t>co-developed the </a:t>
            </a:r>
            <a:r>
              <a:rPr lang="en-IE" altLang="en-US" sz="1200" i="1" dirty="0"/>
              <a:t>Structured Query Language (SQL)</a:t>
            </a:r>
            <a:r>
              <a:rPr lang="en-GB" altLang="en-US" sz="1200" dirty="0"/>
              <a:t> </a:t>
            </a:r>
            <a:r>
              <a:rPr lang="en-IE" altLang="en-US" sz="1200" dirty="0"/>
              <a:t>with Don Chamberlin in that time</a:t>
            </a:r>
            <a:r>
              <a:rPr lang="en-IE" altLang="en-US" sz="1200" dirty="0" smtClean="0"/>
              <a:t>.</a:t>
            </a:r>
            <a:endParaRPr lang="en-GB" altLang="en-US" sz="1200" dirty="0"/>
          </a:p>
          <a:p>
            <a:r>
              <a:rPr lang="en-GB" altLang="en-US" sz="1400" b="1" u="sng" dirty="0"/>
              <a:t>Papers</a:t>
            </a:r>
          </a:p>
          <a:p>
            <a:r>
              <a:rPr lang="en-IE" altLang="en-US" sz="1000" b="1" dirty="0"/>
              <a:t>Chamberlin, D.D., Boyce, R.F. (1974) “</a:t>
            </a:r>
            <a:r>
              <a:rPr lang="en-IE" altLang="en-US" sz="1000" b="1" i="1" dirty="0"/>
              <a:t>SEQUEL: A Structured English Query Language</a:t>
            </a:r>
            <a:r>
              <a:rPr lang="en-IE" altLang="en-US" sz="1000" b="1" dirty="0"/>
              <a:t>”, Proc. ACM SIGMOD Workshop on Data Description, Access and Control, pp. 249-264.</a:t>
            </a:r>
            <a:endParaRPr lang="en-GB" altLang="en-US" sz="1000" b="1" dirty="0"/>
          </a:p>
          <a:p>
            <a:endParaRPr lang="en-GB" altLang="en-US" sz="1000" b="1" dirty="0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692275" y="1412875"/>
            <a:ext cx="2159000" cy="381635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IE"/>
          </a:p>
        </p:txBody>
      </p:sp>
      <p:pic>
        <p:nvPicPr>
          <p:cNvPr id="4114" name="Picture 18" descr="boyc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20161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340100" y="5029200"/>
            <a:ext cx="655638" cy="487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aettenschweiler" panose="020B0706040902060204" pitchFamily="34" charset="0"/>
              </a:rPr>
              <a:t>Database</a:t>
            </a:r>
          </a:p>
          <a:p>
            <a:pPr algn="ctr"/>
            <a:r>
              <a:rPr lang="en-IE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Haettenschweiler" panose="020B0706040902060204" pitchFamily="34" charset="0"/>
              </a:rPr>
              <a:t>Pioneers</a:t>
            </a:r>
          </a:p>
        </p:txBody>
      </p:sp>
    </p:spTree>
    <p:extLst>
      <p:ext uri="{BB962C8B-B14F-4D97-AF65-F5344CB8AC3E}">
        <p14:creationId xmlns:p14="http://schemas.microsoft.com/office/powerpoint/2010/main" val="12486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2564</TotalTime>
  <Words>2008</Words>
  <Application>Microsoft Office PowerPoint</Application>
  <PresentationFormat>On-screen Show (4:3)</PresentationFormat>
  <Paragraphs>465</Paragraphs>
  <Slides>65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1" baseType="lpstr">
      <vt:lpstr>Algerian</vt:lpstr>
      <vt:lpstr>Arial</vt:lpstr>
      <vt:lpstr>Arial Black</vt:lpstr>
      <vt:lpstr>Arial Rounded MT Bold</vt:lpstr>
      <vt:lpstr>Arial Unicode MS</vt:lpstr>
      <vt:lpstr>Calibri</vt:lpstr>
      <vt:lpstr>Franklin Gothic Medium</vt:lpstr>
      <vt:lpstr>Haettenschweiler</vt:lpstr>
      <vt:lpstr>Lucida Sans Unicode</vt:lpstr>
      <vt:lpstr>SimHei</vt:lpstr>
      <vt:lpstr>Times New Roman</vt:lpstr>
      <vt:lpstr>Verdana</vt:lpstr>
      <vt:lpstr>Wingdings</vt:lpstr>
      <vt:lpstr>Wingdings 2</vt:lpstr>
      <vt:lpstr>Wingdings 3</vt:lpstr>
      <vt:lpstr>Concourse</vt:lpstr>
      <vt:lpstr>Biographies</vt:lpstr>
      <vt:lpstr>PowerPoint Presentation</vt:lpstr>
      <vt:lpstr>PowerPoint Presentation</vt:lpstr>
      <vt:lpstr>PowerPoint Presentation</vt:lpstr>
      <vt:lpstr>PowerPoint Presentation</vt:lpstr>
      <vt:lpstr>John Tukey</vt:lpstr>
      <vt:lpstr>Linus Benedict Torvalds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Timelines</vt:lpstr>
      <vt:lpstr>Scientific  Method</vt:lpstr>
      <vt:lpstr>PowerPoint Presentation</vt:lpstr>
      <vt:lpstr>Pictures of animals</vt:lpstr>
      <vt:lpstr>PowerPoint Presentation</vt:lpstr>
      <vt:lpstr>Clever Hans</vt:lpstr>
      <vt:lpstr>Poems</vt:lpstr>
      <vt:lpstr>"I Keep Six Honest Serving Men ..." </vt:lpstr>
      <vt:lpstr>Tell a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Nice Pictures</vt:lpstr>
      <vt:lpstr>PowerPoint Presentation</vt:lpstr>
      <vt:lpstr>Memory Management</vt:lpstr>
      <vt:lpstr>CPU</vt:lpstr>
      <vt:lpstr>CPU</vt:lpstr>
      <vt:lpstr>Cache</vt:lpstr>
      <vt:lpstr>Cache</vt:lpstr>
      <vt:lpstr>Cache</vt:lpstr>
      <vt:lpstr>Main Memory (RAM)</vt:lpstr>
      <vt:lpstr>Secondary Memory (Hard Disk)</vt:lpstr>
      <vt:lpstr>Memory Management</vt:lpstr>
      <vt:lpstr>Memory Management</vt:lpstr>
      <vt:lpstr>Memory Management</vt:lpstr>
      <vt:lpstr>Memory Management</vt:lpstr>
      <vt:lpstr>Animations</vt:lpstr>
      <vt:lpstr>Computer Networks</vt:lpstr>
      <vt:lpstr>Computer Networks</vt:lpstr>
      <vt:lpstr>Computer Networks</vt:lpstr>
      <vt:lpstr>Computer Networks</vt:lpstr>
      <vt:lpstr>Ring Topology</vt:lpstr>
      <vt:lpstr>Ring Topology</vt:lpstr>
      <vt:lpstr>Ring Topology</vt:lpstr>
      <vt:lpstr>Tree  Topology</vt:lpstr>
      <vt:lpstr>Tree  Topology</vt:lpstr>
      <vt:lpstr>Tree  Topology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CMPU1022 Operating Systems 1</dc:title>
  <dc:creator>Damian Gordon</dc:creator>
  <cp:lastModifiedBy>Damian Gordon</cp:lastModifiedBy>
  <cp:revision>217</cp:revision>
  <dcterms:created xsi:type="dcterms:W3CDTF">2015-01-19T19:52:08Z</dcterms:created>
  <dcterms:modified xsi:type="dcterms:W3CDTF">2018-10-09T21:30:42Z</dcterms:modified>
</cp:coreProperties>
</file>