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6" r:id="rId11"/>
    <p:sldId id="284" r:id="rId12"/>
    <p:sldId id="282" r:id="rId13"/>
    <p:sldId id="283" r:id="rId14"/>
    <p:sldId id="281" r:id="rId15"/>
    <p:sldId id="275" r:id="rId16"/>
    <p:sldId id="277" r:id="rId17"/>
    <p:sldId id="278"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A458C-B2CA-49A1-8F40-C2A21DD7E776}" type="datetimeFigureOut">
              <a:rPr lang="en-IE" smtClean="0"/>
              <a:t>09/03/2020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AF3A1-7FB3-45EE-A089-A7F7F0D46BAF}" type="slidenum">
              <a:rPr lang="en-IE" smtClean="0"/>
              <a:t>‹#›</a:t>
            </a:fld>
            <a:endParaRPr lang="en-IE"/>
          </a:p>
        </p:txBody>
      </p:sp>
    </p:spTree>
    <p:extLst>
      <p:ext uri="{BB962C8B-B14F-4D97-AF65-F5344CB8AC3E}">
        <p14:creationId xmlns:p14="http://schemas.microsoft.com/office/powerpoint/2010/main" val="221041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Technology channels are consistent (same across all people</a:t>
            </a:r>
            <a:r>
              <a:rPr lang="en-GB" baseline="0" dirty="0"/>
              <a:t> performing them</a:t>
            </a:r>
            <a:r>
              <a:rPr lang="en-GB" dirty="0"/>
              <a:t>), predictable (has a frequency or time dimension to it that can be latched onto) and </a:t>
            </a:r>
            <a:r>
              <a:rPr lang="en-GB" dirty="0" err="1"/>
              <a:t>constitutve</a:t>
            </a:r>
            <a:r>
              <a:rPr lang="en-GB" dirty="0"/>
              <a:t> (constitutive of current practice, ensuring</a:t>
            </a:r>
            <a:r>
              <a:rPr lang="en-GB" baseline="0" dirty="0"/>
              <a:t> that it will continue to be performed – it’s </a:t>
            </a:r>
            <a:r>
              <a:rPr lang="en-GB" baseline="0" dirty="0" err="1"/>
              <a:t>s</a:t>
            </a:r>
            <a:r>
              <a:rPr lang="en-GB" baseline="0"/>
              <a:t>embedded</a:t>
            </a:r>
            <a:r>
              <a:rPr lang="en-GB" baseline="0" dirty="0"/>
              <a:t> and established</a:t>
            </a:r>
            <a:r>
              <a:rPr lang="en-GB" dirty="0"/>
              <a:t>)</a:t>
            </a:r>
          </a:p>
        </p:txBody>
      </p:sp>
      <p:sp>
        <p:nvSpPr>
          <p:cNvPr id="4" name="Slide Number Placeholder 3"/>
          <p:cNvSpPr>
            <a:spLocks noGrp="1"/>
          </p:cNvSpPr>
          <p:nvPr>
            <p:ph type="sldNum" sz="quarter" idx="10"/>
          </p:nvPr>
        </p:nvSpPr>
        <p:spPr/>
        <p:txBody>
          <a:bodyPr/>
          <a:lstStyle/>
          <a:p>
            <a:fld id="{8386F6B7-E84B-4752-AE9C-A6A15390D6A7}" type="slidenum">
              <a:rPr lang="en-GB" smtClean="0"/>
              <a:t>15</a:t>
            </a:fld>
            <a:endParaRPr lang="en-GB"/>
          </a:p>
        </p:txBody>
      </p:sp>
    </p:spTree>
    <p:extLst>
      <p:ext uri="{BB962C8B-B14F-4D97-AF65-F5344CB8AC3E}">
        <p14:creationId xmlns:p14="http://schemas.microsoft.com/office/powerpoint/2010/main" val="165414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FE36CC-28F3-46C9-A308-17CAA557D6D0}" type="datetime1">
              <a:rPr lang="en-IE" smtClean="0"/>
              <a:t>09/03/2020</a:t>
            </a:fld>
            <a:endParaRPr lang="en-IE"/>
          </a:p>
        </p:txBody>
      </p:sp>
      <p:sp>
        <p:nvSpPr>
          <p:cNvPr id="17" name="Footer Placeholder 16"/>
          <p:cNvSpPr>
            <a:spLocks noGrp="1"/>
          </p:cNvSpPr>
          <p:nvPr>
            <p:ph type="ftr" sz="quarter" idx="11"/>
          </p:nvPr>
        </p:nvSpPr>
        <p:spPr>
          <a:xfrm>
            <a:off x="2898648" y="6355080"/>
            <a:ext cx="3474720" cy="365760"/>
          </a:xfrm>
        </p:spPr>
        <p:txBody>
          <a:bodyPr/>
          <a:lstStyle/>
          <a:p>
            <a:endParaRPr lang="en-IE"/>
          </a:p>
        </p:txBody>
      </p:sp>
      <p:sp>
        <p:nvSpPr>
          <p:cNvPr id="29" name="Slide Number Placeholder 28"/>
          <p:cNvSpPr>
            <a:spLocks noGrp="1"/>
          </p:cNvSpPr>
          <p:nvPr>
            <p:ph type="sldNum" sz="quarter" idx="12"/>
          </p:nvPr>
        </p:nvSpPr>
        <p:spPr>
          <a:xfrm>
            <a:off x="1216152" y="6355080"/>
            <a:ext cx="1219200" cy="365760"/>
          </a:xfrm>
        </p:spPr>
        <p:txBody>
          <a:bodyPr/>
          <a:lstStyle/>
          <a:p>
            <a:fld id="{DC8C2919-E202-48E4-9563-F4131B6FB442}" type="slidenum">
              <a:rPr lang="en-IE" smtClean="0"/>
              <a:t>‹#›</a:t>
            </a:fld>
            <a:endParaRPr lang="en-IE"/>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D225C-79E2-461C-A081-CE4F3D57CD1E}" type="datetime1">
              <a:rPr lang="en-IE" smtClean="0"/>
              <a:t>09/03/2020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8C2919-E202-48E4-9563-F4131B6FB442}"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837884-8B4B-4086-BFD1-0DC824A65C0C}" type="datetime1">
              <a:rPr lang="en-IE" smtClean="0"/>
              <a:t>09/03/2020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8C2919-E202-48E4-9563-F4131B6FB442}" type="slidenum">
              <a:rPr lang="en-IE" smtClean="0"/>
              <a:t>‹#›</a:t>
            </a:fld>
            <a:endParaRPr lang="en-IE"/>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62DA22-64E3-4416-A13E-603860F07FDA}" type="datetime1">
              <a:rPr lang="en-IE" smtClean="0"/>
              <a:t>09/03/2020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8C2919-E202-48E4-9563-F4131B6FB442}" type="slidenum">
              <a:rPr lang="en-IE" smtClean="0"/>
              <a:t>‹#›</a:t>
            </a:fld>
            <a:endParaRPr lang="en-IE"/>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F5C3360-1B69-49FC-BE6B-A6B8DF1B1A8D}" type="datetime1">
              <a:rPr lang="en-IE" smtClean="0"/>
              <a:t>09/03/2020</a:t>
            </a:fld>
            <a:endParaRPr lang="en-IE"/>
          </a:p>
        </p:txBody>
      </p:sp>
      <p:sp>
        <p:nvSpPr>
          <p:cNvPr id="5" name="Footer Placeholder 4"/>
          <p:cNvSpPr>
            <a:spLocks noGrp="1"/>
          </p:cNvSpPr>
          <p:nvPr>
            <p:ph type="ftr" sz="quarter" idx="11"/>
          </p:nvPr>
        </p:nvSpPr>
        <p:spPr>
          <a:xfrm>
            <a:off x="2898648" y="6355080"/>
            <a:ext cx="3474720" cy="365760"/>
          </a:xfrm>
        </p:spPr>
        <p:txBody>
          <a:bodyPr/>
          <a:lstStyle/>
          <a:p>
            <a:endParaRPr lang="en-IE"/>
          </a:p>
        </p:txBody>
      </p:sp>
      <p:sp>
        <p:nvSpPr>
          <p:cNvPr id="6" name="Slide Number Placeholder 5"/>
          <p:cNvSpPr>
            <a:spLocks noGrp="1"/>
          </p:cNvSpPr>
          <p:nvPr>
            <p:ph type="sldNum" sz="quarter" idx="12"/>
          </p:nvPr>
        </p:nvSpPr>
        <p:spPr>
          <a:xfrm>
            <a:off x="1069848" y="6355080"/>
            <a:ext cx="1520952" cy="365760"/>
          </a:xfrm>
        </p:spPr>
        <p:txBody>
          <a:bodyPr/>
          <a:lstStyle/>
          <a:p>
            <a:fld id="{DC8C2919-E202-48E4-9563-F4131B6FB442}" type="slidenum">
              <a:rPr lang="en-IE" smtClean="0"/>
              <a:t>‹#›</a:t>
            </a:fld>
            <a:endParaRPr lang="en-IE"/>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11ADED5-F0D9-4BED-A60D-B864A5E531CC}" type="datetime1">
              <a:rPr lang="en-IE" smtClean="0"/>
              <a:t>09/03/2020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8C2919-E202-48E4-9563-F4131B6FB442}" type="slidenum">
              <a:rPr lang="en-IE" smtClean="0"/>
              <a:t>‹#›</a:t>
            </a:fld>
            <a:endParaRPr lang="en-IE"/>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BCAC471-977C-4232-BE94-0177D0F09512}" type="datetime1">
              <a:rPr lang="en-IE" smtClean="0"/>
              <a:t>09/03/2020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C8C2919-E202-48E4-9563-F4131B6FB442}" type="slidenum">
              <a:rPr lang="en-IE" smtClean="0"/>
              <a:t>‹#›</a:t>
            </a:fld>
            <a:endParaRPr lang="en-IE"/>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09FDE1A-329D-4F51-B10E-41EACA49C58C}" type="datetime1">
              <a:rPr lang="en-IE" smtClean="0"/>
              <a:t>09/03/2020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C8C2919-E202-48E4-9563-F4131B6FB442}" type="slidenum">
              <a:rPr lang="en-IE" smtClean="0"/>
              <a:t>‹#›</a:t>
            </a:fld>
            <a:endParaRPr lang="en-IE"/>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751A4-2744-415A-AE57-00E6AE01BBB3}" type="datetime1">
              <a:rPr lang="en-IE" smtClean="0"/>
              <a:t>09/03/2020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C8C2919-E202-48E4-9563-F4131B6FB442}" type="slidenum">
              <a:rPr lang="en-IE" smtClean="0"/>
              <a:t>‹#›</a:t>
            </a:fld>
            <a:endParaRPr lang="en-IE"/>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6D6377A-A8AD-40E4-8D0C-D53A2D547979}" type="datetime1">
              <a:rPr lang="en-IE" smtClean="0"/>
              <a:t>09/03/2020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8C2919-E202-48E4-9563-F4131B6FB442}" type="slidenum">
              <a:rPr lang="en-IE" smtClean="0"/>
              <a:t>‹#›</a:t>
            </a:fld>
            <a:endParaRPr lang="en-IE"/>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2FBD9F-BFC7-4F11-B7D7-5F7A593377D4}" type="datetime1">
              <a:rPr lang="en-IE" smtClean="0"/>
              <a:t>09/03/2020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8C2919-E202-48E4-9563-F4131B6FB442}" type="slidenum">
              <a:rPr lang="en-IE" smtClean="0"/>
              <a:t>‹#›</a:t>
            </a:fld>
            <a:endParaRPr lang="en-IE"/>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04DC7F4-C55F-4C1A-87DB-8008ABA34978}" type="datetime1">
              <a:rPr lang="en-IE" smtClean="0"/>
              <a:t>09/03/2020</a:t>
            </a:fld>
            <a:endParaRPr lang="en-IE"/>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IE"/>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C8C2919-E202-48E4-9563-F4131B6FB442}" type="slidenum">
              <a:rPr lang="en-IE" smtClean="0"/>
              <a:t>‹#›</a:t>
            </a:fld>
            <a:endParaRPr lang="en-IE"/>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dirty="0"/>
              <a:t>Goal-Directed and </a:t>
            </a:r>
            <a:br>
              <a:rPr lang="en-IE" dirty="0"/>
            </a:br>
            <a:r>
              <a:rPr lang="en-IE" dirty="0"/>
              <a:t>Practice-Based Personas</a:t>
            </a:r>
          </a:p>
        </p:txBody>
      </p:sp>
      <p:sp>
        <p:nvSpPr>
          <p:cNvPr id="3" name="Subtitle 2"/>
          <p:cNvSpPr>
            <a:spLocks noGrp="1"/>
          </p:cNvSpPr>
          <p:nvPr>
            <p:ph type="subTitle" idx="1"/>
          </p:nvPr>
        </p:nvSpPr>
        <p:spPr/>
        <p:txBody>
          <a:bodyPr>
            <a:normAutofit fontScale="70000" lnSpcReduction="20000"/>
          </a:bodyPr>
          <a:lstStyle/>
          <a:p>
            <a:r>
              <a:rPr lang="en-IE" dirty="0" err="1"/>
              <a:t>Ciarán</a:t>
            </a:r>
            <a:r>
              <a:rPr lang="en-IE" dirty="0"/>
              <a:t> O’Leary</a:t>
            </a:r>
          </a:p>
          <a:p>
            <a:r>
              <a:rPr lang="en-IE" dirty="0"/>
              <a:t>10</a:t>
            </a:r>
            <a:r>
              <a:rPr lang="en-IE" baseline="30000" dirty="0"/>
              <a:t>th</a:t>
            </a:r>
            <a:r>
              <a:rPr lang="en-IE" dirty="0"/>
              <a:t> March 2020</a:t>
            </a:r>
          </a:p>
        </p:txBody>
      </p:sp>
      <p:sp>
        <p:nvSpPr>
          <p:cNvPr id="4" name="Slide Number Placeholder 3"/>
          <p:cNvSpPr>
            <a:spLocks noGrp="1"/>
          </p:cNvSpPr>
          <p:nvPr>
            <p:ph type="sldNum" sz="quarter" idx="12"/>
          </p:nvPr>
        </p:nvSpPr>
        <p:spPr/>
        <p:txBody>
          <a:bodyPr/>
          <a:lstStyle/>
          <a:p>
            <a:fld id="{DC8C2919-E202-48E4-9563-F4131B6FB442}" type="slidenum">
              <a:rPr lang="en-IE" smtClean="0"/>
              <a:t>1</a:t>
            </a:fld>
            <a:endParaRPr lang="en-IE"/>
          </a:p>
        </p:txBody>
      </p:sp>
    </p:spTree>
    <p:extLst>
      <p:ext uri="{BB962C8B-B14F-4D97-AF65-F5344CB8AC3E}">
        <p14:creationId xmlns:p14="http://schemas.microsoft.com/office/powerpoint/2010/main" val="172785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66725"/>
            <a:ext cx="84201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4804" y="6372036"/>
            <a:ext cx="4447436" cy="369332"/>
          </a:xfrm>
          <a:prstGeom prst="rect">
            <a:avLst/>
          </a:prstGeom>
        </p:spPr>
        <p:txBody>
          <a:bodyPr wrap="none">
            <a:spAutoFit/>
          </a:bodyPr>
          <a:lstStyle/>
          <a:p>
            <a:r>
              <a:rPr lang="en-IE" dirty="0"/>
              <a:t>Creator: Henry Ballinger McFarlane, DT228/1</a:t>
            </a:r>
          </a:p>
        </p:txBody>
      </p:sp>
    </p:spTree>
    <p:extLst>
      <p:ext uri="{BB962C8B-B14F-4D97-AF65-F5344CB8AC3E}">
        <p14:creationId xmlns:p14="http://schemas.microsoft.com/office/powerpoint/2010/main" val="65603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Practice-Based Personas</a:t>
            </a:r>
          </a:p>
        </p:txBody>
      </p:sp>
      <p:sp>
        <p:nvSpPr>
          <p:cNvPr id="3" name="Slide Number Placeholder 2"/>
          <p:cNvSpPr>
            <a:spLocks noGrp="1"/>
          </p:cNvSpPr>
          <p:nvPr>
            <p:ph type="sldNum" sz="quarter" idx="12"/>
          </p:nvPr>
        </p:nvSpPr>
        <p:spPr/>
        <p:txBody>
          <a:bodyPr/>
          <a:lstStyle/>
          <a:p>
            <a:fld id="{DC8C2919-E202-48E4-9563-F4131B6FB442}" type="slidenum">
              <a:rPr lang="en-IE" smtClean="0"/>
              <a:t>11</a:t>
            </a:fld>
            <a:endParaRPr lang="en-IE"/>
          </a:p>
        </p:txBody>
      </p:sp>
      <p:sp>
        <p:nvSpPr>
          <p:cNvPr id="4" name="Content Placeholder 3"/>
          <p:cNvSpPr>
            <a:spLocks noGrp="1"/>
          </p:cNvSpPr>
          <p:nvPr>
            <p:ph sz="quarter" idx="1"/>
          </p:nvPr>
        </p:nvSpPr>
        <p:spPr>
          <a:xfrm>
            <a:off x="457200" y="1219200"/>
            <a:ext cx="8229600" cy="961317"/>
          </a:xfrm>
        </p:spPr>
        <p:txBody>
          <a:bodyPr>
            <a:normAutofit/>
          </a:bodyPr>
          <a:lstStyle/>
          <a:p>
            <a:r>
              <a:rPr lang="en-GB" sz="1800" dirty="0"/>
              <a:t>Not goals, but practices</a:t>
            </a:r>
          </a:p>
          <a:p>
            <a:r>
              <a:rPr lang="en-GB" sz="1800" dirty="0"/>
              <a:t>Personas for breadth of coverage, not focus of design</a:t>
            </a:r>
          </a:p>
        </p:txBody>
      </p:sp>
      <p:sp>
        <p:nvSpPr>
          <p:cNvPr id="5" name="Isosceles Triangle 4"/>
          <p:cNvSpPr/>
          <p:nvPr/>
        </p:nvSpPr>
        <p:spPr>
          <a:xfrm>
            <a:off x="5482626" y="3029272"/>
            <a:ext cx="2936630" cy="20222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4500894" y="5085184"/>
            <a:ext cx="2519378" cy="1361911"/>
          </a:xfrm>
          <a:prstGeom prst="rect">
            <a:avLst/>
          </a:prstGeom>
        </p:spPr>
        <p:txBody>
          <a:bodyPr wrap="square">
            <a:spAutoFit/>
          </a:bodyPr>
          <a:lstStyle/>
          <a:p>
            <a:r>
              <a:rPr lang="en-GB" sz="1650" dirty="0"/>
              <a:t>Technology in practice / </a:t>
            </a:r>
          </a:p>
          <a:p>
            <a:r>
              <a:rPr lang="en-GB" sz="1650" dirty="0"/>
              <a:t>Sociomaterial practices</a:t>
            </a:r>
          </a:p>
          <a:p>
            <a:endParaRPr lang="en-GB" sz="1650" dirty="0"/>
          </a:p>
          <a:p>
            <a:r>
              <a:rPr lang="en-GB" sz="1650" dirty="0" err="1"/>
              <a:t>Orlikowski</a:t>
            </a:r>
            <a:r>
              <a:rPr lang="en-GB" sz="1650" dirty="0"/>
              <a:t> and Scott (2007, 2014)</a:t>
            </a:r>
          </a:p>
        </p:txBody>
      </p:sp>
      <p:sp>
        <p:nvSpPr>
          <p:cNvPr id="7" name="Rectangle 6"/>
          <p:cNvSpPr/>
          <p:nvPr/>
        </p:nvSpPr>
        <p:spPr>
          <a:xfrm>
            <a:off x="5574562" y="2188737"/>
            <a:ext cx="2519378" cy="600164"/>
          </a:xfrm>
          <a:prstGeom prst="rect">
            <a:avLst/>
          </a:prstGeom>
        </p:spPr>
        <p:txBody>
          <a:bodyPr wrap="square">
            <a:spAutoFit/>
          </a:bodyPr>
          <a:lstStyle/>
          <a:p>
            <a:pPr algn="ctr"/>
            <a:r>
              <a:rPr lang="en-GB" sz="1650" dirty="0"/>
              <a:t>Persuasive Technology</a:t>
            </a:r>
          </a:p>
          <a:p>
            <a:pPr algn="ctr"/>
            <a:r>
              <a:rPr lang="en-GB" sz="1650" dirty="0"/>
              <a:t>Fogg (2003, 2009)</a:t>
            </a:r>
          </a:p>
        </p:txBody>
      </p:sp>
      <p:sp>
        <p:nvSpPr>
          <p:cNvPr id="8" name="Rectangle 7"/>
          <p:cNvSpPr/>
          <p:nvPr/>
        </p:nvSpPr>
        <p:spPr>
          <a:xfrm>
            <a:off x="6516216" y="5057308"/>
            <a:ext cx="2519378" cy="1107996"/>
          </a:xfrm>
          <a:prstGeom prst="rect">
            <a:avLst/>
          </a:prstGeom>
        </p:spPr>
        <p:txBody>
          <a:bodyPr wrap="square">
            <a:spAutoFit/>
          </a:bodyPr>
          <a:lstStyle/>
          <a:p>
            <a:pPr algn="r"/>
            <a:r>
              <a:rPr lang="en-GB" sz="1650" dirty="0"/>
              <a:t>Everyday Designer</a:t>
            </a:r>
          </a:p>
          <a:p>
            <a:pPr algn="r"/>
            <a:endParaRPr lang="en-GB" sz="1650" dirty="0"/>
          </a:p>
          <a:p>
            <a:pPr algn="r"/>
            <a:r>
              <a:rPr lang="en-GB" sz="1650" dirty="0" err="1"/>
              <a:t>Wakkaray</a:t>
            </a:r>
            <a:r>
              <a:rPr lang="en-GB" sz="1650" dirty="0"/>
              <a:t> </a:t>
            </a:r>
          </a:p>
          <a:p>
            <a:pPr algn="r"/>
            <a:r>
              <a:rPr lang="en-GB" sz="1650" dirty="0"/>
              <a:t>(2005, 2007, 2009)</a:t>
            </a:r>
          </a:p>
        </p:txBody>
      </p:sp>
      <p:sp>
        <p:nvSpPr>
          <p:cNvPr id="9" name="Content Placeholder 2"/>
          <p:cNvSpPr txBox="1">
            <a:spLocks/>
          </p:cNvSpPr>
          <p:nvPr/>
        </p:nvSpPr>
        <p:spPr>
          <a:xfrm>
            <a:off x="457200" y="1916832"/>
            <a:ext cx="4043694" cy="3028911"/>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IE" sz="1800" b="1" dirty="0"/>
              <a:t>Practice</a:t>
            </a:r>
          </a:p>
          <a:p>
            <a:r>
              <a:rPr lang="en-IE" sz="1800" dirty="0"/>
              <a:t>“A routinized type of behaviour which consists of several elements interconnected to one other: forms of bodily activities, forms of mental activities, things and their use, a background knowledge in the form of understanding, know-how, states of emotions and motivational knowledge”</a:t>
            </a:r>
          </a:p>
          <a:p>
            <a:pPr lvl="1"/>
            <a:r>
              <a:rPr lang="en-IE" sz="1800" dirty="0"/>
              <a:t>A. </a:t>
            </a:r>
            <a:r>
              <a:rPr lang="en-IE" sz="1800" dirty="0" err="1"/>
              <a:t>Reckwitz</a:t>
            </a:r>
            <a:r>
              <a:rPr lang="en-IE" sz="1800" dirty="0"/>
              <a:t>, “Toward a Theory of Social Practices A development in </a:t>
            </a:r>
            <a:r>
              <a:rPr lang="en-IE" sz="1800" dirty="0" err="1"/>
              <a:t>culturalist</a:t>
            </a:r>
            <a:r>
              <a:rPr lang="en-IE" sz="1800" dirty="0"/>
              <a:t> theorizing,” Eur. J. Soc. Theory, vol. 5, no. 2, pp. 243–263, 2002.</a:t>
            </a:r>
          </a:p>
        </p:txBody>
      </p:sp>
    </p:spTree>
    <p:extLst>
      <p:ext uri="{BB962C8B-B14F-4D97-AF65-F5344CB8AC3E}">
        <p14:creationId xmlns:p14="http://schemas.microsoft.com/office/powerpoint/2010/main" val="285834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Persuasive Technology (Fogg)</a:t>
            </a:r>
          </a:p>
        </p:txBody>
      </p:sp>
      <p:sp>
        <p:nvSpPr>
          <p:cNvPr id="3" name="Slide Number Placeholder 2"/>
          <p:cNvSpPr>
            <a:spLocks noGrp="1"/>
          </p:cNvSpPr>
          <p:nvPr>
            <p:ph type="sldNum" sz="quarter" idx="12"/>
          </p:nvPr>
        </p:nvSpPr>
        <p:spPr/>
        <p:txBody>
          <a:bodyPr/>
          <a:lstStyle/>
          <a:p>
            <a:fld id="{DC8C2919-E202-48E4-9563-F4131B6FB442}" type="slidenum">
              <a:rPr lang="en-IE" smtClean="0"/>
              <a:t>12</a:t>
            </a:fld>
            <a:endParaRPr lang="en-IE"/>
          </a:p>
        </p:txBody>
      </p:sp>
      <p:sp>
        <p:nvSpPr>
          <p:cNvPr id="6" name="Content Placeholder 2"/>
          <p:cNvSpPr txBox="1">
            <a:spLocks/>
          </p:cNvSpPr>
          <p:nvPr/>
        </p:nvSpPr>
        <p:spPr>
          <a:xfrm>
            <a:off x="694998" y="1432220"/>
            <a:ext cx="3456384" cy="660596"/>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GB" sz="1800" i="1" dirty="0"/>
              <a:t>An attempt to change attitudes, or behaviours, or both (without using coercion, or deception, or both)</a:t>
            </a:r>
          </a:p>
        </p:txBody>
      </p:sp>
      <p:sp>
        <p:nvSpPr>
          <p:cNvPr id="7" name="Content Placeholder 2"/>
          <p:cNvSpPr txBox="1">
            <a:spLocks/>
          </p:cNvSpPr>
          <p:nvPr/>
        </p:nvSpPr>
        <p:spPr>
          <a:xfrm>
            <a:off x="683568" y="2620940"/>
            <a:ext cx="3456384" cy="660596"/>
          </a:xfrm>
          <a:prstGeom prst="rect">
            <a:avLst/>
          </a:prstGeom>
        </p:spPr>
        <p:txBody>
          <a:bodyPr vert="horz" lIns="68580" tIns="34290" rIns="68580" bIns="3429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GB" sz="1800" i="1" dirty="0"/>
              <a:t>Persuasive technology focuses on behaviour or attitude change through human computer interaction</a:t>
            </a:r>
          </a:p>
        </p:txBody>
      </p:sp>
      <p:sp>
        <p:nvSpPr>
          <p:cNvPr id="8" name="Content Placeholder 2"/>
          <p:cNvSpPr txBox="1">
            <a:spLocks/>
          </p:cNvSpPr>
          <p:nvPr/>
        </p:nvSpPr>
        <p:spPr>
          <a:xfrm>
            <a:off x="683568" y="3992540"/>
            <a:ext cx="3456384" cy="660596"/>
          </a:xfrm>
          <a:prstGeom prst="rect">
            <a:avLst/>
          </a:prstGeom>
        </p:spPr>
        <p:txBody>
          <a:bodyPr vert="horz" lIns="68580" tIns="34290" rIns="68580" bIns="3429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GB" sz="1800" i="1" dirty="0"/>
              <a:t>Types of persuasive technology tools: </a:t>
            </a:r>
            <a:r>
              <a:rPr lang="en-GB" sz="1800" b="1" i="1" dirty="0"/>
              <a:t>Reduction</a:t>
            </a:r>
            <a:r>
              <a:rPr lang="en-GB" sz="1800" i="1" dirty="0"/>
              <a:t>, </a:t>
            </a:r>
            <a:r>
              <a:rPr lang="en-GB" sz="1800" b="1" i="1" dirty="0"/>
              <a:t>Tunnelling</a:t>
            </a:r>
            <a:r>
              <a:rPr lang="en-GB" sz="1800" i="1" dirty="0"/>
              <a:t>, Tailoring, </a:t>
            </a:r>
            <a:r>
              <a:rPr lang="en-GB" sz="1800" b="1" i="1" dirty="0"/>
              <a:t>Suggestion</a:t>
            </a:r>
            <a:r>
              <a:rPr lang="en-GB" sz="1800" i="1" dirty="0"/>
              <a:t>, </a:t>
            </a:r>
            <a:r>
              <a:rPr lang="en-GB" sz="1800" b="1" i="1" dirty="0"/>
              <a:t>Self-monitoring</a:t>
            </a:r>
            <a:r>
              <a:rPr lang="en-GB" sz="1800" i="1" dirty="0"/>
              <a:t>, Observation, Conditioning</a:t>
            </a:r>
          </a:p>
        </p:txBody>
      </p:sp>
      <p:sp>
        <p:nvSpPr>
          <p:cNvPr id="9" name="Rectangle 8"/>
          <p:cNvSpPr/>
          <p:nvPr/>
        </p:nvSpPr>
        <p:spPr>
          <a:xfrm>
            <a:off x="4139952" y="4010288"/>
            <a:ext cx="4821168" cy="2308324"/>
          </a:xfrm>
          <a:prstGeom prst="rect">
            <a:avLst/>
          </a:prstGeom>
        </p:spPr>
        <p:txBody>
          <a:bodyPr wrap="square">
            <a:spAutoFit/>
          </a:bodyPr>
          <a:lstStyle/>
          <a:p>
            <a:r>
              <a:rPr lang="en-GB" i="1" dirty="0"/>
              <a:t>A design team must select a channel that is familiar to the target user. I’ve watched teams expect their audience to learn a new channel (such as texting or social networking) and simultaneously adopt a new behaviour. This approach almost never works. I have come to believe that most people can change only one behaviour at a time. And the reality is that adopting a new technology is a behaviour change.</a:t>
            </a:r>
          </a:p>
        </p:txBody>
      </p:sp>
      <p:pic>
        <p:nvPicPr>
          <p:cNvPr id="1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36398"/>
            <a:ext cx="4402831" cy="247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Persuasive Technology</a:t>
            </a:r>
          </a:p>
        </p:txBody>
      </p:sp>
      <p:sp>
        <p:nvSpPr>
          <p:cNvPr id="3" name="Slide Number Placeholder 2"/>
          <p:cNvSpPr>
            <a:spLocks noGrp="1"/>
          </p:cNvSpPr>
          <p:nvPr>
            <p:ph type="sldNum" sz="quarter" idx="12"/>
          </p:nvPr>
        </p:nvSpPr>
        <p:spPr/>
        <p:txBody>
          <a:bodyPr/>
          <a:lstStyle/>
          <a:p>
            <a:fld id="{DC8C2919-E202-48E4-9563-F4131B6FB442}" type="slidenum">
              <a:rPr lang="en-IE" smtClean="0"/>
              <a:t>13</a:t>
            </a:fld>
            <a:endParaRPr lang="en-IE"/>
          </a:p>
        </p:txBody>
      </p:sp>
      <p:sp>
        <p:nvSpPr>
          <p:cNvPr id="5" name="Rectangle 4"/>
          <p:cNvSpPr/>
          <p:nvPr/>
        </p:nvSpPr>
        <p:spPr>
          <a:xfrm>
            <a:off x="1024988" y="1484784"/>
            <a:ext cx="1279517" cy="369332"/>
          </a:xfrm>
          <a:prstGeom prst="rect">
            <a:avLst/>
          </a:prstGeom>
        </p:spPr>
        <p:txBody>
          <a:bodyPr wrap="none">
            <a:spAutoFit/>
          </a:bodyPr>
          <a:lstStyle/>
          <a:p>
            <a:r>
              <a:rPr lang="en-GB" b="1" dirty="0"/>
              <a:t>Reduction</a:t>
            </a:r>
          </a:p>
        </p:txBody>
      </p:sp>
      <p:sp>
        <p:nvSpPr>
          <p:cNvPr id="6" name="Rectangle 5"/>
          <p:cNvSpPr/>
          <p:nvPr/>
        </p:nvSpPr>
        <p:spPr>
          <a:xfrm>
            <a:off x="1047847" y="1816254"/>
            <a:ext cx="3078383" cy="1754326"/>
          </a:xfrm>
          <a:prstGeom prst="rect">
            <a:avLst/>
          </a:prstGeom>
        </p:spPr>
        <p:txBody>
          <a:bodyPr wrap="square">
            <a:spAutoFit/>
          </a:bodyPr>
          <a:lstStyle/>
          <a:p>
            <a:r>
              <a:rPr lang="en-GB" dirty="0"/>
              <a:t>Using computing technology to reduce complex behaviour to simple tasks increases the benefit / cost ration of the behaviour and influences users to perform the behaviour</a:t>
            </a:r>
          </a:p>
        </p:txBody>
      </p:sp>
      <p:sp>
        <p:nvSpPr>
          <p:cNvPr id="7" name="Rectangle 6"/>
          <p:cNvSpPr/>
          <p:nvPr/>
        </p:nvSpPr>
        <p:spPr>
          <a:xfrm>
            <a:off x="1013557" y="4005534"/>
            <a:ext cx="1296893" cy="369332"/>
          </a:xfrm>
          <a:prstGeom prst="rect">
            <a:avLst/>
          </a:prstGeom>
        </p:spPr>
        <p:txBody>
          <a:bodyPr wrap="none">
            <a:spAutoFit/>
          </a:bodyPr>
          <a:lstStyle/>
          <a:p>
            <a:r>
              <a:rPr lang="en-GB" b="1" dirty="0"/>
              <a:t>Tunnelling</a:t>
            </a:r>
          </a:p>
        </p:txBody>
      </p:sp>
      <p:sp>
        <p:nvSpPr>
          <p:cNvPr id="8" name="Rectangle 7"/>
          <p:cNvSpPr/>
          <p:nvPr/>
        </p:nvSpPr>
        <p:spPr>
          <a:xfrm>
            <a:off x="1036417" y="4337005"/>
            <a:ext cx="3078383" cy="1477328"/>
          </a:xfrm>
          <a:prstGeom prst="rect">
            <a:avLst/>
          </a:prstGeom>
        </p:spPr>
        <p:txBody>
          <a:bodyPr wrap="square">
            <a:spAutoFit/>
          </a:bodyPr>
          <a:lstStyle/>
          <a:p>
            <a:r>
              <a:rPr lang="en-GB" dirty="0"/>
              <a:t>Using computing technology to guide users through a process or experience provides opportunities to persuade along the way</a:t>
            </a:r>
          </a:p>
        </p:txBody>
      </p:sp>
      <p:sp>
        <p:nvSpPr>
          <p:cNvPr id="9" name="Rectangle 8"/>
          <p:cNvSpPr/>
          <p:nvPr/>
        </p:nvSpPr>
        <p:spPr>
          <a:xfrm>
            <a:off x="4968338" y="1496214"/>
            <a:ext cx="1357808" cy="369332"/>
          </a:xfrm>
          <a:prstGeom prst="rect">
            <a:avLst/>
          </a:prstGeom>
        </p:spPr>
        <p:txBody>
          <a:bodyPr wrap="none">
            <a:spAutoFit/>
          </a:bodyPr>
          <a:lstStyle/>
          <a:p>
            <a:r>
              <a:rPr lang="en-GB" b="1" dirty="0"/>
              <a:t>Suggestion</a:t>
            </a:r>
          </a:p>
        </p:txBody>
      </p:sp>
      <p:sp>
        <p:nvSpPr>
          <p:cNvPr id="10" name="Rectangle 9"/>
          <p:cNvSpPr/>
          <p:nvPr/>
        </p:nvSpPr>
        <p:spPr>
          <a:xfrm>
            <a:off x="4991197" y="1827685"/>
            <a:ext cx="3078383" cy="1200329"/>
          </a:xfrm>
          <a:prstGeom prst="rect">
            <a:avLst/>
          </a:prstGeom>
        </p:spPr>
        <p:txBody>
          <a:bodyPr wrap="square">
            <a:spAutoFit/>
          </a:bodyPr>
          <a:lstStyle/>
          <a:p>
            <a:r>
              <a:rPr lang="en-GB" dirty="0"/>
              <a:t>A computing technology will have greater persuasive power if it offers suggestions at opportune moments</a:t>
            </a:r>
          </a:p>
        </p:txBody>
      </p:sp>
      <p:sp>
        <p:nvSpPr>
          <p:cNvPr id="11" name="Rectangle 10"/>
          <p:cNvSpPr/>
          <p:nvPr/>
        </p:nvSpPr>
        <p:spPr>
          <a:xfrm>
            <a:off x="4956908" y="3982674"/>
            <a:ext cx="1872629" cy="369332"/>
          </a:xfrm>
          <a:prstGeom prst="rect">
            <a:avLst/>
          </a:prstGeom>
        </p:spPr>
        <p:txBody>
          <a:bodyPr wrap="none">
            <a:spAutoFit/>
          </a:bodyPr>
          <a:lstStyle/>
          <a:p>
            <a:r>
              <a:rPr lang="en-GB" b="1" dirty="0"/>
              <a:t>Self-monitoring</a:t>
            </a:r>
          </a:p>
        </p:txBody>
      </p:sp>
      <p:sp>
        <p:nvSpPr>
          <p:cNvPr id="12" name="Rectangle 11"/>
          <p:cNvSpPr/>
          <p:nvPr/>
        </p:nvSpPr>
        <p:spPr>
          <a:xfrm>
            <a:off x="4979767" y="4314145"/>
            <a:ext cx="3078383" cy="1754326"/>
          </a:xfrm>
          <a:prstGeom prst="rect">
            <a:avLst/>
          </a:prstGeom>
        </p:spPr>
        <p:txBody>
          <a:bodyPr wrap="square">
            <a:spAutoFit/>
          </a:bodyPr>
          <a:lstStyle/>
          <a:p>
            <a:r>
              <a:rPr lang="en-GB" dirty="0"/>
              <a:t>Applying computing technology to eliminate the tedium of tracking performance or status helps people to achieve pre-determined goals or outcomes</a:t>
            </a:r>
          </a:p>
        </p:txBody>
      </p:sp>
    </p:spTree>
    <p:extLst>
      <p:ext uri="{BB962C8B-B14F-4D97-AF65-F5344CB8AC3E}">
        <p14:creationId xmlns:p14="http://schemas.microsoft.com/office/powerpoint/2010/main" val="339442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046" y="857250"/>
            <a:ext cx="8605157" cy="51435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GB" sz="9000" dirty="0">
                <a:ln>
                  <a:solidFill>
                    <a:schemeClr val="bg1"/>
                  </a:solidFill>
                </a:ln>
                <a:solidFill>
                  <a:schemeClr val="tx1"/>
                </a:solidFill>
                <a:latin typeface="Agency FB" panose="020B0503020202020204" pitchFamily="34" charset="0"/>
              </a:rPr>
              <a:t>Influential</a:t>
            </a:r>
            <a:br>
              <a:rPr lang="en-GB" sz="9000" dirty="0">
                <a:ln>
                  <a:solidFill>
                    <a:schemeClr val="bg1"/>
                  </a:solidFill>
                </a:ln>
                <a:solidFill>
                  <a:schemeClr val="tx1"/>
                </a:solidFill>
                <a:latin typeface="Agency FB" panose="020B0503020202020204" pitchFamily="34" charset="0"/>
              </a:rPr>
            </a:br>
            <a:r>
              <a:rPr lang="en-GB" sz="9000" dirty="0">
                <a:ln>
                  <a:solidFill>
                    <a:schemeClr val="bg1"/>
                  </a:solidFill>
                </a:ln>
                <a:solidFill>
                  <a:schemeClr val="tx1"/>
                </a:solidFill>
                <a:latin typeface="Agency FB" panose="020B0503020202020204" pitchFamily="34" charset="0"/>
              </a:rPr>
              <a:t>Technology </a:t>
            </a:r>
          </a:p>
          <a:p>
            <a:r>
              <a:rPr lang="en-GB" sz="9000" dirty="0">
                <a:ln>
                  <a:solidFill>
                    <a:schemeClr val="bg1"/>
                  </a:solidFill>
                </a:ln>
                <a:solidFill>
                  <a:schemeClr val="tx1"/>
                </a:solidFill>
                <a:latin typeface="Agency FB" panose="020B0503020202020204" pitchFamily="34" charset="0"/>
              </a:rPr>
              <a:t>Channel</a:t>
            </a:r>
          </a:p>
        </p:txBody>
      </p:sp>
      <p:pic>
        <p:nvPicPr>
          <p:cNvPr id="1030" name="Picture 6" descr="Image result for icons of digital de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005" y="941189"/>
            <a:ext cx="2498933" cy="1874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350565" y="4731694"/>
            <a:ext cx="2627374" cy="1168943"/>
          </a:xfrm>
          <a:prstGeom prst="rect">
            <a:avLst/>
          </a:prstGeom>
        </p:spPr>
      </p:pic>
      <p:grpSp>
        <p:nvGrpSpPr>
          <p:cNvPr id="11" name="Group 10"/>
          <p:cNvGrpSpPr/>
          <p:nvPr/>
        </p:nvGrpSpPr>
        <p:grpSpPr>
          <a:xfrm>
            <a:off x="6511245" y="2593552"/>
            <a:ext cx="2472490" cy="1855778"/>
            <a:chOff x="8681659" y="2651951"/>
            <a:chExt cx="3296653" cy="2474371"/>
          </a:xfrm>
        </p:grpSpPr>
        <p:pic>
          <p:nvPicPr>
            <p:cNvPr id="1036" name="Picture 12" descr="Image result for email and ms office icon B&am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0446" y="3772898"/>
              <a:ext cx="983647" cy="9836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icrosoft word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6264" y="2651951"/>
              <a:ext cx="1120949" cy="1120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icrosoft excel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7449" y="2666993"/>
              <a:ext cx="1090863" cy="10908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blackboard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7521" y="3791945"/>
              <a:ext cx="1334377" cy="13343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microsoft powerpoint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1659" y="2670996"/>
              <a:ext cx="1163051" cy="11630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14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9045" y="857250"/>
            <a:ext cx="8614955" cy="5143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
        <p:nvSpPr>
          <p:cNvPr id="12" name="Content Placeholder 2"/>
          <p:cNvSpPr>
            <a:spLocks noGrp="1"/>
          </p:cNvSpPr>
          <p:nvPr>
            <p:ph sz="half" idx="1"/>
          </p:nvPr>
        </p:nvSpPr>
        <p:spPr>
          <a:xfrm>
            <a:off x="1004635" y="1230227"/>
            <a:ext cx="2556713" cy="4487779"/>
          </a:xfrm>
        </p:spPr>
        <p:txBody>
          <a:bodyPr>
            <a:normAutofit/>
          </a:bodyPr>
          <a:lstStyle/>
          <a:p>
            <a:pPr marL="0" indent="0">
              <a:spcBef>
                <a:spcPts val="450"/>
              </a:spcBef>
              <a:buNone/>
            </a:pPr>
            <a:r>
              <a:rPr lang="en-GB" sz="825" dirty="0"/>
              <a:t>Assessing Students</a:t>
            </a:r>
          </a:p>
          <a:p>
            <a:pPr marL="0" indent="0">
              <a:spcBef>
                <a:spcPts val="450"/>
              </a:spcBef>
              <a:buNone/>
            </a:pPr>
            <a:r>
              <a:rPr lang="en-GB" sz="825" dirty="0"/>
              <a:t>Authoring Examination Papers</a:t>
            </a:r>
          </a:p>
          <a:p>
            <a:pPr marL="0" indent="0">
              <a:spcBef>
                <a:spcPts val="450"/>
              </a:spcBef>
              <a:buNone/>
            </a:pPr>
            <a:r>
              <a:rPr lang="en-GB" sz="825" dirty="0"/>
              <a:t>Authoring Learning Materials</a:t>
            </a:r>
          </a:p>
          <a:p>
            <a:pPr marL="0" indent="0">
              <a:spcBef>
                <a:spcPts val="450"/>
              </a:spcBef>
              <a:buNone/>
            </a:pPr>
            <a:r>
              <a:rPr lang="en-GB" sz="825" dirty="0"/>
              <a:t>Authoring Research Papers</a:t>
            </a:r>
          </a:p>
          <a:p>
            <a:pPr marL="0" indent="0">
              <a:spcBef>
                <a:spcPts val="450"/>
              </a:spcBef>
              <a:buNone/>
            </a:pPr>
            <a:r>
              <a:rPr lang="en-GB" sz="825" dirty="0"/>
              <a:t>Being Always On</a:t>
            </a:r>
          </a:p>
          <a:p>
            <a:pPr marL="0" indent="0">
              <a:spcBef>
                <a:spcPts val="450"/>
              </a:spcBef>
              <a:buNone/>
            </a:pPr>
            <a:r>
              <a:rPr lang="en-GB" sz="825" dirty="0"/>
              <a:t>Collaborating Face-to-Face with Colleagues</a:t>
            </a:r>
          </a:p>
          <a:p>
            <a:pPr marL="0" indent="0">
              <a:spcBef>
                <a:spcPts val="450"/>
              </a:spcBef>
              <a:buNone/>
            </a:pPr>
            <a:r>
              <a:rPr lang="en-GB" sz="825" dirty="0"/>
              <a:t>Collaborating Online with Colleagues</a:t>
            </a:r>
          </a:p>
          <a:p>
            <a:pPr marL="0" indent="0">
              <a:spcBef>
                <a:spcPts val="450"/>
              </a:spcBef>
              <a:buNone/>
            </a:pPr>
            <a:r>
              <a:rPr lang="en-GB" sz="825" dirty="0"/>
              <a:t>Designing and Preparing Module Delivery</a:t>
            </a:r>
          </a:p>
          <a:p>
            <a:pPr marL="0" indent="0">
              <a:spcBef>
                <a:spcPts val="450"/>
              </a:spcBef>
              <a:buNone/>
            </a:pPr>
            <a:r>
              <a:rPr lang="en-GB" sz="825" dirty="0"/>
              <a:t>Disseminating Learning Materials to Students</a:t>
            </a:r>
          </a:p>
          <a:p>
            <a:pPr marL="0" indent="0">
              <a:spcBef>
                <a:spcPts val="450"/>
              </a:spcBef>
              <a:buNone/>
            </a:pPr>
            <a:r>
              <a:rPr lang="en-GB" sz="825" dirty="0"/>
              <a:t>Enabling Collaborative Learning</a:t>
            </a:r>
          </a:p>
          <a:p>
            <a:pPr marL="0" indent="0">
              <a:spcBef>
                <a:spcPts val="450"/>
              </a:spcBef>
              <a:buNone/>
            </a:pPr>
            <a:r>
              <a:rPr lang="en-GB" sz="825" dirty="0"/>
              <a:t>Enabling Student Reflection upon Learning</a:t>
            </a:r>
          </a:p>
          <a:p>
            <a:pPr marL="0" indent="0">
              <a:spcBef>
                <a:spcPts val="450"/>
              </a:spcBef>
              <a:buNone/>
            </a:pPr>
            <a:r>
              <a:rPr lang="en-GB" sz="825" dirty="0"/>
              <a:t>Engaging and Motivating Students</a:t>
            </a:r>
          </a:p>
          <a:p>
            <a:pPr marL="0" indent="0">
              <a:spcBef>
                <a:spcPts val="450"/>
              </a:spcBef>
              <a:buNone/>
            </a:pPr>
            <a:r>
              <a:rPr lang="en-GB" sz="825" dirty="0"/>
              <a:t>Engaging with the Programme Team</a:t>
            </a:r>
          </a:p>
          <a:p>
            <a:pPr marL="0" indent="0">
              <a:spcBef>
                <a:spcPts val="450"/>
              </a:spcBef>
              <a:buNone/>
            </a:pPr>
            <a:r>
              <a:rPr lang="en-GB" sz="825" dirty="0"/>
              <a:t>Enhancing Teaching, Learning and Assessment</a:t>
            </a:r>
          </a:p>
          <a:p>
            <a:pPr marL="0" indent="0">
              <a:spcBef>
                <a:spcPts val="450"/>
              </a:spcBef>
              <a:buNone/>
            </a:pPr>
            <a:r>
              <a:rPr lang="en-GB" sz="825" dirty="0"/>
              <a:t>Interacting Directly with Students</a:t>
            </a:r>
          </a:p>
          <a:p>
            <a:pPr marL="0" indent="0">
              <a:spcBef>
                <a:spcPts val="450"/>
              </a:spcBef>
              <a:buNone/>
            </a:pPr>
            <a:r>
              <a:rPr lang="en-GB" sz="825" dirty="0"/>
              <a:t>Learning from Colleagues</a:t>
            </a:r>
          </a:p>
          <a:p>
            <a:pPr marL="0" indent="0">
              <a:spcBef>
                <a:spcPts val="450"/>
              </a:spcBef>
              <a:buNone/>
            </a:pPr>
            <a:r>
              <a:rPr lang="en-GB" sz="825" dirty="0"/>
              <a:t>Making Decisions about the Use of Technology</a:t>
            </a:r>
          </a:p>
          <a:p>
            <a:pPr marL="0" indent="0">
              <a:spcBef>
                <a:spcPts val="450"/>
              </a:spcBef>
              <a:buNone/>
            </a:pPr>
            <a:r>
              <a:rPr lang="en-GB" sz="825" dirty="0"/>
              <a:t>Organising In-Class Activities</a:t>
            </a:r>
          </a:p>
          <a:p>
            <a:pPr marL="0" indent="0">
              <a:spcBef>
                <a:spcPts val="450"/>
              </a:spcBef>
              <a:buNone/>
            </a:pPr>
            <a:r>
              <a:rPr lang="en-GB" sz="825" dirty="0"/>
              <a:t>Organising Office</a:t>
            </a:r>
          </a:p>
          <a:p>
            <a:pPr marL="0" indent="0">
              <a:spcBef>
                <a:spcPts val="450"/>
              </a:spcBef>
              <a:buNone/>
            </a:pPr>
            <a:r>
              <a:rPr lang="en-GB" sz="825" dirty="0"/>
              <a:t>Organising Self</a:t>
            </a:r>
          </a:p>
          <a:p>
            <a:pPr marL="0" indent="0">
              <a:spcBef>
                <a:spcPts val="450"/>
              </a:spcBef>
              <a:buNone/>
            </a:pPr>
            <a:r>
              <a:rPr lang="en-GB" sz="825" dirty="0"/>
              <a:t>Providing Feedback to Students</a:t>
            </a:r>
          </a:p>
          <a:p>
            <a:pPr marL="0" indent="0">
              <a:spcBef>
                <a:spcPts val="450"/>
              </a:spcBef>
              <a:buNone/>
            </a:pPr>
            <a:r>
              <a:rPr lang="en-GB" sz="825" dirty="0"/>
              <a:t>Reflecting on Student Performance</a:t>
            </a:r>
          </a:p>
          <a:p>
            <a:pPr marL="0" indent="0">
              <a:spcBef>
                <a:spcPts val="450"/>
              </a:spcBef>
              <a:buNone/>
            </a:pPr>
            <a:r>
              <a:rPr lang="en-GB" sz="825" dirty="0"/>
              <a:t>Working from Home </a:t>
            </a:r>
          </a:p>
        </p:txBody>
      </p:sp>
      <p:sp>
        <p:nvSpPr>
          <p:cNvPr id="13" name="Content Placeholder 2"/>
          <p:cNvSpPr>
            <a:spLocks noGrp="1"/>
          </p:cNvSpPr>
          <p:nvPr>
            <p:ph sz="half" idx="1"/>
          </p:nvPr>
        </p:nvSpPr>
        <p:spPr>
          <a:xfrm>
            <a:off x="4035451" y="857251"/>
            <a:ext cx="3255687" cy="5143499"/>
          </a:xfrm>
        </p:spPr>
        <p:txBody>
          <a:bodyPr>
            <a:normAutofit fontScale="32500" lnSpcReduction="20000"/>
          </a:bodyPr>
          <a:lstStyle/>
          <a:p>
            <a:pPr marL="0" indent="0">
              <a:spcBef>
                <a:spcPts val="450"/>
              </a:spcBef>
              <a:buNone/>
            </a:pPr>
            <a:r>
              <a:rPr lang="en-GB" dirty="0"/>
              <a:t>Classroom projector and computer as presentation facilitators</a:t>
            </a:r>
          </a:p>
          <a:p>
            <a:pPr marL="0" indent="0">
              <a:spcBef>
                <a:spcPts val="450"/>
              </a:spcBef>
              <a:buNone/>
            </a:pPr>
            <a:r>
              <a:rPr lang="en-GB" dirty="0"/>
              <a:t>Classroom response systems as student engagement devices</a:t>
            </a:r>
          </a:p>
          <a:p>
            <a:pPr marL="0" indent="0">
              <a:spcBef>
                <a:spcPts val="450"/>
              </a:spcBef>
              <a:buNone/>
            </a:pPr>
            <a:r>
              <a:rPr lang="en-GB" dirty="0"/>
              <a:t>Cloud space as a collaborative platform</a:t>
            </a:r>
          </a:p>
          <a:p>
            <a:pPr marL="0" indent="0">
              <a:spcBef>
                <a:spcPts val="450"/>
              </a:spcBef>
              <a:buNone/>
            </a:pPr>
            <a:r>
              <a:rPr lang="en-GB" dirty="0"/>
              <a:t>Cloud space as backup and storage</a:t>
            </a:r>
          </a:p>
          <a:p>
            <a:pPr marL="0" indent="0">
              <a:spcBef>
                <a:spcPts val="450"/>
              </a:spcBef>
              <a:buNone/>
            </a:pPr>
            <a:r>
              <a:rPr lang="en-GB" dirty="0"/>
              <a:t>EGB as a student record generator</a:t>
            </a:r>
          </a:p>
          <a:p>
            <a:pPr marL="0" indent="0">
              <a:spcBef>
                <a:spcPts val="450"/>
              </a:spcBef>
              <a:buNone/>
            </a:pPr>
            <a:r>
              <a:rPr lang="en-GB" dirty="0"/>
              <a:t>Email as a collaborative space</a:t>
            </a:r>
          </a:p>
          <a:p>
            <a:pPr marL="0" indent="0">
              <a:spcBef>
                <a:spcPts val="450"/>
              </a:spcBef>
              <a:buNone/>
            </a:pPr>
            <a:r>
              <a:rPr lang="en-GB" dirty="0"/>
              <a:t>Email as a communication medium</a:t>
            </a:r>
          </a:p>
          <a:p>
            <a:pPr marL="0" indent="0">
              <a:spcBef>
                <a:spcPts val="450"/>
              </a:spcBef>
              <a:buNone/>
            </a:pPr>
            <a:r>
              <a:rPr lang="en-GB" dirty="0"/>
              <a:t>Email as a permanent voice</a:t>
            </a:r>
          </a:p>
          <a:p>
            <a:pPr marL="0" indent="0">
              <a:spcBef>
                <a:spcPts val="450"/>
              </a:spcBef>
              <a:buNone/>
            </a:pPr>
            <a:r>
              <a:rPr lang="en-GB" dirty="0"/>
              <a:t>Email as a personal assistant</a:t>
            </a:r>
          </a:p>
          <a:p>
            <a:pPr marL="0" indent="0">
              <a:spcBef>
                <a:spcPts val="450"/>
              </a:spcBef>
              <a:buNone/>
            </a:pPr>
            <a:r>
              <a:rPr lang="en-GB" dirty="0"/>
              <a:t>Home computer as an extension of the office</a:t>
            </a:r>
          </a:p>
          <a:p>
            <a:pPr marL="0" indent="0">
              <a:spcBef>
                <a:spcPts val="450"/>
              </a:spcBef>
              <a:buNone/>
            </a:pPr>
            <a:r>
              <a:rPr lang="en-GB" dirty="0"/>
              <a:t>Institutional records as valuable data sources</a:t>
            </a:r>
          </a:p>
          <a:p>
            <a:pPr marL="0" indent="0">
              <a:spcBef>
                <a:spcPts val="450"/>
              </a:spcBef>
              <a:buNone/>
            </a:pPr>
            <a:r>
              <a:rPr lang="en-GB" dirty="0"/>
              <a:t>Laptop and office computer as coordinating pair</a:t>
            </a:r>
          </a:p>
          <a:p>
            <a:pPr marL="0" indent="0">
              <a:spcBef>
                <a:spcPts val="450"/>
              </a:spcBef>
              <a:buNone/>
            </a:pPr>
            <a:r>
              <a:rPr lang="en-GB" dirty="0"/>
              <a:t>Laptop computer as personal assistant</a:t>
            </a:r>
          </a:p>
          <a:p>
            <a:pPr marL="0" indent="0">
              <a:spcBef>
                <a:spcPts val="450"/>
              </a:spcBef>
              <a:buNone/>
            </a:pPr>
            <a:r>
              <a:rPr lang="en-GB" dirty="0"/>
              <a:t>Microsoft Excel as a student data analyst</a:t>
            </a:r>
          </a:p>
          <a:p>
            <a:pPr marL="0" indent="0">
              <a:spcBef>
                <a:spcPts val="450"/>
              </a:spcBef>
              <a:buNone/>
            </a:pPr>
            <a:r>
              <a:rPr lang="en-GB" dirty="0"/>
              <a:t>Microsoft Word  as an authoring tool</a:t>
            </a:r>
          </a:p>
          <a:p>
            <a:pPr marL="0" indent="0">
              <a:spcBef>
                <a:spcPts val="450"/>
              </a:spcBef>
              <a:buNone/>
            </a:pPr>
            <a:r>
              <a:rPr lang="en-GB" dirty="0"/>
              <a:t>Office computer as daily assistant</a:t>
            </a:r>
          </a:p>
          <a:p>
            <a:pPr marL="0" indent="0">
              <a:spcBef>
                <a:spcPts val="450"/>
              </a:spcBef>
              <a:buNone/>
            </a:pPr>
            <a:r>
              <a:rPr lang="en-GB" dirty="0"/>
              <a:t>Online calendar as an organisation device</a:t>
            </a:r>
          </a:p>
          <a:p>
            <a:pPr marL="0" indent="0">
              <a:spcBef>
                <a:spcPts val="450"/>
              </a:spcBef>
              <a:buNone/>
            </a:pPr>
            <a:r>
              <a:rPr lang="en-GB" dirty="0"/>
              <a:t>Phone as a multi-media tool</a:t>
            </a:r>
          </a:p>
          <a:p>
            <a:pPr marL="0" indent="0">
              <a:spcBef>
                <a:spcPts val="450"/>
              </a:spcBef>
              <a:buNone/>
            </a:pPr>
            <a:r>
              <a:rPr lang="en-GB" dirty="0"/>
              <a:t>Phone as a permanent companion</a:t>
            </a:r>
          </a:p>
          <a:p>
            <a:pPr marL="0" indent="0">
              <a:spcBef>
                <a:spcPts val="450"/>
              </a:spcBef>
              <a:buNone/>
            </a:pPr>
            <a:r>
              <a:rPr lang="en-GB" dirty="0"/>
              <a:t>PowerPoint as a creation, editing and presentation device</a:t>
            </a:r>
          </a:p>
          <a:p>
            <a:pPr marL="0" indent="0">
              <a:spcBef>
                <a:spcPts val="450"/>
              </a:spcBef>
              <a:buNone/>
            </a:pPr>
            <a:r>
              <a:rPr lang="en-GB" dirty="0"/>
              <a:t>Rich media tool as student engagement devices</a:t>
            </a:r>
          </a:p>
          <a:p>
            <a:pPr marL="0" indent="0">
              <a:spcBef>
                <a:spcPts val="450"/>
              </a:spcBef>
              <a:buNone/>
            </a:pPr>
            <a:r>
              <a:rPr lang="en-GB" dirty="0"/>
              <a:t>Social Media as an engagement platform</a:t>
            </a:r>
          </a:p>
          <a:p>
            <a:pPr marL="0" indent="0">
              <a:spcBef>
                <a:spcPts val="450"/>
              </a:spcBef>
              <a:buNone/>
            </a:pPr>
            <a:r>
              <a:rPr lang="en-GB" dirty="0"/>
              <a:t>USB devices as connectors</a:t>
            </a:r>
          </a:p>
          <a:p>
            <a:pPr marL="0" indent="0">
              <a:spcBef>
                <a:spcPts val="450"/>
              </a:spcBef>
              <a:buNone/>
            </a:pPr>
            <a:r>
              <a:rPr lang="en-GB" dirty="0"/>
              <a:t>VLE as a creative environment</a:t>
            </a:r>
          </a:p>
          <a:p>
            <a:pPr marL="0" indent="0">
              <a:spcBef>
                <a:spcPts val="450"/>
              </a:spcBef>
              <a:buNone/>
            </a:pPr>
            <a:r>
              <a:rPr lang="en-GB" dirty="0"/>
              <a:t>VLE as a dissemination, storage and collection facility</a:t>
            </a:r>
          </a:p>
          <a:p>
            <a:pPr marL="0" indent="0">
              <a:spcBef>
                <a:spcPts val="450"/>
              </a:spcBef>
              <a:buNone/>
            </a:pPr>
            <a:r>
              <a:rPr lang="en-GB" dirty="0"/>
              <a:t>VLE as a knowledgeable informant</a:t>
            </a:r>
          </a:p>
          <a:p>
            <a:pPr marL="0" indent="0">
              <a:spcBef>
                <a:spcPts val="450"/>
              </a:spcBef>
              <a:buNone/>
            </a:pPr>
            <a:r>
              <a:rPr lang="en-GB" dirty="0"/>
              <a:t>VPN as an Institutional connector</a:t>
            </a:r>
          </a:p>
          <a:p>
            <a:pPr marL="0" indent="0">
              <a:spcBef>
                <a:spcPts val="450"/>
              </a:spcBef>
              <a:buNone/>
            </a:pPr>
            <a:r>
              <a:rPr lang="en-GB" dirty="0"/>
              <a:t>Web as a creation platform</a:t>
            </a:r>
          </a:p>
          <a:p>
            <a:pPr marL="0" indent="0">
              <a:spcBef>
                <a:spcPts val="450"/>
              </a:spcBef>
              <a:buNone/>
            </a:pPr>
            <a:r>
              <a:rPr lang="en-GB" dirty="0"/>
              <a:t>Web as a publication platform</a:t>
            </a:r>
          </a:p>
          <a:p>
            <a:pPr marL="0" indent="0">
              <a:spcBef>
                <a:spcPts val="450"/>
              </a:spcBef>
              <a:buNone/>
            </a:pPr>
            <a:r>
              <a:rPr lang="en-GB" dirty="0"/>
              <a:t>Web as a source for information or resources</a:t>
            </a:r>
          </a:p>
        </p:txBody>
      </p:sp>
      <p:pic>
        <p:nvPicPr>
          <p:cNvPr id="14" name="Picture 13"/>
          <p:cNvPicPr>
            <a:picLocks noChangeAspect="1"/>
          </p:cNvPicPr>
          <p:nvPr/>
        </p:nvPicPr>
        <p:blipFill>
          <a:blip r:embed="rId3"/>
          <a:stretch>
            <a:fillRect/>
          </a:stretch>
        </p:blipFill>
        <p:spPr>
          <a:xfrm>
            <a:off x="7420029" y="1013086"/>
            <a:ext cx="1360517" cy="1467224"/>
          </a:xfrm>
          <a:prstGeom prst="rect">
            <a:avLst/>
          </a:prstGeom>
        </p:spPr>
      </p:pic>
      <p:pic>
        <p:nvPicPr>
          <p:cNvPr id="15" name="Picture 14"/>
          <p:cNvPicPr>
            <a:picLocks noChangeAspect="1"/>
          </p:cNvPicPr>
          <p:nvPr/>
        </p:nvPicPr>
        <p:blipFill>
          <a:blip r:embed="rId3"/>
          <a:stretch>
            <a:fillRect/>
          </a:stretch>
        </p:blipFill>
        <p:spPr>
          <a:xfrm>
            <a:off x="7436359" y="2760243"/>
            <a:ext cx="1360517" cy="1467224"/>
          </a:xfrm>
          <a:prstGeom prst="rect">
            <a:avLst/>
          </a:prstGeom>
        </p:spPr>
      </p:pic>
      <p:pic>
        <p:nvPicPr>
          <p:cNvPr id="16" name="Picture 15"/>
          <p:cNvPicPr>
            <a:picLocks noChangeAspect="1"/>
          </p:cNvPicPr>
          <p:nvPr/>
        </p:nvPicPr>
        <p:blipFill>
          <a:blip r:embed="rId3"/>
          <a:stretch>
            <a:fillRect/>
          </a:stretch>
        </p:blipFill>
        <p:spPr>
          <a:xfrm>
            <a:off x="7452690" y="4485628"/>
            <a:ext cx="1360517" cy="1467224"/>
          </a:xfrm>
          <a:prstGeom prst="rect">
            <a:avLst/>
          </a:prstGeom>
        </p:spPr>
      </p:pic>
    </p:spTree>
    <p:extLst>
      <p:ext uri="{BB962C8B-B14F-4D97-AF65-F5344CB8AC3E}">
        <p14:creationId xmlns:p14="http://schemas.microsoft.com/office/powerpoint/2010/main" val="207396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 1: Explore Academic Practices</a:t>
            </a:r>
          </a:p>
        </p:txBody>
      </p:sp>
      <p:pic>
        <p:nvPicPr>
          <p:cNvPr id="5" name="Picture 4"/>
          <p:cNvPicPr>
            <a:picLocks noChangeAspect="1"/>
          </p:cNvPicPr>
          <p:nvPr/>
        </p:nvPicPr>
        <p:blipFill>
          <a:blip r:embed="rId2"/>
          <a:stretch>
            <a:fillRect/>
          </a:stretch>
        </p:blipFill>
        <p:spPr>
          <a:xfrm>
            <a:off x="2109274" y="1962609"/>
            <a:ext cx="5039753" cy="4038142"/>
          </a:xfrm>
          <a:prstGeom prst="rect">
            <a:avLst/>
          </a:prstGeom>
        </p:spPr>
      </p:pic>
    </p:spTree>
    <p:extLst>
      <p:ext uri="{BB962C8B-B14F-4D97-AF65-F5344CB8AC3E}">
        <p14:creationId xmlns:p14="http://schemas.microsoft.com/office/powerpoint/2010/main" val="264196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Step 2: Select suite of </a:t>
            </a:r>
            <a:r>
              <a:rPr lang="en-GB" i="1" dirty="0"/>
              <a:t>familiar technology performance channels</a:t>
            </a:r>
            <a:endParaRPr lang="en-GB" dirty="0"/>
          </a:p>
        </p:txBody>
      </p:sp>
      <p:pic>
        <p:nvPicPr>
          <p:cNvPr id="3" name="Picture 2"/>
          <p:cNvPicPr>
            <a:picLocks noChangeAspect="1"/>
          </p:cNvPicPr>
          <p:nvPr/>
        </p:nvPicPr>
        <p:blipFill>
          <a:blip r:embed="rId2"/>
          <a:stretch>
            <a:fillRect/>
          </a:stretch>
        </p:blipFill>
        <p:spPr>
          <a:xfrm>
            <a:off x="2294609" y="2226378"/>
            <a:ext cx="4669082" cy="3774372"/>
          </a:xfrm>
          <a:prstGeom prst="rect">
            <a:avLst/>
          </a:prstGeom>
        </p:spPr>
      </p:pic>
    </p:spTree>
    <p:extLst>
      <p:ext uri="{BB962C8B-B14F-4D97-AF65-F5344CB8AC3E}">
        <p14:creationId xmlns:p14="http://schemas.microsoft.com/office/powerpoint/2010/main" val="170442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Step 3: Determine audience coverage, and add channels as required</a:t>
            </a:r>
          </a:p>
        </p:txBody>
      </p:sp>
      <p:pic>
        <p:nvPicPr>
          <p:cNvPr id="3" name="Picture 2"/>
          <p:cNvPicPr>
            <a:picLocks noChangeAspect="1"/>
          </p:cNvPicPr>
          <p:nvPr/>
        </p:nvPicPr>
        <p:blipFill>
          <a:blip r:embed="rId2"/>
          <a:stretch>
            <a:fillRect/>
          </a:stretch>
        </p:blipFill>
        <p:spPr>
          <a:xfrm>
            <a:off x="2265782" y="2228850"/>
            <a:ext cx="4726736" cy="3771900"/>
          </a:xfrm>
          <a:prstGeom prst="rect">
            <a:avLst/>
          </a:prstGeom>
        </p:spPr>
      </p:pic>
    </p:spTree>
    <p:extLst>
      <p:ext uri="{BB962C8B-B14F-4D97-AF65-F5344CB8AC3E}">
        <p14:creationId xmlns:p14="http://schemas.microsoft.com/office/powerpoint/2010/main" val="146152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4: Design</a:t>
            </a:r>
          </a:p>
        </p:txBody>
      </p:sp>
      <p:sp>
        <p:nvSpPr>
          <p:cNvPr id="3" name="Content Placeholder 2"/>
          <p:cNvSpPr>
            <a:spLocks noGrp="1"/>
          </p:cNvSpPr>
          <p:nvPr>
            <p:ph idx="1"/>
          </p:nvPr>
        </p:nvSpPr>
        <p:spPr/>
        <p:txBody>
          <a:bodyPr/>
          <a:lstStyle/>
          <a:p>
            <a:pPr marL="0" indent="0">
              <a:buNone/>
            </a:pPr>
            <a:r>
              <a:rPr lang="en-GB" i="1" dirty="0"/>
              <a:t>The designer implements a persuasive technology solution making use of a range of familiar technology performance channels, informed by appropriate patterns</a:t>
            </a:r>
          </a:p>
        </p:txBody>
      </p:sp>
      <p:grpSp>
        <p:nvGrpSpPr>
          <p:cNvPr id="11" name="Group 10"/>
          <p:cNvGrpSpPr/>
          <p:nvPr/>
        </p:nvGrpSpPr>
        <p:grpSpPr>
          <a:xfrm>
            <a:off x="3811085" y="3137514"/>
            <a:ext cx="5407208" cy="2655678"/>
            <a:chOff x="5081447" y="3040352"/>
            <a:chExt cx="7209610" cy="3540903"/>
          </a:xfrm>
        </p:grpSpPr>
        <p:sp>
          <p:nvSpPr>
            <p:cNvPr id="5" name="Rectangle 4"/>
            <p:cNvSpPr/>
            <p:nvPr/>
          </p:nvSpPr>
          <p:spPr>
            <a:xfrm>
              <a:off x="5081447" y="3040352"/>
              <a:ext cx="6609811" cy="954108"/>
            </a:xfrm>
            <a:prstGeom prst="rect">
              <a:avLst/>
            </a:prstGeom>
          </p:spPr>
          <p:txBody>
            <a:bodyPr wrap="square">
              <a:spAutoFit/>
            </a:bodyPr>
            <a:lstStyle/>
            <a:p>
              <a:r>
                <a:rPr lang="en-GB" sz="1350" b="1" dirty="0"/>
                <a:t>Fogg (2003)</a:t>
              </a:r>
            </a:p>
            <a:p>
              <a:r>
                <a:rPr lang="en-GB" sz="1350" dirty="0"/>
                <a:t>Reduction, Tunnelling, Tailoring, Suggestion, Self-monitoring, Observation, Conditioning</a:t>
              </a:r>
            </a:p>
          </p:txBody>
        </p:sp>
        <p:sp>
          <p:nvSpPr>
            <p:cNvPr id="6" name="Rectangle 5"/>
            <p:cNvSpPr/>
            <p:nvPr/>
          </p:nvSpPr>
          <p:spPr>
            <a:xfrm>
              <a:off x="5081448" y="4519153"/>
              <a:ext cx="1889760" cy="2062102"/>
            </a:xfrm>
            <a:prstGeom prst="rect">
              <a:avLst/>
            </a:prstGeom>
          </p:spPr>
          <p:txBody>
            <a:bodyPr wrap="square">
              <a:spAutoFit/>
            </a:bodyPr>
            <a:lstStyle/>
            <a:p>
              <a:r>
                <a:rPr lang="en-GB" sz="1350" dirty="0"/>
                <a:t>Reduction</a:t>
              </a:r>
            </a:p>
            <a:p>
              <a:r>
                <a:rPr lang="en-GB" sz="1350" dirty="0" err="1"/>
                <a:t>Tunneling</a:t>
              </a:r>
              <a:endParaRPr lang="en-GB" sz="1350" dirty="0"/>
            </a:p>
            <a:p>
              <a:r>
                <a:rPr lang="en-GB" sz="1350" dirty="0"/>
                <a:t>Tailoring</a:t>
              </a:r>
            </a:p>
            <a:p>
              <a:r>
                <a:rPr lang="en-GB" sz="1350" dirty="0"/>
                <a:t>Personalization</a:t>
              </a:r>
            </a:p>
            <a:p>
              <a:r>
                <a:rPr lang="en-GB" sz="1350" dirty="0"/>
                <a:t>Self-monitoring</a:t>
              </a:r>
            </a:p>
            <a:p>
              <a:r>
                <a:rPr lang="en-GB" sz="1350" dirty="0"/>
                <a:t>Simulation</a:t>
              </a:r>
            </a:p>
            <a:p>
              <a:r>
                <a:rPr lang="en-GB" sz="1350" dirty="0"/>
                <a:t>Rehearsal</a:t>
              </a:r>
            </a:p>
          </p:txBody>
        </p:sp>
        <p:sp>
          <p:nvSpPr>
            <p:cNvPr id="7" name="Rectangle 6"/>
            <p:cNvSpPr/>
            <p:nvPr/>
          </p:nvSpPr>
          <p:spPr>
            <a:xfrm>
              <a:off x="6790507" y="4505536"/>
              <a:ext cx="1332411" cy="2062102"/>
            </a:xfrm>
            <a:prstGeom prst="rect">
              <a:avLst/>
            </a:prstGeom>
          </p:spPr>
          <p:txBody>
            <a:bodyPr wrap="square">
              <a:spAutoFit/>
            </a:bodyPr>
            <a:lstStyle/>
            <a:p>
              <a:r>
                <a:rPr lang="en-GB" sz="1350" dirty="0"/>
                <a:t>Praise</a:t>
              </a:r>
            </a:p>
            <a:p>
              <a:r>
                <a:rPr lang="en-GB" sz="1350" dirty="0"/>
                <a:t>Rewards</a:t>
              </a:r>
            </a:p>
            <a:p>
              <a:r>
                <a:rPr lang="en-GB" sz="1350" dirty="0"/>
                <a:t>Reminders</a:t>
              </a:r>
            </a:p>
            <a:p>
              <a:r>
                <a:rPr lang="en-GB" sz="1350" dirty="0"/>
                <a:t>Suggestion</a:t>
              </a:r>
            </a:p>
            <a:p>
              <a:r>
                <a:rPr lang="en-GB" sz="1350" dirty="0"/>
                <a:t>Similarity</a:t>
              </a:r>
            </a:p>
            <a:p>
              <a:r>
                <a:rPr lang="en-GB" sz="1350" dirty="0"/>
                <a:t>Liking</a:t>
              </a:r>
            </a:p>
            <a:p>
              <a:r>
                <a:rPr lang="en-GB" sz="1350" dirty="0"/>
                <a:t>Social role</a:t>
              </a:r>
            </a:p>
          </p:txBody>
        </p:sp>
        <p:sp>
          <p:nvSpPr>
            <p:cNvPr id="8" name="Rectangle 7"/>
            <p:cNvSpPr/>
            <p:nvPr/>
          </p:nvSpPr>
          <p:spPr>
            <a:xfrm>
              <a:off x="8176254" y="4505534"/>
              <a:ext cx="2225043" cy="2062102"/>
            </a:xfrm>
            <a:prstGeom prst="rect">
              <a:avLst/>
            </a:prstGeom>
          </p:spPr>
          <p:txBody>
            <a:bodyPr wrap="square">
              <a:spAutoFit/>
            </a:bodyPr>
            <a:lstStyle/>
            <a:p>
              <a:r>
                <a:rPr lang="en-GB" sz="1350" dirty="0"/>
                <a:t>Trustworthiness</a:t>
              </a:r>
            </a:p>
            <a:p>
              <a:r>
                <a:rPr lang="en-GB" sz="1350" dirty="0"/>
                <a:t>Expertise</a:t>
              </a:r>
            </a:p>
            <a:p>
              <a:r>
                <a:rPr lang="en-GB" sz="1350" dirty="0"/>
                <a:t>Surface credibility</a:t>
              </a:r>
            </a:p>
            <a:p>
              <a:r>
                <a:rPr lang="en-GB" sz="1350" dirty="0"/>
                <a:t>Real-world feel</a:t>
              </a:r>
            </a:p>
            <a:p>
              <a:r>
                <a:rPr lang="en-GB" sz="1350" dirty="0"/>
                <a:t>Authority</a:t>
              </a:r>
            </a:p>
            <a:p>
              <a:r>
                <a:rPr lang="en-GB" sz="1350" dirty="0"/>
                <a:t>Third-party</a:t>
              </a:r>
            </a:p>
            <a:p>
              <a:r>
                <a:rPr lang="en-GB" sz="1350" dirty="0"/>
                <a:t>Verifiability</a:t>
              </a:r>
            </a:p>
          </p:txBody>
        </p:sp>
        <p:sp>
          <p:nvSpPr>
            <p:cNvPr id="9" name="Rectangle 8"/>
            <p:cNvSpPr/>
            <p:nvPr/>
          </p:nvSpPr>
          <p:spPr>
            <a:xfrm>
              <a:off x="10066014" y="4514241"/>
              <a:ext cx="2225043" cy="2062102"/>
            </a:xfrm>
            <a:prstGeom prst="rect">
              <a:avLst/>
            </a:prstGeom>
          </p:spPr>
          <p:txBody>
            <a:bodyPr wrap="square">
              <a:spAutoFit/>
            </a:bodyPr>
            <a:lstStyle/>
            <a:p>
              <a:r>
                <a:rPr lang="en-GB" sz="1350" dirty="0"/>
                <a:t>Social learning</a:t>
              </a:r>
            </a:p>
            <a:p>
              <a:r>
                <a:rPr lang="en-GB" sz="1350" dirty="0"/>
                <a:t>Social comparison</a:t>
              </a:r>
            </a:p>
            <a:p>
              <a:r>
                <a:rPr lang="en-GB" sz="1350" dirty="0"/>
                <a:t>Normative influence</a:t>
              </a:r>
            </a:p>
            <a:p>
              <a:r>
                <a:rPr lang="en-GB" sz="1350" dirty="0"/>
                <a:t>Social facilitation</a:t>
              </a:r>
            </a:p>
            <a:p>
              <a:r>
                <a:rPr lang="en-GB" sz="1350" dirty="0"/>
                <a:t>Cooperation</a:t>
              </a:r>
            </a:p>
            <a:p>
              <a:r>
                <a:rPr lang="en-GB" sz="1350" dirty="0"/>
                <a:t>Competition</a:t>
              </a:r>
            </a:p>
            <a:p>
              <a:r>
                <a:rPr lang="en-GB" sz="1350" dirty="0"/>
                <a:t>Recognition</a:t>
              </a:r>
            </a:p>
          </p:txBody>
        </p:sp>
        <p:sp>
          <p:nvSpPr>
            <p:cNvPr id="10" name="Rectangle 9"/>
            <p:cNvSpPr/>
            <p:nvPr/>
          </p:nvSpPr>
          <p:spPr>
            <a:xfrm>
              <a:off x="5081447" y="4144909"/>
              <a:ext cx="6296301" cy="400109"/>
            </a:xfrm>
            <a:prstGeom prst="rect">
              <a:avLst/>
            </a:prstGeom>
          </p:spPr>
          <p:txBody>
            <a:bodyPr wrap="square">
              <a:spAutoFit/>
            </a:bodyPr>
            <a:lstStyle/>
            <a:p>
              <a:r>
                <a:rPr lang="en-GB" sz="1350" b="1" dirty="0" err="1"/>
                <a:t>Oinas-Kukkonen</a:t>
              </a:r>
              <a:r>
                <a:rPr lang="en-GB" sz="1350" b="1" dirty="0"/>
                <a:t> and </a:t>
              </a:r>
              <a:r>
                <a:rPr lang="en-GB" sz="1350" b="1" dirty="0" err="1"/>
                <a:t>Harjumaa</a:t>
              </a:r>
              <a:r>
                <a:rPr lang="en-GB" sz="1350" b="1" dirty="0"/>
                <a:t> (2008)</a:t>
              </a:r>
            </a:p>
          </p:txBody>
        </p:sp>
      </p:grpSp>
      <p:pic>
        <p:nvPicPr>
          <p:cNvPr id="12" name="Picture 11"/>
          <p:cNvPicPr>
            <a:picLocks noChangeAspect="1"/>
          </p:cNvPicPr>
          <p:nvPr/>
        </p:nvPicPr>
        <p:blipFill>
          <a:blip r:embed="rId2"/>
          <a:stretch>
            <a:fillRect/>
          </a:stretch>
        </p:blipFill>
        <p:spPr>
          <a:xfrm>
            <a:off x="532953" y="3137515"/>
            <a:ext cx="3229337" cy="2863236"/>
          </a:xfrm>
          <a:prstGeom prst="rect">
            <a:avLst/>
          </a:prstGeom>
        </p:spPr>
      </p:pic>
    </p:spTree>
    <p:extLst>
      <p:ext uri="{BB962C8B-B14F-4D97-AF65-F5344CB8AC3E}">
        <p14:creationId xmlns:p14="http://schemas.microsoft.com/office/powerpoint/2010/main" val="42487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Design</a:t>
            </a:r>
          </a:p>
        </p:txBody>
      </p:sp>
      <p:sp>
        <p:nvSpPr>
          <p:cNvPr id="3" name="Content Placeholder 2"/>
          <p:cNvSpPr>
            <a:spLocks noGrp="1"/>
          </p:cNvSpPr>
          <p:nvPr>
            <p:ph sz="quarter" idx="1"/>
          </p:nvPr>
        </p:nvSpPr>
        <p:spPr>
          <a:xfrm>
            <a:off x="457200" y="1219200"/>
            <a:ext cx="5266928" cy="4937760"/>
          </a:xfrm>
        </p:spPr>
        <p:txBody>
          <a:bodyPr>
            <a:normAutofit fontScale="77500" lnSpcReduction="20000"/>
          </a:bodyPr>
          <a:lstStyle/>
          <a:p>
            <a:pPr marL="0" indent="0">
              <a:buNone/>
            </a:pPr>
            <a:r>
              <a:rPr lang="en-IE" b="1" dirty="0">
                <a:solidFill>
                  <a:srgbClr val="FF0000"/>
                </a:solidFill>
              </a:rPr>
              <a:t>Everyone designs</a:t>
            </a:r>
            <a:r>
              <a:rPr lang="en-IE" dirty="0"/>
              <a:t> who </a:t>
            </a:r>
            <a:r>
              <a:rPr lang="en-IE" b="1" dirty="0">
                <a:solidFill>
                  <a:srgbClr val="FF0000"/>
                </a:solidFill>
              </a:rPr>
              <a:t>devises</a:t>
            </a:r>
            <a:r>
              <a:rPr lang="en-IE" dirty="0">
                <a:solidFill>
                  <a:srgbClr val="FF0000"/>
                </a:solidFill>
              </a:rPr>
              <a:t> </a:t>
            </a:r>
            <a:r>
              <a:rPr lang="en-IE" b="1" dirty="0">
                <a:solidFill>
                  <a:srgbClr val="FF0000"/>
                </a:solidFill>
              </a:rPr>
              <a:t>courses of action</a:t>
            </a:r>
            <a:r>
              <a:rPr lang="en-IE" dirty="0"/>
              <a:t> aimed at </a:t>
            </a:r>
            <a:r>
              <a:rPr lang="en-IE" b="1" dirty="0">
                <a:solidFill>
                  <a:srgbClr val="FF0000"/>
                </a:solidFill>
              </a:rPr>
              <a:t>changing existing situations</a:t>
            </a:r>
            <a:r>
              <a:rPr lang="en-IE" dirty="0"/>
              <a:t> into preferred ones. The intellectual activity that produces material artifacts is no different fundamentally from the one that prescribes remedies for a sick patient or the one that devises a new sales plan for a company or a social welfare policy for a state. Design, so construed, is the core of all professional training; it is the principal mark that distinguishes the professions from the sciences. Schools of engineering, as well as schools of architecture, business, education, law, and medicine, are all centrally concerned with the process of design.</a:t>
            </a:r>
          </a:p>
          <a:p>
            <a:pPr marL="0" indent="0">
              <a:buNone/>
            </a:pPr>
            <a:endParaRPr lang="en-IE" dirty="0"/>
          </a:p>
          <a:p>
            <a:pPr marL="0" indent="0">
              <a:buNone/>
            </a:pPr>
            <a:r>
              <a:rPr lang="en-IE" dirty="0"/>
              <a:t>- Herbert Simon, 1969, The Sciences of the Artificial</a:t>
            </a:r>
          </a:p>
        </p:txBody>
      </p:sp>
      <p:grpSp>
        <p:nvGrpSpPr>
          <p:cNvPr id="13" name="Group 12"/>
          <p:cNvGrpSpPr/>
          <p:nvPr/>
        </p:nvGrpSpPr>
        <p:grpSpPr>
          <a:xfrm>
            <a:off x="5940152" y="1459632"/>
            <a:ext cx="2808312" cy="457200"/>
            <a:chOff x="5940152" y="1459632"/>
            <a:chExt cx="2808312" cy="457200"/>
          </a:xfrm>
        </p:grpSpPr>
        <p:sp>
          <p:nvSpPr>
            <p:cNvPr id="4" name="Rectangle 3"/>
            <p:cNvSpPr/>
            <p:nvPr/>
          </p:nvSpPr>
          <p:spPr>
            <a:xfrm>
              <a:off x="5940152" y="1459632"/>
              <a:ext cx="129614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Product</a:t>
              </a:r>
            </a:p>
          </p:txBody>
        </p:sp>
        <p:sp>
          <p:nvSpPr>
            <p:cNvPr id="5" name="Rectangle 4"/>
            <p:cNvSpPr/>
            <p:nvPr/>
          </p:nvSpPr>
          <p:spPr>
            <a:xfrm>
              <a:off x="7452320" y="1459632"/>
              <a:ext cx="129614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Service</a:t>
              </a:r>
            </a:p>
          </p:txBody>
        </p:sp>
      </p:grpSp>
      <p:grpSp>
        <p:nvGrpSpPr>
          <p:cNvPr id="17" name="Group 16"/>
          <p:cNvGrpSpPr/>
          <p:nvPr/>
        </p:nvGrpSpPr>
        <p:grpSpPr>
          <a:xfrm>
            <a:off x="5940152" y="4437112"/>
            <a:ext cx="2808312" cy="1537320"/>
            <a:chOff x="5940152" y="4437112"/>
            <a:chExt cx="2808312" cy="1537320"/>
          </a:xfrm>
        </p:grpSpPr>
        <p:sp>
          <p:nvSpPr>
            <p:cNvPr id="6" name="Rectangle 5"/>
            <p:cNvSpPr/>
            <p:nvPr/>
          </p:nvSpPr>
          <p:spPr>
            <a:xfrm>
              <a:off x="5940152" y="5301208"/>
              <a:ext cx="1296144" cy="6732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400" dirty="0"/>
                <a:t>Faithful Use</a:t>
              </a:r>
            </a:p>
          </p:txBody>
        </p:sp>
        <p:sp>
          <p:nvSpPr>
            <p:cNvPr id="7" name="Rectangle 6"/>
            <p:cNvSpPr/>
            <p:nvPr/>
          </p:nvSpPr>
          <p:spPr>
            <a:xfrm>
              <a:off x="7452320" y="5301208"/>
              <a:ext cx="1296144" cy="6732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400" dirty="0"/>
                <a:t>Appropriation</a:t>
              </a:r>
            </a:p>
          </p:txBody>
        </p:sp>
        <p:sp>
          <p:nvSpPr>
            <p:cNvPr id="8" name="Rectangle 7"/>
            <p:cNvSpPr/>
            <p:nvPr/>
          </p:nvSpPr>
          <p:spPr>
            <a:xfrm>
              <a:off x="5940152" y="4437112"/>
              <a:ext cx="1296144" cy="6732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400" dirty="0"/>
                <a:t>Failed Use</a:t>
              </a:r>
            </a:p>
          </p:txBody>
        </p:sp>
        <p:sp>
          <p:nvSpPr>
            <p:cNvPr id="9" name="Rectangle 8"/>
            <p:cNvSpPr/>
            <p:nvPr/>
          </p:nvSpPr>
          <p:spPr>
            <a:xfrm>
              <a:off x="7452320" y="4462264"/>
              <a:ext cx="1296144" cy="6732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1400" dirty="0"/>
                <a:t>Non-Use</a:t>
              </a:r>
            </a:p>
          </p:txBody>
        </p:sp>
      </p:grpSp>
      <p:grpSp>
        <p:nvGrpSpPr>
          <p:cNvPr id="14" name="Group 13"/>
          <p:cNvGrpSpPr/>
          <p:nvPr/>
        </p:nvGrpSpPr>
        <p:grpSpPr>
          <a:xfrm>
            <a:off x="5940152" y="3140968"/>
            <a:ext cx="2808312" cy="457200"/>
            <a:chOff x="5940152" y="3140968"/>
            <a:chExt cx="2808312" cy="457200"/>
          </a:xfrm>
        </p:grpSpPr>
        <p:sp>
          <p:nvSpPr>
            <p:cNvPr id="10" name="Rectangle 9"/>
            <p:cNvSpPr/>
            <p:nvPr/>
          </p:nvSpPr>
          <p:spPr>
            <a:xfrm>
              <a:off x="5940152" y="3140968"/>
              <a:ext cx="129614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1400" dirty="0"/>
                <a:t>Expert</a:t>
              </a:r>
            </a:p>
          </p:txBody>
        </p:sp>
        <p:sp>
          <p:nvSpPr>
            <p:cNvPr id="11" name="Rectangle 10"/>
            <p:cNvSpPr/>
            <p:nvPr/>
          </p:nvSpPr>
          <p:spPr>
            <a:xfrm>
              <a:off x="7452320" y="3140968"/>
              <a:ext cx="129614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1400" dirty="0"/>
                <a:t>Non-Expert</a:t>
              </a:r>
            </a:p>
          </p:txBody>
        </p:sp>
      </p:grpSp>
      <p:sp>
        <p:nvSpPr>
          <p:cNvPr id="12" name="Rectangle 11"/>
          <p:cNvSpPr/>
          <p:nvPr/>
        </p:nvSpPr>
        <p:spPr>
          <a:xfrm>
            <a:off x="6660232" y="2060848"/>
            <a:ext cx="129614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Assemblage</a:t>
            </a:r>
          </a:p>
        </p:txBody>
      </p:sp>
      <p:sp>
        <p:nvSpPr>
          <p:cNvPr id="16" name="Slide Number Placeholder 15"/>
          <p:cNvSpPr>
            <a:spLocks noGrp="1"/>
          </p:cNvSpPr>
          <p:nvPr>
            <p:ph type="sldNum" sz="quarter" idx="12"/>
          </p:nvPr>
        </p:nvSpPr>
        <p:spPr/>
        <p:txBody>
          <a:bodyPr/>
          <a:lstStyle/>
          <a:p>
            <a:fld id="{DC8C2919-E202-48E4-9563-F4131B6FB442}" type="slidenum">
              <a:rPr lang="en-IE" smtClean="0"/>
              <a:t>2</a:t>
            </a:fld>
            <a:endParaRPr lang="en-IE"/>
          </a:p>
        </p:txBody>
      </p:sp>
    </p:spTree>
    <p:extLst>
      <p:ext uri="{BB962C8B-B14F-4D97-AF65-F5344CB8AC3E}">
        <p14:creationId xmlns:p14="http://schemas.microsoft.com/office/powerpoint/2010/main" val="3288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Who’s at Fault?</a:t>
            </a:r>
          </a:p>
        </p:txBody>
      </p:sp>
      <p:sp>
        <p:nvSpPr>
          <p:cNvPr id="3" name="Content Placeholder 2"/>
          <p:cNvSpPr>
            <a:spLocks noGrp="1"/>
          </p:cNvSpPr>
          <p:nvPr>
            <p:ph sz="quarter" idx="1"/>
          </p:nvPr>
        </p:nvSpPr>
        <p:spPr>
          <a:xfrm>
            <a:off x="457200" y="1219200"/>
            <a:ext cx="4114800" cy="4176464"/>
          </a:xfrm>
        </p:spPr>
        <p:txBody>
          <a:bodyPr>
            <a:noAutofit/>
          </a:bodyPr>
          <a:lstStyle/>
          <a:p>
            <a:r>
              <a:rPr lang="en-IE" sz="1600" dirty="0"/>
              <a:t>Joan, a 45 year old Garda bought a new tablet but is unable to connect it to her home </a:t>
            </a:r>
            <a:r>
              <a:rPr lang="en-IE" sz="1600" dirty="0" err="1"/>
              <a:t>Wifi</a:t>
            </a:r>
            <a:r>
              <a:rPr lang="en-IE" sz="1600" dirty="0"/>
              <a:t> network.</a:t>
            </a:r>
          </a:p>
          <a:p>
            <a:r>
              <a:rPr lang="en-IE" sz="1600" dirty="0"/>
              <a:t>Gerry,  a 20 year old student accidentally bought the wrong ticket for the London tube while visiting the city during the recent world cup, paying almost double what he should have paid.</a:t>
            </a:r>
          </a:p>
          <a:p>
            <a:r>
              <a:rPr lang="en-IE" sz="1600" dirty="0"/>
              <a:t>Laura, a lecturer, was going to set up a discussion forum for her students in  Blackboard but found herself going around in circles with the system, got frustrated and gave up</a:t>
            </a:r>
          </a:p>
          <a:p>
            <a:r>
              <a:rPr lang="en-IE" sz="1600" dirty="0"/>
              <a:t>Jim, a lecturer, gets plenty of feedback from his students but never fills in the quality assurance forms which reflect this feedback.</a:t>
            </a:r>
          </a:p>
        </p:txBody>
      </p:sp>
      <p:sp>
        <p:nvSpPr>
          <p:cNvPr id="4" name="Content Placeholder 2"/>
          <p:cNvSpPr txBox="1">
            <a:spLocks/>
          </p:cNvSpPr>
          <p:nvPr/>
        </p:nvSpPr>
        <p:spPr>
          <a:xfrm>
            <a:off x="4777680" y="1196752"/>
            <a:ext cx="4114800" cy="417646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IE" sz="1600" dirty="0" err="1"/>
              <a:t>Phillipa</a:t>
            </a:r>
            <a:r>
              <a:rPr lang="en-IE" sz="1600" dirty="0"/>
              <a:t>, a student, has stopped attending classes which she considered to be boring and a waste of her time.</a:t>
            </a:r>
          </a:p>
          <a:p>
            <a:r>
              <a:rPr lang="en-IE" sz="1600" dirty="0"/>
              <a:t>Jack, a student, was delighted with the high points he got in the leaving cert and started studying Law which he quickly found he was useless at.</a:t>
            </a:r>
          </a:p>
          <a:p>
            <a:r>
              <a:rPr lang="en-IE" sz="1600" dirty="0"/>
              <a:t>Jamie submitted his assignment late (12:01am) because he couldn’t figure out the </a:t>
            </a:r>
            <a:r>
              <a:rPr lang="en-IE" sz="1600" dirty="0" err="1"/>
              <a:t>SafeAssign</a:t>
            </a:r>
            <a:r>
              <a:rPr lang="en-IE" sz="1600" dirty="0"/>
              <a:t> system when he logged in at 11:50pm.</a:t>
            </a:r>
          </a:p>
          <a:p>
            <a:r>
              <a:rPr lang="en-IE" sz="1600" dirty="0"/>
              <a:t>Josh is struggling with his course because he can’t interpret the diagrams his lecturer requires them to study, since he is unable to see. </a:t>
            </a:r>
          </a:p>
        </p:txBody>
      </p:sp>
      <p:sp>
        <p:nvSpPr>
          <p:cNvPr id="5" name="Rectangle 4"/>
          <p:cNvSpPr/>
          <p:nvPr/>
        </p:nvSpPr>
        <p:spPr>
          <a:xfrm>
            <a:off x="2771800" y="5661248"/>
            <a:ext cx="17898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Designer Error?</a:t>
            </a:r>
          </a:p>
        </p:txBody>
      </p:sp>
      <p:sp>
        <p:nvSpPr>
          <p:cNvPr id="6" name="Rectangle 5"/>
          <p:cNvSpPr/>
          <p:nvPr/>
        </p:nvSpPr>
        <p:spPr>
          <a:xfrm>
            <a:off x="4726360" y="5661248"/>
            <a:ext cx="1789856"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1600" dirty="0"/>
              <a:t>User Error?</a:t>
            </a:r>
          </a:p>
        </p:txBody>
      </p:sp>
      <p:grpSp>
        <p:nvGrpSpPr>
          <p:cNvPr id="32" name="Group 31"/>
          <p:cNvGrpSpPr/>
          <p:nvPr/>
        </p:nvGrpSpPr>
        <p:grpSpPr>
          <a:xfrm>
            <a:off x="251520" y="5445224"/>
            <a:ext cx="2520280" cy="864096"/>
            <a:chOff x="251520" y="5445224"/>
            <a:chExt cx="2520280" cy="864096"/>
          </a:xfrm>
        </p:grpSpPr>
        <p:sp>
          <p:nvSpPr>
            <p:cNvPr id="7" name="Rectangle 6"/>
            <p:cNvSpPr/>
            <p:nvPr/>
          </p:nvSpPr>
          <p:spPr>
            <a:xfrm>
              <a:off x="251520" y="5445224"/>
              <a:ext cx="2088232"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400" dirty="0"/>
                <a:t>Control</a:t>
              </a:r>
            </a:p>
          </p:txBody>
        </p:sp>
        <p:sp>
          <p:nvSpPr>
            <p:cNvPr id="8" name="Rectangle 7"/>
            <p:cNvSpPr/>
            <p:nvPr/>
          </p:nvSpPr>
          <p:spPr>
            <a:xfrm>
              <a:off x="251520" y="5733256"/>
              <a:ext cx="2088232"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400" dirty="0"/>
                <a:t>Change the design</a:t>
              </a:r>
            </a:p>
          </p:txBody>
        </p:sp>
        <p:sp>
          <p:nvSpPr>
            <p:cNvPr id="10" name="Rectangle 9"/>
            <p:cNvSpPr/>
            <p:nvPr/>
          </p:nvSpPr>
          <p:spPr>
            <a:xfrm>
              <a:off x="251520" y="6042992"/>
              <a:ext cx="2088232"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400" dirty="0"/>
                <a:t>Innovate</a:t>
              </a:r>
            </a:p>
          </p:txBody>
        </p:sp>
        <p:cxnSp>
          <p:nvCxnSpPr>
            <p:cNvPr id="12" name="Straight Connector 11"/>
            <p:cNvCxnSpPr>
              <a:stCxn id="7" idx="3"/>
              <a:endCxn id="5" idx="1"/>
            </p:cNvCxnSpPr>
            <p:nvPr/>
          </p:nvCxnSpPr>
          <p:spPr>
            <a:xfrm>
              <a:off x="2339752" y="5578388"/>
              <a:ext cx="432048" cy="26288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a:stCxn id="8" idx="3"/>
              <a:endCxn id="5" idx="1"/>
            </p:cNvCxnSpPr>
            <p:nvPr/>
          </p:nvCxnSpPr>
          <p:spPr>
            <a:xfrm flipV="1">
              <a:off x="2339752" y="5841268"/>
              <a:ext cx="432048" cy="2515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10" idx="3"/>
              <a:endCxn id="5" idx="1"/>
            </p:cNvCxnSpPr>
            <p:nvPr/>
          </p:nvCxnSpPr>
          <p:spPr>
            <a:xfrm flipV="1">
              <a:off x="2339752" y="5841268"/>
              <a:ext cx="432048" cy="334888"/>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6516216" y="5445224"/>
            <a:ext cx="2448272" cy="864096"/>
            <a:chOff x="6516216" y="5445224"/>
            <a:chExt cx="2448272" cy="864096"/>
          </a:xfrm>
        </p:grpSpPr>
        <p:sp>
          <p:nvSpPr>
            <p:cNvPr id="20" name="Rectangle 19"/>
            <p:cNvSpPr/>
            <p:nvPr/>
          </p:nvSpPr>
          <p:spPr>
            <a:xfrm>
              <a:off x="6876256" y="5445224"/>
              <a:ext cx="2088232"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400" dirty="0"/>
                <a:t>Outside Designer Control</a:t>
              </a:r>
            </a:p>
          </p:txBody>
        </p:sp>
        <p:sp>
          <p:nvSpPr>
            <p:cNvPr id="21" name="Rectangle 20"/>
            <p:cNvSpPr/>
            <p:nvPr/>
          </p:nvSpPr>
          <p:spPr>
            <a:xfrm>
              <a:off x="6876256" y="5733256"/>
              <a:ext cx="2088232"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400" dirty="0"/>
                <a:t>Change the User</a:t>
              </a:r>
            </a:p>
          </p:txBody>
        </p:sp>
        <p:sp>
          <p:nvSpPr>
            <p:cNvPr id="22" name="Rectangle 21"/>
            <p:cNvSpPr/>
            <p:nvPr/>
          </p:nvSpPr>
          <p:spPr>
            <a:xfrm>
              <a:off x="6876256" y="6042992"/>
              <a:ext cx="2088232"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400" dirty="0"/>
                <a:t>Blame / Frustration</a:t>
              </a:r>
            </a:p>
          </p:txBody>
        </p:sp>
        <p:cxnSp>
          <p:nvCxnSpPr>
            <p:cNvPr id="23" name="Straight Connector 22"/>
            <p:cNvCxnSpPr>
              <a:stCxn id="6" idx="3"/>
              <a:endCxn id="21" idx="1"/>
            </p:cNvCxnSpPr>
            <p:nvPr/>
          </p:nvCxnSpPr>
          <p:spPr>
            <a:xfrm>
              <a:off x="6516216" y="5841268"/>
              <a:ext cx="360040" cy="25152"/>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6" idx="3"/>
              <a:endCxn id="22" idx="1"/>
            </p:cNvCxnSpPr>
            <p:nvPr/>
          </p:nvCxnSpPr>
          <p:spPr>
            <a:xfrm>
              <a:off x="6516216" y="5841268"/>
              <a:ext cx="360040" cy="334888"/>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a:stCxn id="6" idx="3"/>
              <a:endCxn id="20" idx="1"/>
            </p:cNvCxnSpPr>
            <p:nvPr/>
          </p:nvCxnSpPr>
          <p:spPr>
            <a:xfrm flipV="1">
              <a:off x="6516216" y="5578388"/>
              <a:ext cx="360040" cy="262880"/>
            </a:xfrm>
            <a:prstGeom prst="line">
              <a:avLst/>
            </a:prstGeom>
          </p:spPr>
          <p:style>
            <a:lnRef idx="1">
              <a:schemeClr val="dk1"/>
            </a:lnRef>
            <a:fillRef idx="0">
              <a:schemeClr val="dk1"/>
            </a:fillRef>
            <a:effectRef idx="0">
              <a:schemeClr val="dk1"/>
            </a:effectRef>
            <a:fontRef idx="minor">
              <a:schemeClr val="tx1"/>
            </a:fontRef>
          </p:style>
        </p:cxnSp>
      </p:grpSp>
      <p:sp>
        <p:nvSpPr>
          <p:cNvPr id="34" name="Slide Number Placeholder 33"/>
          <p:cNvSpPr>
            <a:spLocks noGrp="1"/>
          </p:cNvSpPr>
          <p:nvPr>
            <p:ph type="sldNum" sz="quarter" idx="12"/>
          </p:nvPr>
        </p:nvSpPr>
        <p:spPr/>
        <p:txBody>
          <a:bodyPr/>
          <a:lstStyle/>
          <a:p>
            <a:fld id="{DC8C2919-E202-48E4-9563-F4131B6FB442}" type="slidenum">
              <a:rPr lang="en-IE" smtClean="0"/>
              <a:t>3</a:t>
            </a:fld>
            <a:endParaRPr lang="en-IE"/>
          </a:p>
        </p:txBody>
      </p:sp>
    </p:spTree>
    <p:extLst>
      <p:ext uri="{BB962C8B-B14F-4D97-AF65-F5344CB8AC3E}">
        <p14:creationId xmlns:p14="http://schemas.microsoft.com/office/powerpoint/2010/main" val="31537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If we assume Designer Error…</a:t>
            </a:r>
          </a:p>
        </p:txBody>
      </p:sp>
      <p:sp>
        <p:nvSpPr>
          <p:cNvPr id="3" name="Content Placeholder 2"/>
          <p:cNvSpPr>
            <a:spLocks noGrp="1"/>
          </p:cNvSpPr>
          <p:nvPr>
            <p:ph sz="quarter" idx="1"/>
          </p:nvPr>
        </p:nvSpPr>
        <p:spPr/>
        <p:txBody>
          <a:bodyPr>
            <a:normAutofit lnSpcReduction="10000"/>
          </a:bodyPr>
          <a:lstStyle/>
          <a:p>
            <a:r>
              <a:rPr lang="en-IE" sz="1700" dirty="0"/>
              <a:t>Why do designers make errors?</a:t>
            </a:r>
          </a:p>
          <a:p>
            <a:pPr lvl="1"/>
            <a:r>
              <a:rPr lang="en-IE" sz="1400" dirty="0"/>
              <a:t>Not creative enough?</a:t>
            </a:r>
          </a:p>
          <a:p>
            <a:pPr lvl="1"/>
            <a:r>
              <a:rPr lang="en-IE" sz="1400" dirty="0"/>
              <a:t>Don’t understand the problem well enough?</a:t>
            </a:r>
          </a:p>
          <a:p>
            <a:pPr lvl="1"/>
            <a:r>
              <a:rPr lang="en-IE" sz="1400" dirty="0"/>
              <a:t>Don’t understand the users well enough?</a:t>
            </a:r>
          </a:p>
          <a:p>
            <a:r>
              <a:rPr lang="en-IE" sz="1700" dirty="0"/>
              <a:t>What do we need to know about the users?</a:t>
            </a:r>
          </a:p>
          <a:p>
            <a:pPr lvl="1"/>
            <a:r>
              <a:rPr lang="en-IE" sz="1400" dirty="0"/>
              <a:t>The problem they’re trying to solve</a:t>
            </a:r>
          </a:p>
          <a:p>
            <a:pPr lvl="1"/>
            <a:r>
              <a:rPr lang="en-IE" sz="1400" dirty="0"/>
              <a:t>Their goals</a:t>
            </a:r>
          </a:p>
          <a:p>
            <a:pPr lvl="1"/>
            <a:r>
              <a:rPr lang="en-IE" sz="1400" dirty="0"/>
              <a:t>Their abilities</a:t>
            </a:r>
          </a:p>
          <a:p>
            <a:pPr lvl="1"/>
            <a:r>
              <a:rPr lang="en-IE" sz="1400" dirty="0"/>
              <a:t>Their aptitudes</a:t>
            </a:r>
          </a:p>
          <a:p>
            <a:pPr lvl="1"/>
            <a:r>
              <a:rPr lang="en-IE" sz="1400" dirty="0"/>
              <a:t>Their attitudes</a:t>
            </a:r>
          </a:p>
          <a:p>
            <a:pPr lvl="1"/>
            <a:r>
              <a:rPr lang="en-IE" sz="1400" dirty="0"/>
              <a:t>Their motivations</a:t>
            </a:r>
          </a:p>
          <a:p>
            <a:pPr lvl="1"/>
            <a:r>
              <a:rPr lang="en-IE" sz="1400" dirty="0"/>
              <a:t>Their environment</a:t>
            </a:r>
          </a:p>
          <a:p>
            <a:pPr lvl="1"/>
            <a:r>
              <a:rPr lang="en-IE" sz="1400" dirty="0"/>
              <a:t>Their practices</a:t>
            </a:r>
          </a:p>
          <a:p>
            <a:pPr lvl="1"/>
            <a:r>
              <a:rPr lang="en-IE" sz="1400" dirty="0"/>
              <a:t>Their relationships</a:t>
            </a:r>
          </a:p>
          <a:p>
            <a:r>
              <a:rPr lang="en-IE" sz="1700" dirty="0"/>
              <a:t>How can we learn this about users?</a:t>
            </a:r>
          </a:p>
          <a:p>
            <a:pPr lvl="1"/>
            <a:r>
              <a:rPr lang="en-IE" sz="1400" dirty="0"/>
              <a:t>Checklists of human factors?</a:t>
            </a:r>
          </a:p>
          <a:p>
            <a:pPr lvl="1"/>
            <a:r>
              <a:rPr lang="en-IE" sz="1400" dirty="0"/>
              <a:t>Participatory design?</a:t>
            </a:r>
          </a:p>
          <a:p>
            <a:pPr lvl="1"/>
            <a:r>
              <a:rPr lang="en-IE" sz="1400" dirty="0"/>
              <a:t>User models?</a:t>
            </a:r>
          </a:p>
        </p:txBody>
      </p:sp>
      <p:sp>
        <p:nvSpPr>
          <p:cNvPr id="4" name="Rectangle 3"/>
          <p:cNvSpPr/>
          <p:nvPr/>
        </p:nvSpPr>
        <p:spPr>
          <a:xfrm>
            <a:off x="5004048" y="1268760"/>
            <a:ext cx="3672408" cy="1827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t>If you want to create a product that satisfies a broad audience of users, logic will tell you to make it as broad in its functionality as possible to accommodate the most people. Logic is wrong. You will have far greater success by designing for a single person.</a:t>
            </a:r>
          </a:p>
          <a:p>
            <a:endParaRPr lang="en-IE" sz="1400" dirty="0"/>
          </a:p>
          <a:p>
            <a:r>
              <a:rPr lang="en-IE" sz="1400" dirty="0"/>
              <a:t>Alan Cooper (2007)</a:t>
            </a:r>
          </a:p>
        </p:txBody>
      </p:sp>
      <p:sp>
        <p:nvSpPr>
          <p:cNvPr id="5" name="Rectangle 4"/>
          <p:cNvSpPr/>
          <p:nvPr/>
        </p:nvSpPr>
        <p:spPr>
          <a:xfrm>
            <a:off x="5004048" y="3284984"/>
            <a:ext cx="367240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t>The writer Kurt Vonnegut once said that he wrote books trying to please one person: his sister. By focusing on one potential reader, Vonnegut was able to create books that appealed to many. </a:t>
            </a:r>
          </a:p>
          <a:p>
            <a:endParaRPr lang="en-IE" sz="1400" dirty="0"/>
          </a:p>
          <a:p>
            <a:r>
              <a:rPr lang="en-IE" sz="1400" dirty="0"/>
              <a:t>Declan </a:t>
            </a:r>
            <a:r>
              <a:rPr lang="en-IE" sz="1400" dirty="0" err="1"/>
              <a:t>Mannion</a:t>
            </a:r>
            <a:r>
              <a:rPr lang="en-IE" sz="1400" dirty="0"/>
              <a:t> (2009)</a:t>
            </a:r>
          </a:p>
        </p:txBody>
      </p:sp>
      <p:sp>
        <p:nvSpPr>
          <p:cNvPr id="6" name="Rectangle 5"/>
          <p:cNvSpPr/>
          <p:nvPr/>
        </p:nvSpPr>
        <p:spPr>
          <a:xfrm>
            <a:off x="5004048" y="5013176"/>
            <a:ext cx="367240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t>Who is that user?</a:t>
            </a:r>
          </a:p>
          <a:p>
            <a:pPr marL="285750" indent="-285750">
              <a:buFont typeface="Arial" panose="020B0604020202020204" pitchFamily="34" charset="0"/>
              <a:buChar char="•"/>
            </a:pPr>
            <a:r>
              <a:rPr lang="en-IE" sz="1400" dirty="0"/>
              <a:t>Me?</a:t>
            </a:r>
          </a:p>
          <a:p>
            <a:pPr marL="285750" indent="-285750">
              <a:buFont typeface="Arial" panose="020B0604020202020204" pitchFamily="34" charset="0"/>
              <a:buChar char="•"/>
            </a:pPr>
            <a:r>
              <a:rPr lang="en-IE" sz="1400" dirty="0"/>
              <a:t>A real user?</a:t>
            </a:r>
          </a:p>
          <a:p>
            <a:pPr marL="285750" indent="-285750">
              <a:buFont typeface="Arial" panose="020B0604020202020204" pitchFamily="34" charset="0"/>
              <a:buChar char="•"/>
            </a:pPr>
            <a:r>
              <a:rPr lang="en-IE" sz="1400" dirty="0"/>
              <a:t>A synthesised user?</a:t>
            </a:r>
          </a:p>
        </p:txBody>
      </p:sp>
      <p:sp>
        <p:nvSpPr>
          <p:cNvPr id="7" name="Slide Number Placeholder 6"/>
          <p:cNvSpPr>
            <a:spLocks noGrp="1"/>
          </p:cNvSpPr>
          <p:nvPr>
            <p:ph type="sldNum" sz="quarter" idx="12"/>
          </p:nvPr>
        </p:nvSpPr>
        <p:spPr/>
        <p:txBody>
          <a:bodyPr/>
          <a:lstStyle/>
          <a:p>
            <a:fld id="{DC8C2919-E202-48E4-9563-F4131B6FB442}" type="slidenum">
              <a:rPr lang="en-IE" smtClean="0"/>
              <a:t>4</a:t>
            </a:fld>
            <a:endParaRPr lang="en-IE"/>
          </a:p>
        </p:txBody>
      </p:sp>
    </p:spTree>
    <p:extLst>
      <p:ext uri="{BB962C8B-B14F-4D97-AF65-F5344CB8AC3E}">
        <p14:creationId xmlns:p14="http://schemas.microsoft.com/office/powerpoint/2010/main" val="22301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Who is that user?</a:t>
            </a:r>
          </a:p>
        </p:txBody>
      </p:sp>
      <p:pic>
        <p:nvPicPr>
          <p:cNvPr id="4" name="Picture 3"/>
          <p:cNvPicPr/>
          <p:nvPr/>
        </p:nvPicPr>
        <p:blipFill>
          <a:blip r:embed="rId2"/>
          <a:stretch>
            <a:fillRect/>
          </a:stretch>
        </p:blipFill>
        <p:spPr>
          <a:xfrm>
            <a:off x="251520" y="1295401"/>
            <a:ext cx="4983088" cy="2520280"/>
          </a:xfrm>
          <a:prstGeom prst="rect">
            <a:avLst/>
          </a:prstGeom>
        </p:spPr>
      </p:pic>
      <p:pic>
        <p:nvPicPr>
          <p:cNvPr id="1026" name="Picture 2" descr="Samuel Joseph Wurzelba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95401"/>
            <a:ext cx="354345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3" y="3877256"/>
            <a:ext cx="2980393" cy="241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491879" y="4181816"/>
            <a:ext cx="5415659" cy="2108031"/>
            <a:chOff x="539552" y="-27383"/>
            <a:chExt cx="8194754" cy="5832647"/>
          </a:xfrm>
        </p:grpSpPr>
        <p:grpSp>
          <p:nvGrpSpPr>
            <p:cNvPr id="7" name="Group 6"/>
            <p:cNvGrpSpPr/>
            <p:nvPr/>
          </p:nvGrpSpPr>
          <p:grpSpPr>
            <a:xfrm>
              <a:off x="1547664" y="-27383"/>
              <a:ext cx="6288633" cy="2592288"/>
              <a:chOff x="539552" y="-27384"/>
              <a:chExt cx="8304857" cy="3875339"/>
            </a:xfrm>
          </p:grpSpPr>
          <p:pic>
            <p:nvPicPr>
              <p:cNvPr id="22" name="Picture 2" descr="http://www.samcrouse.com/wp-content/uploads/2015/01/the_thinker_400_clr_58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76672"/>
                <a:ext cx="302433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m3mt.com/stick_figure_standing_great_idea_800_clr_45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7384"/>
                <a:ext cx="2664296" cy="38753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media.spotonsuccess.tv/wp-content/uploads/2012/06/Man-Thinking-01.png?d3dc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191458"/>
                <a:ext cx="3192289" cy="319228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2123728" y="2332826"/>
              <a:ext cx="410411" cy="553526"/>
            </a:xfrm>
            <a:prstGeom prst="rect">
              <a:avLst/>
            </a:prstGeom>
            <a:noFill/>
          </p:spPr>
          <p:txBody>
            <a:bodyPr wrap="none" rtlCol="0">
              <a:spAutoFit/>
            </a:bodyPr>
            <a:lstStyle/>
            <a:p>
              <a:r>
                <a:rPr lang="en-IE" sz="700" dirty="0"/>
                <a:t>CJ</a:t>
              </a:r>
            </a:p>
          </p:txBody>
        </p:sp>
        <p:sp>
          <p:nvSpPr>
            <p:cNvPr id="9" name="TextBox 8"/>
            <p:cNvSpPr txBox="1"/>
            <p:nvPr/>
          </p:nvSpPr>
          <p:spPr>
            <a:xfrm>
              <a:off x="4067944" y="2348879"/>
              <a:ext cx="594756" cy="553526"/>
            </a:xfrm>
            <a:prstGeom prst="rect">
              <a:avLst/>
            </a:prstGeom>
            <a:noFill/>
          </p:spPr>
          <p:txBody>
            <a:bodyPr wrap="none" rtlCol="0">
              <a:spAutoFit/>
            </a:bodyPr>
            <a:lstStyle/>
            <a:p>
              <a:r>
                <a:rPr lang="en-IE" sz="700" dirty="0"/>
                <a:t>Terry</a:t>
              </a:r>
            </a:p>
          </p:txBody>
        </p:sp>
        <p:sp>
          <p:nvSpPr>
            <p:cNvPr id="10" name="TextBox 9"/>
            <p:cNvSpPr txBox="1"/>
            <p:nvPr/>
          </p:nvSpPr>
          <p:spPr>
            <a:xfrm>
              <a:off x="6417349" y="2348879"/>
              <a:ext cx="475904" cy="553526"/>
            </a:xfrm>
            <a:prstGeom prst="rect">
              <a:avLst/>
            </a:prstGeom>
            <a:noFill/>
          </p:spPr>
          <p:txBody>
            <a:bodyPr wrap="none" rtlCol="0">
              <a:spAutoFit/>
            </a:bodyPr>
            <a:lstStyle/>
            <a:p>
              <a:r>
                <a:rPr lang="en-IE" sz="700" dirty="0"/>
                <a:t>Phil</a:t>
              </a:r>
            </a:p>
          </p:txBody>
        </p:sp>
        <p:sp>
          <p:nvSpPr>
            <p:cNvPr id="11" name="Round Same Side Corner Rectangle 10"/>
            <p:cNvSpPr/>
            <p:nvPr/>
          </p:nvSpPr>
          <p:spPr>
            <a:xfrm>
              <a:off x="539552" y="3356992"/>
              <a:ext cx="1512168" cy="1440160"/>
            </a:xfrm>
            <a:prstGeom prst="round2SameRect">
              <a:avLst>
                <a:gd name="adj1" fmla="val 50000"/>
                <a:gd name="adj2" fmla="val 15493"/>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700" dirty="0">
                  <a:solidFill>
                    <a:schemeClr val="tx1"/>
                  </a:solidFill>
                </a:rPr>
                <a:t>Transformed research approach using social media</a:t>
              </a:r>
            </a:p>
          </p:txBody>
        </p:sp>
        <p:sp>
          <p:nvSpPr>
            <p:cNvPr id="12" name="Round Same Side Corner Rectangle 11"/>
            <p:cNvSpPr/>
            <p:nvPr/>
          </p:nvSpPr>
          <p:spPr>
            <a:xfrm>
              <a:off x="1979712" y="4365104"/>
              <a:ext cx="1642026" cy="1440160"/>
            </a:xfrm>
            <a:prstGeom prst="round2SameRect">
              <a:avLst>
                <a:gd name="adj1" fmla="val 50000"/>
                <a:gd name="adj2" fmla="val 15493"/>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700" dirty="0">
                  <a:solidFill>
                    <a:schemeClr val="tx1"/>
                  </a:solidFill>
                </a:rPr>
                <a:t>Enhanced communication with students by accessing email on phone</a:t>
              </a:r>
            </a:p>
          </p:txBody>
        </p:sp>
        <p:sp>
          <p:nvSpPr>
            <p:cNvPr id="13" name="Round Same Side Corner Rectangle 12"/>
            <p:cNvSpPr/>
            <p:nvPr/>
          </p:nvSpPr>
          <p:spPr>
            <a:xfrm>
              <a:off x="3707904" y="3356992"/>
              <a:ext cx="1642026" cy="1440160"/>
            </a:xfrm>
            <a:prstGeom prst="round2SameRect">
              <a:avLst>
                <a:gd name="adj1" fmla="val 50000"/>
                <a:gd name="adj2" fmla="val 15493"/>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700" dirty="0">
                  <a:solidFill>
                    <a:schemeClr val="tx1"/>
                  </a:solidFill>
                </a:rPr>
                <a:t>Reinforced teaching practice with presentation tools</a:t>
              </a:r>
            </a:p>
          </p:txBody>
        </p:sp>
        <p:sp>
          <p:nvSpPr>
            <p:cNvPr id="14" name="Round Same Side Corner Rectangle 13"/>
            <p:cNvSpPr/>
            <p:nvPr/>
          </p:nvSpPr>
          <p:spPr>
            <a:xfrm>
              <a:off x="5364088" y="4365104"/>
              <a:ext cx="1642026" cy="1440160"/>
            </a:xfrm>
            <a:prstGeom prst="round2SameRect">
              <a:avLst>
                <a:gd name="adj1" fmla="val 50000"/>
                <a:gd name="adj2" fmla="val 15493"/>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700" dirty="0">
                  <a:solidFill>
                    <a:schemeClr val="tx1"/>
                  </a:solidFill>
                </a:rPr>
                <a:t>Transformed assessment by collaboration with online communities</a:t>
              </a:r>
            </a:p>
          </p:txBody>
        </p:sp>
        <p:sp>
          <p:nvSpPr>
            <p:cNvPr id="15" name="Round Same Side Corner Rectangle 14"/>
            <p:cNvSpPr/>
            <p:nvPr/>
          </p:nvSpPr>
          <p:spPr>
            <a:xfrm>
              <a:off x="7092280" y="3356992"/>
              <a:ext cx="1642026" cy="1440160"/>
            </a:xfrm>
            <a:prstGeom prst="round2SameRect">
              <a:avLst>
                <a:gd name="adj1" fmla="val 50000"/>
                <a:gd name="adj2" fmla="val 15493"/>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700" dirty="0">
                  <a:solidFill>
                    <a:schemeClr val="tx1"/>
                  </a:solidFill>
                </a:rPr>
                <a:t>Developed flexible working day through use of remote online  access</a:t>
              </a:r>
            </a:p>
          </p:txBody>
        </p:sp>
        <p:cxnSp>
          <p:nvCxnSpPr>
            <p:cNvPr id="16" name="Curved Connector 15"/>
            <p:cNvCxnSpPr>
              <a:stCxn id="10" idx="2"/>
              <a:endCxn id="15" idx="3"/>
            </p:cNvCxnSpPr>
            <p:nvPr/>
          </p:nvCxnSpPr>
          <p:spPr>
            <a:xfrm rot="16200000" flipH="1">
              <a:off x="7057004" y="2500702"/>
              <a:ext cx="454586" cy="125799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3"/>
              <a:endCxn id="9" idx="2"/>
            </p:cNvCxnSpPr>
            <p:nvPr/>
          </p:nvCxnSpPr>
          <p:spPr>
            <a:xfrm rot="16200000" flipV="1">
              <a:off x="4219828" y="3047899"/>
              <a:ext cx="454586" cy="163595"/>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4" idx="3"/>
            </p:cNvCxnSpPr>
            <p:nvPr/>
          </p:nvCxnSpPr>
          <p:spPr>
            <a:xfrm rot="16200000" flipV="1">
              <a:off x="4555136" y="2735139"/>
              <a:ext cx="1800198" cy="145973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5" idx="2"/>
              <a:endCxn id="9" idx="3"/>
            </p:cNvCxnSpPr>
            <p:nvPr/>
          </p:nvCxnSpPr>
          <p:spPr>
            <a:xfrm rot="10800000">
              <a:off x="4662700" y="2625644"/>
              <a:ext cx="2429580" cy="145142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2" idx="3"/>
              <a:endCxn id="9" idx="1"/>
            </p:cNvCxnSpPr>
            <p:nvPr/>
          </p:nvCxnSpPr>
          <p:spPr>
            <a:xfrm rot="5400000" flipH="1" flipV="1">
              <a:off x="2564605" y="2861764"/>
              <a:ext cx="1739459" cy="126721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1" idx="3"/>
              <a:endCxn id="8" idx="2"/>
            </p:cNvCxnSpPr>
            <p:nvPr/>
          </p:nvCxnSpPr>
          <p:spPr>
            <a:xfrm rot="5400000" flipH="1" flipV="1">
              <a:off x="1576966" y="2605023"/>
              <a:ext cx="470639" cy="103329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DC8C2919-E202-48E4-9563-F4131B6FB442}" type="slidenum">
              <a:rPr lang="en-IE" smtClean="0"/>
              <a:t>5</a:t>
            </a:fld>
            <a:endParaRPr lang="en-IE"/>
          </a:p>
        </p:txBody>
      </p:sp>
    </p:spTree>
    <p:extLst>
      <p:ext uri="{BB962C8B-B14F-4D97-AF65-F5344CB8AC3E}">
        <p14:creationId xmlns:p14="http://schemas.microsoft.com/office/powerpoint/2010/main" val="290289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Personas</a:t>
            </a:r>
          </a:p>
        </p:txBody>
      </p:sp>
      <p:sp>
        <p:nvSpPr>
          <p:cNvPr id="4" name="Content Placeholder 4"/>
          <p:cNvSpPr>
            <a:spLocks noGrp="1"/>
          </p:cNvSpPr>
          <p:nvPr>
            <p:ph sz="quarter" idx="4294967295"/>
          </p:nvPr>
        </p:nvSpPr>
        <p:spPr>
          <a:xfrm>
            <a:off x="4114800" y="1219200"/>
            <a:ext cx="4559046" cy="2517648"/>
          </a:xfrm>
          <a:prstGeom prst="rect">
            <a:avLst/>
          </a:prstGeom>
        </p:spPr>
        <p:txBody>
          <a:bodyPr>
            <a:normAutofit/>
          </a:bodyPr>
          <a:lstStyle/>
          <a:p>
            <a:r>
              <a:rPr lang="en-IE" sz="1700" dirty="0"/>
              <a:t>User archetypes</a:t>
            </a:r>
          </a:p>
          <a:p>
            <a:r>
              <a:rPr lang="en-IE" sz="1700" dirty="0"/>
              <a:t>Grounded in data</a:t>
            </a:r>
          </a:p>
          <a:p>
            <a:r>
              <a:rPr lang="en-IE" sz="1700" dirty="0"/>
              <a:t>Developed as characters (</a:t>
            </a:r>
            <a:r>
              <a:rPr lang="en-IE" sz="1700" i="1" dirty="0"/>
              <a:t>empathetic</a:t>
            </a:r>
            <a:r>
              <a:rPr lang="en-IE" sz="1700" dirty="0"/>
              <a:t>)</a:t>
            </a:r>
          </a:p>
          <a:p>
            <a:r>
              <a:rPr lang="en-IE" sz="1700" dirty="0"/>
              <a:t>Perform in scenarios (</a:t>
            </a:r>
            <a:r>
              <a:rPr lang="en-IE" sz="1700" i="1" dirty="0"/>
              <a:t>active</a:t>
            </a:r>
            <a:r>
              <a:rPr lang="en-IE" sz="1700" dirty="0"/>
              <a:t>)</a:t>
            </a:r>
          </a:p>
          <a:p>
            <a:r>
              <a:rPr lang="en-IE" sz="1700" dirty="0"/>
              <a:t>Reduce the user space (the </a:t>
            </a:r>
            <a:r>
              <a:rPr lang="en-IE" sz="1700" i="1" dirty="0"/>
              <a:t>primary persona</a:t>
            </a:r>
            <a:r>
              <a:rPr lang="en-IE" sz="1700" dirty="0"/>
              <a:t>)</a:t>
            </a:r>
          </a:p>
          <a:p>
            <a:r>
              <a:rPr lang="en-IE" sz="1700" dirty="0"/>
              <a:t>Used for communication (</a:t>
            </a:r>
            <a:r>
              <a:rPr lang="en-IE" sz="1700" i="1" dirty="0"/>
              <a:t>accessible</a:t>
            </a:r>
            <a:r>
              <a:rPr lang="en-IE" sz="1700" dirty="0"/>
              <a:t>)</a:t>
            </a:r>
          </a:p>
          <a:p>
            <a:r>
              <a:rPr lang="en-IE" sz="1700" dirty="0"/>
              <a:t>Used for design (</a:t>
            </a:r>
            <a:r>
              <a:rPr lang="en-IE" sz="1700" i="1" dirty="0"/>
              <a:t>operable</a:t>
            </a:r>
            <a:r>
              <a:rPr lang="en-IE" sz="1700" dirty="0"/>
              <a:t>)</a:t>
            </a:r>
          </a:p>
          <a:p>
            <a:endParaRPr lang="en-IE" sz="1700" dirty="0"/>
          </a:p>
        </p:txBody>
      </p:sp>
      <p:pic>
        <p:nvPicPr>
          <p:cNvPr id="5" name="Picture 4"/>
          <p:cNvPicPr/>
          <p:nvPr/>
        </p:nvPicPr>
        <p:blipFill>
          <a:blip r:embed="rId2"/>
          <a:stretch>
            <a:fillRect/>
          </a:stretch>
        </p:blipFill>
        <p:spPr>
          <a:xfrm>
            <a:off x="609600" y="1219200"/>
            <a:ext cx="3105150" cy="2257425"/>
          </a:xfrm>
          <a:prstGeom prst="rect">
            <a:avLst/>
          </a:prstGeom>
        </p:spPr>
      </p:pic>
      <p:sp>
        <p:nvSpPr>
          <p:cNvPr id="6" name="Rectangle 5"/>
          <p:cNvSpPr/>
          <p:nvPr/>
        </p:nvSpPr>
        <p:spPr>
          <a:xfrm>
            <a:off x="476250" y="3429000"/>
            <a:ext cx="3333750" cy="338554"/>
          </a:xfrm>
          <a:prstGeom prst="rect">
            <a:avLst/>
          </a:prstGeom>
        </p:spPr>
        <p:txBody>
          <a:bodyPr wrap="square">
            <a:spAutoFit/>
          </a:bodyPr>
          <a:lstStyle/>
          <a:p>
            <a:r>
              <a:rPr lang="en-US" sz="1600" i="1" dirty="0"/>
              <a:t>Beverly</a:t>
            </a:r>
            <a:r>
              <a:rPr lang="en-US" sz="1600" dirty="0"/>
              <a:t> (Cooper et al., 2007, p. 103)</a:t>
            </a:r>
            <a:endParaRPr lang="en-IE" sz="1600" dirty="0"/>
          </a:p>
        </p:txBody>
      </p:sp>
      <p:sp>
        <p:nvSpPr>
          <p:cNvPr id="9" name="Rectangle 8"/>
          <p:cNvSpPr/>
          <p:nvPr/>
        </p:nvSpPr>
        <p:spPr>
          <a:xfrm>
            <a:off x="609600" y="3919954"/>
            <a:ext cx="8210872" cy="1453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dirty="0">
                <a:solidFill>
                  <a:schemeClr val="tx1"/>
                </a:solidFill>
              </a:rPr>
              <a:t>People routinely engage with fictional characters in novels, movies, and television programs, often fiercely. They shout advice to fictional characters and argue over what they have done off-screen or after the novel ends. Particularly in ongoing television dramas or situation comedies, characters come to resemble normal people to some extent. </a:t>
            </a:r>
          </a:p>
          <a:p>
            <a:r>
              <a:rPr lang="en-IE" sz="1700" dirty="0">
                <a:solidFill>
                  <a:schemeClr val="tx1"/>
                </a:solidFill>
              </a:rPr>
              <a:t>- Pruitt &amp; </a:t>
            </a:r>
            <a:r>
              <a:rPr lang="en-IE" sz="1700" dirty="0" err="1">
                <a:solidFill>
                  <a:schemeClr val="tx1"/>
                </a:solidFill>
              </a:rPr>
              <a:t>Grudin</a:t>
            </a:r>
            <a:r>
              <a:rPr lang="en-IE" sz="1700" dirty="0">
                <a:solidFill>
                  <a:schemeClr val="tx1"/>
                </a:solidFill>
              </a:rPr>
              <a:t>, 2003, p. 6</a:t>
            </a:r>
          </a:p>
        </p:txBody>
      </p:sp>
      <p:sp>
        <p:nvSpPr>
          <p:cNvPr id="10" name="Rectangle 9"/>
          <p:cNvSpPr/>
          <p:nvPr/>
        </p:nvSpPr>
        <p:spPr>
          <a:xfrm>
            <a:off x="611560" y="5517232"/>
            <a:ext cx="821087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dirty="0">
                <a:solidFill>
                  <a:schemeClr val="tx1"/>
                </a:solidFill>
              </a:rPr>
              <a:t>"Character is plot, plot is character."</a:t>
            </a:r>
          </a:p>
          <a:p>
            <a:r>
              <a:rPr lang="en-IE" sz="1700" dirty="0">
                <a:solidFill>
                  <a:schemeClr val="tx1"/>
                </a:solidFill>
              </a:rPr>
              <a:t>- F. Scott Fitzgerald</a:t>
            </a:r>
          </a:p>
        </p:txBody>
      </p:sp>
      <p:sp>
        <p:nvSpPr>
          <p:cNvPr id="11" name="Slide Number Placeholder 10"/>
          <p:cNvSpPr>
            <a:spLocks noGrp="1"/>
          </p:cNvSpPr>
          <p:nvPr>
            <p:ph type="sldNum" sz="quarter" idx="12"/>
          </p:nvPr>
        </p:nvSpPr>
        <p:spPr/>
        <p:txBody>
          <a:bodyPr/>
          <a:lstStyle/>
          <a:p>
            <a:fld id="{DC8C2919-E202-48E4-9563-F4131B6FB442}" type="slidenum">
              <a:rPr lang="en-IE" smtClean="0"/>
              <a:t>6</a:t>
            </a:fld>
            <a:endParaRPr lang="en-IE"/>
          </a:p>
        </p:txBody>
      </p:sp>
    </p:spTree>
    <p:extLst>
      <p:ext uri="{BB962C8B-B14F-4D97-AF65-F5344CB8AC3E}">
        <p14:creationId xmlns:p14="http://schemas.microsoft.com/office/powerpoint/2010/main" val="16077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Developing Goal Directed Personas</a:t>
            </a:r>
          </a:p>
        </p:txBody>
      </p:sp>
      <p:sp>
        <p:nvSpPr>
          <p:cNvPr id="3" name="Content Placeholder 2"/>
          <p:cNvSpPr>
            <a:spLocks noGrp="1"/>
          </p:cNvSpPr>
          <p:nvPr>
            <p:ph sz="quarter" idx="1"/>
          </p:nvPr>
        </p:nvSpPr>
        <p:spPr>
          <a:xfrm>
            <a:off x="457200" y="1219200"/>
            <a:ext cx="8229600" cy="2497832"/>
          </a:xfrm>
        </p:spPr>
        <p:txBody>
          <a:bodyPr>
            <a:normAutofit/>
          </a:bodyPr>
          <a:lstStyle/>
          <a:p>
            <a:pPr marL="342900" indent="-342900">
              <a:buFont typeface="+mj-lt"/>
              <a:buAutoNum type="arabicPeriod"/>
            </a:pPr>
            <a:r>
              <a:rPr lang="en-IE" sz="1700" dirty="0"/>
              <a:t>Identify behavioural variables</a:t>
            </a:r>
          </a:p>
          <a:p>
            <a:pPr marL="342900" indent="-342900">
              <a:buFont typeface="+mj-lt"/>
              <a:buAutoNum type="arabicPeriod"/>
            </a:pPr>
            <a:r>
              <a:rPr lang="en-IE" sz="1700" dirty="0"/>
              <a:t>Map interview subjects to behavioural variables</a:t>
            </a:r>
          </a:p>
          <a:p>
            <a:pPr marL="342900" indent="-342900">
              <a:buFont typeface="+mj-lt"/>
              <a:buAutoNum type="arabicPeriod"/>
            </a:pPr>
            <a:r>
              <a:rPr lang="en-IE" sz="1700" dirty="0"/>
              <a:t>Identify significant behaviour patterns</a:t>
            </a:r>
          </a:p>
          <a:p>
            <a:pPr marL="342900" indent="-342900">
              <a:buFont typeface="+mj-lt"/>
              <a:buAutoNum type="arabicPeriod"/>
            </a:pPr>
            <a:r>
              <a:rPr lang="en-IE" sz="1700" dirty="0"/>
              <a:t>Synthesise characteristics and relevant goals</a:t>
            </a:r>
          </a:p>
          <a:p>
            <a:pPr marL="342900" indent="-342900">
              <a:buFont typeface="+mj-lt"/>
              <a:buAutoNum type="arabicPeriod"/>
            </a:pPr>
            <a:r>
              <a:rPr lang="en-IE" sz="1700" dirty="0"/>
              <a:t>Check for completeness and redundancy</a:t>
            </a:r>
          </a:p>
          <a:p>
            <a:pPr marL="342900" indent="-342900">
              <a:buFont typeface="+mj-lt"/>
              <a:buAutoNum type="arabicPeriod"/>
            </a:pPr>
            <a:r>
              <a:rPr lang="en-IE" sz="1700" dirty="0"/>
              <a:t>Expand description of attributes and behaviours</a:t>
            </a:r>
          </a:p>
          <a:p>
            <a:pPr marL="342900" indent="-342900">
              <a:buFont typeface="+mj-lt"/>
              <a:buAutoNum type="arabicPeriod"/>
            </a:pPr>
            <a:r>
              <a:rPr lang="en-IE" sz="1700" dirty="0"/>
              <a:t>Designate persona types</a:t>
            </a:r>
          </a:p>
          <a:p>
            <a:pPr marL="342900" indent="-342900">
              <a:buFont typeface="+mj-lt"/>
              <a:buAutoNum type="arabicPeriod"/>
            </a:pPr>
            <a:endParaRPr lang="en-IE" sz="1700" dirty="0"/>
          </a:p>
        </p:txBody>
      </p:sp>
      <p:pic>
        <p:nvPicPr>
          <p:cNvPr id="4" name="Picture 3"/>
          <p:cNvPicPr/>
          <p:nvPr/>
        </p:nvPicPr>
        <p:blipFill>
          <a:blip r:embed="rId2"/>
          <a:stretch>
            <a:fillRect/>
          </a:stretch>
        </p:blipFill>
        <p:spPr>
          <a:xfrm>
            <a:off x="5220072" y="1196752"/>
            <a:ext cx="3877186" cy="808990"/>
          </a:xfrm>
          <a:prstGeom prst="rect">
            <a:avLst/>
          </a:prstGeom>
        </p:spPr>
      </p:pic>
      <p:sp>
        <p:nvSpPr>
          <p:cNvPr id="5" name="Rectangle 4"/>
          <p:cNvSpPr/>
          <p:nvPr/>
        </p:nvSpPr>
        <p:spPr>
          <a:xfrm>
            <a:off x="5220072" y="2108582"/>
            <a:ext cx="3877008" cy="146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tx1"/>
                </a:solidFill>
              </a:rPr>
              <a:t>To be primary, a persona is someone who must be satisfied but who cannot be satisfied with an interface designed for any other persona. </a:t>
            </a:r>
          </a:p>
          <a:p>
            <a:endParaRPr lang="en-IE" sz="1600" dirty="0">
              <a:solidFill>
                <a:schemeClr val="tx1"/>
              </a:solidFill>
            </a:endParaRPr>
          </a:p>
          <a:p>
            <a:r>
              <a:rPr lang="en-IE" sz="1600" dirty="0">
                <a:solidFill>
                  <a:schemeClr val="tx1"/>
                </a:solidFill>
              </a:rPr>
              <a:t>- Cooper, 1999, p. 137</a:t>
            </a:r>
          </a:p>
        </p:txBody>
      </p:sp>
      <p:sp>
        <p:nvSpPr>
          <p:cNvPr id="6" name="Content Placeholder 2"/>
          <p:cNvSpPr txBox="1">
            <a:spLocks/>
          </p:cNvSpPr>
          <p:nvPr/>
        </p:nvSpPr>
        <p:spPr>
          <a:xfrm>
            <a:off x="518864" y="4005064"/>
            <a:ext cx="8229600" cy="223224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IE" sz="1700" b="1" dirty="0"/>
              <a:t>Goal Directed Design</a:t>
            </a:r>
          </a:p>
          <a:p>
            <a:pPr marL="0" indent="0">
              <a:buNone/>
            </a:pPr>
            <a:r>
              <a:rPr lang="en-IE" sz="1700" dirty="0"/>
              <a:t>Goals are stable and permanent, but tasks are fluid, changeable, and often unnecessary in computerized systems. As we develop scenarios, we need to seek out and eliminate tasks whose only justification is historical. Effective scenarios need to be complete in breadth more than in depth. In other words, it is more important that the scenario is described from start to finish than that it cover each step in exhaustive detail. </a:t>
            </a:r>
          </a:p>
          <a:p>
            <a:pPr marL="0" indent="0">
              <a:buNone/>
            </a:pPr>
            <a:endParaRPr lang="en-IE" sz="600" dirty="0"/>
          </a:p>
          <a:p>
            <a:pPr marL="0" indent="0">
              <a:buNone/>
            </a:pPr>
            <a:r>
              <a:rPr lang="en-IE" sz="1700" dirty="0"/>
              <a:t>- Cooper, 1999, p. 180</a:t>
            </a:r>
          </a:p>
        </p:txBody>
      </p:sp>
      <p:sp>
        <p:nvSpPr>
          <p:cNvPr id="7" name="Slide Number Placeholder 6"/>
          <p:cNvSpPr>
            <a:spLocks noGrp="1"/>
          </p:cNvSpPr>
          <p:nvPr>
            <p:ph type="sldNum" sz="quarter" idx="12"/>
          </p:nvPr>
        </p:nvSpPr>
        <p:spPr/>
        <p:txBody>
          <a:bodyPr/>
          <a:lstStyle/>
          <a:p>
            <a:fld id="{DC8C2919-E202-48E4-9563-F4131B6FB442}" type="slidenum">
              <a:rPr lang="en-IE" smtClean="0"/>
              <a:t>7</a:t>
            </a:fld>
            <a:endParaRPr lang="en-IE"/>
          </a:p>
        </p:txBody>
      </p:sp>
    </p:spTree>
    <p:extLst>
      <p:ext uri="{BB962C8B-B14F-4D97-AF65-F5344CB8AC3E}">
        <p14:creationId xmlns:p14="http://schemas.microsoft.com/office/powerpoint/2010/main" val="12391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Goals</a:t>
            </a:r>
          </a:p>
        </p:txBody>
      </p:sp>
      <p:sp>
        <p:nvSpPr>
          <p:cNvPr id="3" name="Content Placeholder 2"/>
          <p:cNvSpPr>
            <a:spLocks noGrp="1"/>
          </p:cNvSpPr>
          <p:nvPr>
            <p:ph sz="quarter" idx="1"/>
          </p:nvPr>
        </p:nvSpPr>
        <p:spPr>
          <a:xfrm>
            <a:off x="457200" y="1219200"/>
            <a:ext cx="5554960" cy="4937760"/>
          </a:xfrm>
        </p:spPr>
        <p:txBody>
          <a:bodyPr>
            <a:normAutofit fontScale="62500" lnSpcReduction="20000"/>
          </a:bodyPr>
          <a:lstStyle/>
          <a:p>
            <a:r>
              <a:rPr lang="en-IE" b="1" dirty="0"/>
              <a:t>Experience goals</a:t>
            </a:r>
            <a:r>
              <a:rPr lang="en-IE" dirty="0"/>
              <a:t> help describe how a persona wants to feel while using a product. These goals provide focus for a product’s visual and aural characteristics, its interactive feel—such as animated transitions and the snap ratio of a physical button—and its industrial design by providing insights into persona motivations that express themselves at the visceral level. For example: Feel smart or in control. Have fun. Feel cool or hip or relaxed. Remain focused and alert.</a:t>
            </a:r>
          </a:p>
          <a:p>
            <a:endParaRPr lang="en-IE" dirty="0"/>
          </a:p>
          <a:p>
            <a:r>
              <a:rPr lang="en-IE" b="1" dirty="0"/>
              <a:t>End goals</a:t>
            </a:r>
            <a:r>
              <a:rPr lang="en-IE" dirty="0"/>
              <a:t> describe what a persona wants or needs to accomplish. A product or service can help accomplish such goals directly or indirectly. These goals are the focus of a product’s interaction design, information architecture, and the more functional aspects of industrial design. Because of the influence of </a:t>
            </a:r>
            <a:r>
              <a:rPr lang="en-IE" dirty="0" err="1"/>
              <a:t>behavioral</a:t>
            </a:r>
            <a:r>
              <a:rPr lang="en-IE" dirty="0"/>
              <a:t> processing on both visceral and reflective responses, end goals should be among the most significant factors in determining the overall product experience.</a:t>
            </a:r>
          </a:p>
          <a:p>
            <a:endParaRPr lang="en-IE" dirty="0"/>
          </a:p>
          <a:p>
            <a:r>
              <a:rPr lang="en-IE" b="1" dirty="0"/>
              <a:t>Life goals</a:t>
            </a:r>
            <a:r>
              <a:rPr lang="en-IE" dirty="0"/>
              <a:t> describe a persona’s long-term desires, motivations, and self-image attributes, which cause the persona to connect with a product. These goals form the focus for a product’s overall design, strategy, and branding.</a:t>
            </a:r>
          </a:p>
        </p:txBody>
      </p:sp>
      <p:pic>
        <p:nvPicPr>
          <p:cNvPr id="2050" name="Picture 2" descr="http://t2.gstatic.com/images?q=tbn:ANd9GcRdIZDdnlGrsPmaTCZIJR8-q0KQ915mHBusj-KZ8BUSLC351r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268760"/>
            <a:ext cx="2043587"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56176" y="4492858"/>
            <a:ext cx="2880320" cy="1600438"/>
          </a:xfrm>
          <a:prstGeom prst="rect">
            <a:avLst/>
          </a:prstGeom>
        </p:spPr>
        <p:txBody>
          <a:bodyPr wrap="square">
            <a:spAutoFit/>
          </a:bodyPr>
          <a:lstStyle/>
          <a:p>
            <a:r>
              <a:rPr lang="en-IE" sz="1400" dirty="0"/>
              <a:t>Robert </a:t>
            </a:r>
            <a:r>
              <a:rPr lang="en-IE" sz="1400" dirty="0" err="1"/>
              <a:t>Reimann</a:t>
            </a:r>
            <a:r>
              <a:rPr lang="en-IE" sz="1400" dirty="0"/>
              <a:t> (2005), Personas, Goals, and Emotional Design, </a:t>
            </a:r>
          </a:p>
          <a:p>
            <a:endParaRPr lang="en-IE" sz="1400" dirty="0"/>
          </a:p>
          <a:p>
            <a:r>
              <a:rPr lang="en-IE" sz="1400" dirty="0"/>
              <a:t>http://www.uxmatters.com/mt/archives/2005/11/personas-goals-and-emotional-design.php#sthash.7nm4OMa3.dpuf</a:t>
            </a:r>
          </a:p>
        </p:txBody>
      </p:sp>
      <p:sp>
        <p:nvSpPr>
          <p:cNvPr id="5" name="Slide Number Placeholder 4"/>
          <p:cNvSpPr>
            <a:spLocks noGrp="1"/>
          </p:cNvSpPr>
          <p:nvPr>
            <p:ph type="sldNum" sz="quarter" idx="12"/>
          </p:nvPr>
        </p:nvSpPr>
        <p:spPr/>
        <p:txBody>
          <a:bodyPr/>
          <a:lstStyle/>
          <a:p>
            <a:fld id="{DC8C2919-E202-48E4-9563-F4131B6FB442}" type="slidenum">
              <a:rPr lang="en-IE" smtClean="0"/>
              <a:t>8</a:t>
            </a:fld>
            <a:endParaRPr lang="en-IE"/>
          </a:p>
        </p:txBody>
      </p:sp>
    </p:spTree>
    <p:extLst>
      <p:ext uri="{BB962C8B-B14F-4D97-AF65-F5344CB8AC3E}">
        <p14:creationId xmlns:p14="http://schemas.microsoft.com/office/powerpoint/2010/main" val="158157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Personas, For and Against</a:t>
            </a:r>
          </a:p>
        </p:txBody>
      </p:sp>
      <p:sp>
        <p:nvSpPr>
          <p:cNvPr id="3" name="Slide Number Placeholder 2"/>
          <p:cNvSpPr>
            <a:spLocks noGrp="1"/>
          </p:cNvSpPr>
          <p:nvPr>
            <p:ph type="sldNum" sz="quarter" idx="12"/>
          </p:nvPr>
        </p:nvSpPr>
        <p:spPr/>
        <p:txBody>
          <a:bodyPr/>
          <a:lstStyle/>
          <a:p>
            <a:fld id="{DC8C2919-E202-48E4-9563-F4131B6FB442}" type="slidenum">
              <a:rPr lang="en-IE" smtClean="0"/>
              <a:t>9</a:t>
            </a:fld>
            <a:endParaRPr lang="en-IE"/>
          </a:p>
        </p:txBody>
      </p:sp>
      <p:sp>
        <p:nvSpPr>
          <p:cNvPr id="5" name="AutoShape 8" descr="Image result for The User is Always Right: A Practical Guide to Creating and Using Personas for the We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10" descr="Image result for The User is Always Right: A Practical Guide to Creating and Using Personas for the We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7" name="Group 6"/>
          <p:cNvGrpSpPr/>
          <p:nvPr/>
        </p:nvGrpSpPr>
        <p:grpSpPr>
          <a:xfrm>
            <a:off x="35496" y="2204864"/>
            <a:ext cx="9577064" cy="3053829"/>
            <a:chOff x="35496" y="1311275"/>
            <a:chExt cx="10657184" cy="3667697"/>
          </a:xfrm>
        </p:grpSpPr>
        <p:pic>
          <p:nvPicPr>
            <p:cNvPr id="3074" name="Picture 2" descr="http://ecx.images-amazon.com/images/I/51nzVqnkrt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219075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ubtechinsider.files.wordpress.com/2011/07/about_face_3.png?w=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311275"/>
              <a:ext cx="2773641" cy="339000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d3by36x8sj6cra.cloudfront.net/assets/images/book/large/9780/3214/9780321434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340768"/>
              <a:ext cx="3384376" cy="363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ecx.images-amazon.com/images/I/51S%2BTbGeI3L._SX406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2431" y="1340768"/>
              <a:ext cx="2736305" cy="335331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5496" y="5088666"/>
            <a:ext cx="9108504" cy="1292662"/>
          </a:xfrm>
          <a:prstGeom prst="rect">
            <a:avLst/>
          </a:prstGeom>
        </p:spPr>
        <p:txBody>
          <a:bodyPr wrap="square">
            <a:spAutoFit/>
          </a:bodyPr>
          <a:lstStyle/>
          <a:p>
            <a:r>
              <a:rPr lang="en-IE" sz="1400" dirty="0"/>
              <a:t>Rather than create distancing caricatures, tell stories. Don’t deny the need to do in-person research with real people. Look for ways to represent what you’ve learned in a way that maintains the messiness of actual human beings. And understand that no tool, no method, and no shortcut, can substitute for real, in-person interactions. People are too wonderfully complicated, to be reduced to plastic toys.</a:t>
            </a:r>
          </a:p>
          <a:p>
            <a:endParaRPr lang="en-IE" sz="800" dirty="0"/>
          </a:p>
          <a:p>
            <a:r>
              <a:rPr lang="en-IE" sz="1400" dirty="0"/>
              <a:t>- </a:t>
            </a:r>
            <a:r>
              <a:rPr lang="en-IE" sz="1400" dirty="0" err="1"/>
              <a:t>Portigal</a:t>
            </a:r>
            <a:r>
              <a:rPr lang="en-IE" sz="1400" dirty="0"/>
              <a:t>, 2008, p. 5</a:t>
            </a:r>
          </a:p>
        </p:txBody>
      </p:sp>
      <p:sp>
        <p:nvSpPr>
          <p:cNvPr id="9" name="Rectangle 8"/>
          <p:cNvSpPr/>
          <p:nvPr/>
        </p:nvSpPr>
        <p:spPr>
          <a:xfrm>
            <a:off x="141758" y="1268760"/>
            <a:ext cx="9002241" cy="861774"/>
          </a:xfrm>
          <a:prstGeom prst="rect">
            <a:avLst/>
          </a:prstGeom>
        </p:spPr>
        <p:txBody>
          <a:bodyPr wrap="square">
            <a:spAutoFit/>
          </a:bodyPr>
          <a:lstStyle/>
          <a:p>
            <a:r>
              <a:rPr lang="en-IE" sz="1400" dirty="0"/>
              <a:t>Personas invoke this powerful human capability and bring it to the design process. Well-crafted Personas are generative: Once fully engaged with them, you can almost effortlessly project them into new situations. </a:t>
            </a:r>
          </a:p>
          <a:p>
            <a:endParaRPr lang="en-IE" sz="800" dirty="0"/>
          </a:p>
          <a:p>
            <a:r>
              <a:rPr lang="en-IE" sz="1400" dirty="0"/>
              <a:t>- Pruitt &amp; </a:t>
            </a:r>
            <a:r>
              <a:rPr lang="en-IE" sz="1400" dirty="0" err="1"/>
              <a:t>Grudin</a:t>
            </a:r>
            <a:r>
              <a:rPr lang="en-IE" sz="1400" dirty="0"/>
              <a:t>, 2003, p. 6</a:t>
            </a:r>
          </a:p>
        </p:txBody>
      </p:sp>
    </p:spTree>
    <p:extLst>
      <p:ext uri="{BB962C8B-B14F-4D97-AF65-F5344CB8AC3E}">
        <p14:creationId xmlns:p14="http://schemas.microsoft.com/office/powerpoint/2010/main" val="2331395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144</TotalTime>
  <Words>2102</Words>
  <Application>Microsoft Office PowerPoint</Application>
  <PresentationFormat>On-screen Show (4:3)</PresentationFormat>
  <Paragraphs>251</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Agency FB</vt:lpstr>
      <vt:lpstr>Arial</vt:lpstr>
      <vt:lpstr>Bookman Old Style</vt:lpstr>
      <vt:lpstr>Calibri</vt:lpstr>
      <vt:lpstr>Franklin Gothic Book</vt:lpstr>
      <vt:lpstr>Gill Sans MT</vt:lpstr>
      <vt:lpstr>Wingdings</vt:lpstr>
      <vt:lpstr>Wingdings 3</vt:lpstr>
      <vt:lpstr>Origin</vt:lpstr>
      <vt:lpstr>Goal-Directed and  Practice-Based Personas</vt:lpstr>
      <vt:lpstr>Design</vt:lpstr>
      <vt:lpstr>Who’s at Fault?</vt:lpstr>
      <vt:lpstr>If we assume Designer Error…</vt:lpstr>
      <vt:lpstr>Who is that user?</vt:lpstr>
      <vt:lpstr>Personas</vt:lpstr>
      <vt:lpstr>Developing Goal Directed Personas</vt:lpstr>
      <vt:lpstr>Goals</vt:lpstr>
      <vt:lpstr>Personas, For and Against</vt:lpstr>
      <vt:lpstr>PowerPoint Presentation</vt:lpstr>
      <vt:lpstr>Practice-Based Personas</vt:lpstr>
      <vt:lpstr>Persuasive Technology (Fogg)</vt:lpstr>
      <vt:lpstr>Persuasive Technology</vt:lpstr>
      <vt:lpstr>PowerPoint Presentation</vt:lpstr>
      <vt:lpstr>PowerPoint Presentation</vt:lpstr>
      <vt:lpstr>Step 1: Explore Academic Practices</vt:lpstr>
      <vt:lpstr>Step 2: Select suite of familiar technology performance channels</vt:lpstr>
      <vt:lpstr>Step 3: Determine audience coverage, and add channels as required</vt:lpstr>
      <vt:lpstr>Step 4: Design</vt:lpstr>
    </vt:vector>
  </TitlesOfParts>
  <Company>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Ciaran O'Leary</cp:lastModifiedBy>
  <cp:revision>21</cp:revision>
  <dcterms:created xsi:type="dcterms:W3CDTF">2015-11-01T19:25:36Z</dcterms:created>
  <dcterms:modified xsi:type="dcterms:W3CDTF">2020-03-09T10:26:03Z</dcterms:modified>
</cp:coreProperties>
</file>