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82" r:id="rId2"/>
    <p:sldId id="303" r:id="rId3"/>
    <p:sldId id="332" r:id="rId4"/>
    <p:sldId id="331" r:id="rId5"/>
    <p:sldId id="498" r:id="rId6"/>
    <p:sldId id="480" r:id="rId7"/>
    <p:sldId id="481" r:id="rId8"/>
    <p:sldId id="482" r:id="rId9"/>
    <p:sldId id="483" r:id="rId10"/>
    <p:sldId id="484" r:id="rId11"/>
    <p:sldId id="489" r:id="rId12"/>
    <p:sldId id="490" r:id="rId13"/>
    <p:sldId id="485" r:id="rId14"/>
    <p:sldId id="491" r:id="rId15"/>
    <p:sldId id="492" r:id="rId16"/>
    <p:sldId id="488" r:id="rId17"/>
    <p:sldId id="486" r:id="rId18"/>
    <p:sldId id="493" r:id="rId19"/>
    <p:sldId id="494" r:id="rId20"/>
    <p:sldId id="487" r:id="rId21"/>
    <p:sldId id="495" r:id="rId22"/>
    <p:sldId id="496" r:id="rId23"/>
    <p:sldId id="497" r:id="rId24"/>
    <p:sldId id="499" r:id="rId25"/>
    <p:sldId id="501" r:id="rId26"/>
    <p:sldId id="330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5C3F"/>
    <a:srgbClr val="738000"/>
    <a:srgbClr val="808000"/>
    <a:srgbClr val="663300"/>
    <a:srgbClr val="660033"/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EBFCCD-6BCD-4093-9E0D-47E11BFA753B}" v="8" dt="2023-01-16T15:19:16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1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D0EBFCCD-6BCD-4093-9E0D-47E11BFA753B}"/>
    <pc:docChg chg="custSel addSld delSld modSld">
      <pc:chgData name="Damian T. Gordon" userId="7469c87ffe94b59c" providerId="LiveId" clId="{D0EBFCCD-6BCD-4093-9E0D-47E11BFA753B}" dt="2023-01-16T15:19:31.048" v="134" actId="1076"/>
      <pc:docMkLst>
        <pc:docMk/>
      </pc:docMkLst>
      <pc:sldChg chg="modSp mod">
        <pc:chgData name="Damian T. Gordon" userId="7469c87ffe94b59c" providerId="LiveId" clId="{D0EBFCCD-6BCD-4093-9E0D-47E11BFA753B}" dt="2023-01-16T15:14:12.003" v="15" actId="20577"/>
        <pc:sldMkLst>
          <pc:docMk/>
          <pc:sldMk cId="0" sldId="282"/>
        </pc:sldMkLst>
        <pc:spChg chg="mod">
          <ac:chgData name="Damian T. Gordon" userId="7469c87ffe94b59c" providerId="LiveId" clId="{D0EBFCCD-6BCD-4093-9E0D-47E11BFA753B}" dt="2023-01-16T15:14:12.003" v="15" actId="20577"/>
          <ac:spMkLst>
            <pc:docMk/>
            <pc:sldMk cId="0" sldId="282"/>
            <ac:spMk id="377" creationId="{00000000-0000-0000-0000-000000000000}"/>
          </ac:spMkLst>
        </pc:spChg>
      </pc:sldChg>
      <pc:sldChg chg="addSp delSp modSp add mod">
        <pc:chgData name="Damian T. Gordon" userId="7469c87ffe94b59c" providerId="LiveId" clId="{D0EBFCCD-6BCD-4093-9E0D-47E11BFA753B}" dt="2023-01-16T15:18:13.200" v="123" actId="208"/>
        <pc:sldMkLst>
          <pc:docMk/>
          <pc:sldMk cId="118472562" sldId="499"/>
        </pc:sldMkLst>
        <pc:spChg chg="add mod">
          <ac:chgData name="Damian T. Gordon" userId="7469c87ffe94b59c" providerId="LiveId" clId="{D0EBFCCD-6BCD-4093-9E0D-47E11BFA753B}" dt="2023-01-16T15:17:00.775" v="41" actId="14100"/>
          <ac:spMkLst>
            <pc:docMk/>
            <pc:sldMk cId="118472562" sldId="499"/>
            <ac:spMk id="2" creationId="{FACE4B1B-97AA-8B99-8FCD-B561E0E9D813}"/>
          </ac:spMkLst>
        </pc:spChg>
        <pc:spChg chg="add mod">
          <ac:chgData name="Damian T. Gordon" userId="7469c87ffe94b59c" providerId="LiveId" clId="{D0EBFCCD-6BCD-4093-9E0D-47E11BFA753B}" dt="2023-01-16T15:17:30.805" v="79" actId="20577"/>
          <ac:spMkLst>
            <pc:docMk/>
            <pc:sldMk cId="118472562" sldId="499"/>
            <ac:spMk id="3" creationId="{2AAF88BF-B727-B27A-3968-FEF0B0E8DE28}"/>
          </ac:spMkLst>
        </pc:spChg>
        <pc:spChg chg="add mod">
          <ac:chgData name="Damian T. Gordon" userId="7469c87ffe94b59c" providerId="LiveId" clId="{D0EBFCCD-6BCD-4093-9E0D-47E11BFA753B}" dt="2023-01-16T15:17:39.107" v="87" actId="20577"/>
          <ac:spMkLst>
            <pc:docMk/>
            <pc:sldMk cId="118472562" sldId="499"/>
            <ac:spMk id="4" creationId="{D72D5B61-4E3D-BDC2-68C7-CD87069D26F2}"/>
          </ac:spMkLst>
        </pc:spChg>
        <pc:spChg chg="add mod">
          <ac:chgData name="Damian T. Gordon" userId="7469c87ffe94b59c" providerId="LiveId" clId="{D0EBFCCD-6BCD-4093-9E0D-47E11BFA753B}" dt="2023-01-16T15:17:49.992" v="98" actId="20577"/>
          <ac:spMkLst>
            <pc:docMk/>
            <pc:sldMk cId="118472562" sldId="499"/>
            <ac:spMk id="5" creationId="{CD3A5B96-A09D-53F9-4367-499BDEC17283}"/>
          </ac:spMkLst>
        </pc:spChg>
        <pc:spChg chg="add mod">
          <ac:chgData name="Damian T. Gordon" userId="7469c87ffe94b59c" providerId="LiveId" clId="{D0EBFCCD-6BCD-4093-9E0D-47E11BFA753B}" dt="2023-01-16T15:17:55.606" v="111" actId="20577"/>
          <ac:spMkLst>
            <pc:docMk/>
            <pc:sldMk cId="118472562" sldId="499"/>
            <ac:spMk id="6" creationId="{8CA7A33B-81B9-AB8B-A402-3E7617959CAE}"/>
          </ac:spMkLst>
        </pc:spChg>
        <pc:spChg chg="add mod">
          <ac:chgData name="Damian T. Gordon" userId="7469c87ffe94b59c" providerId="LiveId" clId="{D0EBFCCD-6BCD-4093-9E0D-47E11BFA753B}" dt="2023-01-16T15:18:00.623" v="120" actId="20577"/>
          <ac:spMkLst>
            <pc:docMk/>
            <pc:sldMk cId="118472562" sldId="499"/>
            <ac:spMk id="7" creationId="{BD1553A0-4EF3-7D6A-1BBE-539567CF2181}"/>
          </ac:spMkLst>
        </pc:spChg>
        <pc:spChg chg="add mod">
          <ac:chgData name="Damian T. Gordon" userId="7469c87ffe94b59c" providerId="LiveId" clId="{D0EBFCCD-6BCD-4093-9E0D-47E11BFA753B}" dt="2023-01-16T15:18:13.200" v="123" actId="208"/>
          <ac:spMkLst>
            <pc:docMk/>
            <pc:sldMk cId="118472562" sldId="499"/>
            <ac:spMk id="8" creationId="{9992791C-1E94-A01A-F96C-A121198D4CFB}"/>
          </ac:spMkLst>
        </pc:spChg>
        <pc:picChg chg="del">
          <ac:chgData name="Damian T. Gordon" userId="7469c87ffe94b59c" providerId="LiveId" clId="{D0EBFCCD-6BCD-4093-9E0D-47E11BFA753B}" dt="2023-01-16T15:15:06.640" v="17" actId="478"/>
          <ac:picMkLst>
            <pc:docMk/>
            <pc:sldMk cId="118472562" sldId="499"/>
            <ac:picMk id="12" creationId="{665F6EE8-846D-497D-B27A-17FA0E95494F}"/>
          </ac:picMkLst>
        </pc:picChg>
      </pc:sldChg>
      <pc:sldChg chg="delSp modSp add del mod">
        <pc:chgData name="Damian T. Gordon" userId="7469c87ffe94b59c" providerId="LiveId" clId="{D0EBFCCD-6BCD-4093-9E0D-47E11BFA753B}" dt="2023-01-16T15:19:18.101" v="131" actId="47"/>
        <pc:sldMkLst>
          <pc:docMk/>
          <pc:sldMk cId="2558389192" sldId="500"/>
        </pc:sldMkLst>
        <pc:spChg chg="mod">
          <ac:chgData name="Damian T. Gordon" userId="7469c87ffe94b59c" providerId="LiveId" clId="{D0EBFCCD-6BCD-4093-9E0D-47E11BFA753B}" dt="2023-01-16T15:18:32.233" v="126" actId="1076"/>
          <ac:spMkLst>
            <pc:docMk/>
            <pc:sldMk cId="2558389192" sldId="500"/>
            <ac:spMk id="2" creationId="{FACE4B1B-97AA-8B99-8FCD-B561E0E9D813}"/>
          </ac:spMkLst>
        </pc:spChg>
        <pc:spChg chg="mod">
          <ac:chgData name="Damian T. Gordon" userId="7469c87ffe94b59c" providerId="LiveId" clId="{D0EBFCCD-6BCD-4093-9E0D-47E11BFA753B}" dt="2023-01-16T15:18:54.106" v="129" actId="1076"/>
          <ac:spMkLst>
            <pc:docMk/>
            <pc:sldMk cId="2558389192" sldId="500"/>
            <ac:spMk id="3" creationId="{2AAF88BF-B727-B27A-3968-FEF0B0E8DE28}"/>
          </ac:spMkLst>
        </pc:spChg>
        <pc:spChg chg="mod">
          <ac:chgData name="Damian T. Gordon" userId="7469c87ffe94b59c" providerId="LiveId" clId="{D0EBFCCD-6BCD-4093-9E0D-47E11BFA753B}" dt="2023-01-16T15:18:39.734" v="127" actId="1076"/>
          <ac:spMkLst>
            <pc:docMk/>
            <pc:sldMk cId="2558389192" sldId="500"/>
            <ac:spMk id="4" creationId="{D72D5B61-4E3D-BDC2-68C7-CD87069D26F2}"/>
          </ac:spMkLst>
        </pc:spChg>
        <pc:spChg chg="del">
          <ac:chgData name="Damian T. Gordon" userId="7469c87ffe94b59c" providerId="LiveId" clId="{D0EBFCCD-6BCD-4093-9E0D-47E11BFA753B}" dt="2023-01-16T15:18:24.853" v="125" actId="478"/>
          <ac:spMkLst>
            <pc:docMk/>
            <pc:sldMk cId="2558389192" sldId="500"/>
            <ac:spMk id="8" creationId="{9992791C-1E94-A01A-F96C-A121198D4CFB}"/>
          </ac:spMkLst>
        </pc:spChg>
      </pc:sldChg>
      <pc:sldChg chg="delSp modSp add mod">
        <pc:chgData name="Damian T. Gordon" userId="7469c87ffe94b59c" providerId="LiveId" clId="{D0EBFCCD-6BCD-4093-9E0D-47E11BFA753B}" dt="2023-01-16T15:19:31.048" v="134" actId="1076"/>
        <pc:sldMkLst>
          <pc:docMk/>
          <pc:sldMk cId="1624820266" sldId="501"/>
        </pc:sldMkLst>
        <pc:spChg chg="mod">
          <ac:chgData name="Damian T. Gordon" userId="7469c87ffe94b59c" providerId="LiveId" clId="{D0EBFCCD-6BCD-4093-9E0D-47E11BFA753B}" dt="2023-01-16T15:19:27.488" v="133" actId="1076"/>
          <ac:spMkLst>
            <pc:docMk/>
            <pc:sldMk cId="1624820266" sldId="501"/>
            <ac:spMk id="2" creationId="{FACE4B1B-97AA-8B99-8FCD-B561E0E9D813}"/>
          </ac:spMkLst>
        </pc:spChg>
        <pc:spChg chg="mod">
          <ac:chgData name="Damian T. Gordon" userId="7469c87ffe94b59c" providerId="LiveId" clId="{D0EBFCCD-6BCD-4093-9E0D-47E11BFA753B}" dt="2023-01-16T15:19:31.048" v="134" actId="1076"/>
          <ac:spMkLst>
            <pc:docMk/>
            <pc:sldMk cId="1624820266" sldId="501"/>
            <ac:spMk id="3" creationId="{2AAF88BF-B727-B27A-3968-FEF0B0E8DE28}"/>
          </ac:spMkLst>
        </pc:spChg>
        <pc:spChg chg="del">
          <ac:chgData name="Damian T. Gordon" userId="7469c87ffe94b59c" providerId="LiveId" clId="{D0EBFCCD-6BCD-4093-9E0D-47E11BFA753B}" dt="2023-01-16T15:19:22.427" v="132" actId="478"/>
          <ac:spMkLst>
            <pc:docMk/>
            <pc:sldMk cId="1624820266" sldId="501"/>
            <ac:spMk id="8" creationId="{9992791C-1E94-A01A-F96C-A121198D4C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711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24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7099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195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8228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9756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437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344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95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0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558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08670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2132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14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870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6537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7323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9948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85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69033023-8798-4073-8056-C9AA9012CE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5710FD69-CAB3-497D-AE0B-0BD9F1EE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59C7A17-27F3-4623-BBCE-8F609E2D81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CAB5B-4632-4A67-995A-8C3669A30900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29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1929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69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4" y="72629"/>
            <a:ext cx="7158037" cy="10596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485900"/>
            <a:ext cx="3754438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56164" y="1485900"/>
            <a:ext cx="3754437" cy="3086100"/>
          </a:xfrm>
        </p:spPr>
        <p:txBody>
          <a:bodyPr/>
          <a:lstStyle/>
          <a:p>
            <a:pPr lvl="0"/>
            <a:endParaRPr lang="en-IE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38AE74-3720-4339-9F64-13B55DB62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F6C2926-8063-4306-8837-F2B047978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DCBEFF6-EF69-47AC-95A7-1BEB32562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E6DF3-0C99-4722-AEBB-FE0DDF46A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93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Writing Learning Outcomes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Gordon, Edel Gallagher</a:t>
            </a: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2" name="Google Shape;38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Evaluation</a:t>
            </a:r>
            <a:r>
              <a:rPr lang="en-US" sz="2800" dirty="0"/>
              <a:t>: compare and discriminate between ideas, assess value of theories, presentations make choices based on reasoned argument, verify value of evidence, recognize subjectivity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73040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Synthesis</a:t>
            </a:r>
            <a:r>
              <a:rPr lang="en-US" sz="2800" dirty="0"/>
              <a:t>: use old ideas to create new ones, generalize from given facts, relate knowledge from several areas, predict, draw conclusions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27079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Analysis</a:t>
            </a:r>
            <a:r>
              <a:rPr lang="en-US" sz="2800" dirty="0"/>
              <a:t>: seeing patterns, organization of parts, recognition of hidden meanings, identification of components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6529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Application</a:t>
            </a:r>
            <a:r>
              <a:rPr lang="en-US" sz="2800" dirty="0"/>
              <a:t>: use information use methods, concepts, theories in new situations, solve problems using required skills or knowledge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0755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Comprehension: </a:t>
            </a:r>
            <a:r>
              <a:rPr lang="en-US" sz="2800" dirty="0"/>
              <a:t>understanding information, grasp meaning, translate knowledge into new context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20359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Knowledge: </a:t>
            </a:r>
            <a:r>
              <a:rPr lang="en-US" sz="2800" dirty="0"/>
              <a:t>observation and recall of information, knowledge of dates, events, places knowledge of major ideas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174257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122" name="Picture 2" descr="Image result for bloom verb wheel">
            <a:extLst>
              <a:ext uri="{FF2B5EF4-FFF2-40B4-BE49-F238E27FC236}">
                <a16:creationId xmlns:a16="http://schemas.microsoft.com/office/drawing/2014/main" id="{EC7EAFDF-43D7-42F2-A3D9-6FA7C1C00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471" y="144075"/>
            <a:ext cx="3893877" cy="389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20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Evaluation</a:t>
            </a:r>
            <a:r>
              <a:rPr lang="en-US" sz="2800" dirty="0"/>
              <a:t>: appraise, argue, assess, attach, choose, compare, defend estimate, judge, predict, rate, score, select, support, value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9725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Synthesis</a:t>
            </a:r>
            <a:r>
              <a:rPr lang="en-US" sz="2800" dirty="0"/>
              <a:t>: arrange, assemble, collect, compose, construct, create, design, develop, formulate, manage, organize, plan, prepare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17671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Analysis</a:t>
            </a:r>
            <a:r>
              <a:rPr lang="en-US" sz="2800" dirty="0"/>
              <a:t>: analyze, appraise, calculate, categorize, compare, contrast, criticize, differentiate, discriminate, distinguish, examine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8326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We’ve seen some of these already:</a:t>
            </a:r>
            <a:endParaRPr lang="en-US" sz="1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54876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Application</a:t>
            </a:r>
            <a:r>
              <a:rPr lang="en-US" sz="2800" dirty="0"/>
              <a:t>: apply, choose, demonstrate, dramatize, employ, illustrate, interpret, operate, practice, schedule, sketch, solve, use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089816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Comprehension</a:t>
            </a:r>
            <a:r>
              <a:rPr lang="en-US" sz="2800" dirty="0"/>
              <a:t>: classify, describe, discuss, explain, express, identify, indicate, locate, recognize, report, restate, review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284203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Knowledge</a:t>
            </a:r>
            <a:r>
              <a:rPr lang="en-US" sz="2800" dirty="0"/>
              <a:t>: arrange, define, duplicate, label, list, memorize, name, order, recognize, relate, recall, repeat, reproduce, state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537511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untitled">
            <a:extLst>
              <a:ext uri="{FF2B5EF4-FFF2-40B4-BE49-F238E27FC236}">
                <a16:creationId xmlns:a16="http://schemas.microsoft.com/office/drawing/2014/main" id="{665F6EE8-846D-497D-B27A-17FA0E954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07" y="170698"/>
            <a:ext cx="5301985" cy="480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92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CE4B1B-97AA-8B99-8FCD-B561E0E9D813}"/>
              </a:ext>
            </a:extLst>
          </p:cNvPr>
          <p:cNvSpPr/>
          <p:nvPr/>
        </p:nvSpPr>
        <p:spPr>
          <a:xfrm>
            <a:off x="3298371" y="391886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Evaluation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AF88BF-B727-B27A-3968-FEF0B0E8DE28}"/>
              </a:ext>
            </a:extLst>
          </p:cNvPr>
          <p:cNvSpPr/>
          <p:nvPr/>
        </p:nvSpPr>
        <p:spPr>
          <a:xfrm>
            <a:off x="3298370" y="1123950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Synthesis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2D5B61-4E3D-BDC2-68C7-CD87069D26F2}"/>
              </a:ext>
            </a:extLst>
          </p:cNvPr>
          <p:cNvSpPr/>
          <p:nvPr/>
        </p:nvSpPr>
        <p:spPr>
          <a:xfrm>
            <a:off x="3298371" y="1856014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Analysis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3A5B96-A09D-53F9-4367-499BDEC17283}"/>
              </a:ext>
            </a:extLst>
          </p:cNvPr>
          <p:cNvSpPr/>
          <p:nvPr/>
        </p:nvSpPr>
        <p:spPr>
          <a:xfrm>
            <a:off x="3298370" y="2592160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Application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A7A33B-81B9-AB8B-A402-3E7617959CAE}"/>
              </a:ext>
            </a:extLst>
          </p:cNvPr>
          <p:cNvSpPr/>
          <p:nvPr/>
        </p:nvSpPr>
        <p:spPr>
          <a:xfrm>
            <a:off x="3298370" y="3320142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Comprehension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1553A0-4EF3-7D6A-1BBE-539567CF2181}"/>
              </a:ext>
            </a:extLst>
          </p:cNvPr>
          <p:cNvSpPr/>
          <p:nvPr/>
        </p:nvSpPr>
        <p:spPr>
          <a:xfrm>
            <a:off x="3298369" y="4056288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Knowledge</a:t>
            </a: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9992791C-1E94-A01A-F96C-A121198D4CFB}"/>
              </a:ext>
            </a:extLst>
          </p:cNvPr>
          <p:cNvSpPr/>
          <p:nvPr/>
        </p:nvSpPr>
        <p:spPr>
          <a:xfrm>
            <a:off x="6711043" y="391886"/>
            <a:ext cx="530678" cy="4260395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472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ACE4B1B-97AA-8B99-8FCD-B561E0E9D813}"/>
              </a:ext>
            </a:extLst>
          </p:cNvPr>
          <p:cNvSpPr/>
          <p:nvPr/>
        </p:nvSpPr>
        <p:spPr>
          <a:xfrm>
            <a:off x="547006" y="1856013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Evaluation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AF88BF-B727-B27A-3968-FEF0B0E8DE28}"/>
              </a:ext>
            </a:extLst>
          </p:cNvPr>
          <p:cNvSpPr/>
          <p:nvPr/>
        </p:nvSpPr>
        <p:spPr>
          <a:xfrm>
            <a:off x="6049736" y="1856012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Synthesis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2D5B61-4E3D-BDC2-68C7-CD87069D26F2}"/>
              </a:ext>
            </a:extLst>
          </p:cNvPr>
          <p:cNvSpPr/>
          <p:nvPr/>
        </p:nvSpPr>
        <p:spPr>
          <a:xfrm>
            <a:off x="3298371" y="1856014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Analysis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3A5B96-A09D-53F9-4367-499BDEC17283}"/>
              </a:ext>
            </a:extLst>
          </p:cNvPr>
          <p:cNvSpPr/>
          <p:nvPr/>
        </p:nvSpPr>
        <p:spPr>
          <a:xfrm>
            <a:off x="3298370" y="2592160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Application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A7A33B-81B9-AB8B-A402-3E7617959CAE}"/>
              </a:ext>
            </a:extLst>
          </p:cNvPr>
          <p:cNvSpPr/>
          <p:nvPr/>
        </p:nvSpPr>
        <p:spPr>
          <a:xfrm>
            <a:off x="3298370" y="3320142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Comprehension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1553A0-4EF3-7D6A-1BBE-539567CF2181}"/>
              </a:ext>
            </a:extLst>
          </p:cNvPr>
          <p:cNvSpPr/>
          <p:nvPr/>
        </p:nvSpPr>
        <p:spPr>
          <a:xfrm>
            <a:off x="3298369" y="4056288"/>
            <a:ext cx="2547257" cy="59599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1624820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On successful completion of this module the learner will be able to: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Design</a:t>
            </a:r>
            <a:r>
              <a:rPr lang="en-US" sz="1800" dirty="0"/>
              <a:t> a small-scale pedagogically sound and accessible eLearning resource/activity, informed by relevant theories and using appropriate technologies.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Develop</a:t>
            </a:r>
            <a:r>
              <a:rPr lang="en-US" sz="1800" dirty="0"/>
              <a:t> a storyboard to plan for a user-friendly, technically robust and pedagogically effective eLearning resource/activity.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Justify</a:t>
            </a:r>
            <a:r>
              <a:rPr lang="en-US" sz="1800" dirty="0"/>
              <a:t> decisions relating to the selection, design and use of </a:t>
            </a:r>
            <a:r>
              <a:rPr lang="en-US" sz="1800" dirty="0" err="1"/>
              <a:t>elearning</a:t>
            </a:r>
            <a:r>
              <a:rPr lang="en-US" sz="1800" dirty="0"/>
              <a:t> technologies taking into account the impact of the learning context.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On successful completion of this module the learner will be able to: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Apply</a:t>
            </a:r>
            <a:r>
              <a:rPr lang="en-US" sz="1800" dirty="0"/>
              <a:t> principles of learning orientations to an identified eLearning situation within their own working context.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Critically discuss</a:t>
            </a:r>
            <a:r>
              <a:rPr lang="en-US" sz="1800" dirty="0"/>
              <a:t> the pedagogical value of specific eLearning materials in a range of different contexts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Critically discuss</a:t>
            </a:r>
            <a:r>
              <a:rPr lang="en-US" sz="1800" dirty="0"/>
              <a:t> the usability of specific eLearning materials in a range of different contexts.</a:t>
            </a:r>
          </a:p>
          <a:p>
            <a:pPr lvl="1">
              <a:spcBef>
                <a:spcPts val="600"/>
              </a:spcBef>
            </a:pPr>
            <a:r>
              <a:rPr lang="en-US" sz="1800" b="1" dirty="0"/>
              <a:t>Demonstrate</a:t>
            </a:r>
            <a:r>
              <a:rPr lang="en-US" sz="1800" dirty="0"/>
              <a:t> positive and constructive contribution to group work.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3744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How to write Learning outcomes: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We typically write 3-7 learning outcomes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We begin with a verb (one of Bloom’s)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Limit the length of each learning outcome to about 400 characters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Exclude special characters (e.g., accents, </a:t>
            </a:r>
            <a:r>
              <a:rPr lang="en-US" sz="1800" dirty="0" err="1"/>
              <a:t>umlats</a:t>
            </a:r>
            <a:r>
              <a:rPr lang="en-US" sz="1800" dirty="0"/>
              <a:t>, ampersands, etc.)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Exclude special formatting (e.g., dashes, numbering, etc.)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85561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BB70DB-0FDE-4C87-9BA4-79AE7957D9A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35C3F"/>
          </a:solidFill>
          <a:ln>
            <a:solidFill>
              <a:srgbClr val="261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050"/>
          </a:p>
        </p:txBody>
      </p:sp>
      <p:pic>
        <p:nvPicPr>
          <p:cNvPr id="9221" name="Picture 4" descr="Bloom">
            <a:extLst>
              <a:ext uri="{FF2B5EF4-FFF2-40B4-BE49-F238E27FC236}">
                <a16:creationId xmlns:a16="http://schemas.microsoft.com/office/drawing/2014/main" id="{5F4C7B1A-65EC-4844-B4A7-C98D83446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995" y="44527"/>
            <a:ext cx="3713279" cy="505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D3E8DC-9399-4A17-90A4-3F5ED89D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Benjamin S. Bloom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96B51-4758-449F-BE2A-24DA5DD74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Born: Feb 21, 1913 </a:t>
            </a:r>
          </a:p>
          <a:p>
            <a:r>
              <a:rPr lang="en-US" sz="2000" dirty="0">
                <a:solidFill>
                  <a:schemeClr val="bg1"/>
                </a:solidFill>
              </a:rPr>
              <a:t>Died: Sept 13, 1999 </a:t>
            </a:r>
          </a:p>
          <a:p>
            <a:r>
              <a:rPr lang="en-US" sz="2000" dirty="0">
                <a:solidFill>
                  <a:schemeClr val="bg1"/>
                </a:solidFill>
              </a:rPr>
              <a:t>Born in Lansford, Pennsylvania.</a:t>
            </a:r>
          </a:p>
          <a:p>
            <a:r>
              <a:rPr lang="en-US" sz="2000" dirty="0">
                <a:solidFill>
                  <a:schemeClr val="bg1"/>
                </a:solidFill>
              </a:rPr>
              <a:t>Educational psychologist</a:t>
            </a:r>
          </a:p>
          <a:p>
            <a:r>
              <a:rPr lang="en-US" sz="2000" dirty="0">
                <a:solidFill>
                  <a:schemeClr val="bg1"/>
                </a:solidFill>
              </a:rPr>
              <a:t>Editor of “</a:t>
            </a:r>
            <a:r>
              <a:rPr lang="en-US" sz="2000" i="1" dirty="0">
                <a:solidFill>
                  <a:schemeClr val="bg1"/>
                </a:solidFill>
              </a:rPr>
              <a:t>Taxonomy of Educational Objectives, Handbook 1: Cognitive Domain</a:t>
            </a:r>
            <a:r>
              <a:rPr lang="en-US" sz="2000" dirty="0">
                <a:solidFill>
                  <a:schemeClr val="bg1"/>
                </a:solidFill>
              </a:rPr>
              <a:t>” (1956)</a:t>
            </a:r>
            <a:endParaRPr lang="en-IE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B5AB6-BDF2-45E4-8427-FF3146479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 1956 Bloom helped developed a taxonomy of cognitive objectives in “Taxonomy of Educational Objectives, Handbook 1”</a:t>
            </a:r>
          </a:p>
          <a:p>
            <a:r>
              <a:rPr lang="en-US" sz="2000" dirty="0"/>
              <a:t>As a means of expressing qualitatively different kinds of thinking</a:t>
            </a:r>
          </a:p>
          <a:p>
            <a:endParaRPr lang="en-IE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46E64274-FE6B-4908-948E-47085DC4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493" y="569100"/>
            <a:ext cx="2275514" cy="34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39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B5AB6-BDF2-45E4-8427-FF3146479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It’s been adapted for classroom use as a planning tool and is one of the most universally applied models </a:t>
            </a:r>
          </a:p>
          <a:p>
            <a:r>
              <a:rPr lang="en-US" sz="2000" dirty="0"/>
              <a:t>Provides a way of organizing thinking skills into six levels, from basic to the more complex levels of thinking</a:t>
            </a:r>
          </a:p>
          <a:p>
            <a:endParaRPr lang="en-IE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46E64274-FE6B-4908-948E-47085DC4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493" y="569100"/>
            <a:ext cx="2275514" cy="34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5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Evaluation</a:t>
            </a:r>
          </a:p>
          <a:p>
            <a:r>
              <a:rPr lang="en-US" sz="2400" dirty="0"/>
              <a:t>Synthesis</a:t>
            </a:r>
          </a:p>
          <a:p>
            <a:r>
              <a:rPr lang="en-US" sz="2400" dirty="0"/>
              <a:t>Analysis</a:t>
            </a:r>
          </a:p>
          <a:p>
            <a:r>
              <a:rPr lang="en-US" sz="2400" dirty="0"/>
              <a:t>Application</a:t>
            </a:r>
          </a:p>
          <a:p>
            <a:r>
              <a:rPr lang="en-US" sz="2400" dirty="0"/>
              <a:t>Comprehension</a:t>
            </a:r>
          </a:p>
          <a:p>
            <a:r>
              <a:rPr lang="en-US" sz="2400" dirty="0"/>
              <a:t>Knowledge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Instructional Design and e-Authoring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4084E564-8CEB-4314-907F-A006C2F8F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449" y="1036161"/>
            <a:ext cx="462097" cy="2921864"/>
          </a:xfrm>
          <a:prstGeom prst="upArrow">
            <a:avLst>
              <a:gd name="adj1" fmla="val 50000"/>
              <a:gd name="adj2" fmla="val 193750"/>
            </a:avLst>
          </a:prstGeom>
          <a:solidFill>
            <a:schemeClr val="tx2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  <p:sp>
        <p:nvSpPr>
          <p:cNvPr id="9" name="WordArt 13">
            <a:extLst>
              <a:ext uri="{FF2B5EF4-FFF2-40B4-BE49-F238E27FC236}">
                <a16:creationId xmlns:a16="http://schemas.microsoft.com/office/drawing/2014/main" id="{B0ADC66B-8D69-4F4B-A56F-8780FDF2DE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73497" y="1497246"/>
            <a:ext cx="4818197" cy="4773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Higher-order thinking</a:t>
            </a:r>
          </a:p>
        </p:txBody>
      </p:sp>
      <p:sp>
        <p:nvSpPr>
          <p:cNvPr id="10" name="AutoShape 14">
            <a:extLst>
              <a:ext uri="{FF2B5EF4-FFF2-40B4-BE49-F238E27FC236}">
                <a16:creationId xmlns:a16="http://schemas.microsoft.com/office/drawing/2014/main" id="{6ADC8334-63ED-40A9-A25D-38B510B89468}"/>
              </a:ext>
            </a:extLst>
          </p:cNvPr>
          <p:cNvSpPr>
            <a:spLocks/>
          </p:cNvSpPr>
          <p:nvPr/>
        </p:nvSpPr>
        <p:spPr bwMode="auto">
          <a:xfrm>
            <a:off x="145997" y="1238640"/>
            <a:ext cx="537882" cy="1208426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64791444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765</Words>
  <Application>Microsoft Office PowerPoint</Application>
  <PresentationFormat>On-screen Show (16:9)</PresentationFormat>
  <Paragraphs>103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Roboto</vt:lpstr>
      <vt:lpstr>Times New Roman</vt:lpstr>
      <vt:lpstr>Simple Light</vt:lpstr>
      <vt:lpstr>Instructional Design and e-Authoring</vt:lpstr>
      <vt:lpstr>Learning Outcomes</vt:lpstr>
      <vt:lpstr>Learning Outcomes</vt:lpstr>
      <vt:lpstr>Learning Outcomes</vt:lpstr>
      <vt:lpstr>Learning Outcomes</vt:lpstr>
      <vt:lpstr>Benjamin S. Bloom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35</cp:revision>
  <dcterms:modified xsi:type="dcterms:W3CDTF">2023-01-16T15:19:38Z</dcterms:modified>
</cp:coreProperties>
</file>