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2"/>
  </p:notesMasterIdLst>
  <p:sldIdLst>
    <p:sldId id="383" r:id="rId2"/>
    <p:sldId id="303" r:id="rId3"/>
    <p:sldId id="331" r:id="rId4"/>
    <p:sldId id="376" r:id="rId5"/>
    <p:sldId id="378" r:id="rId6"/>
    <p:sldId id="381" r:id="rId7"/>
    <p:sldId id="382" r:id="rId8"/>
    <p:sldId id="332" r:id="rId9"/>
    <p:sldId id="380" r:id="rId10"/>
    <p:sldId id="379"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9" r:id="rId27"/>
    <p:sldId id="350" r:id="rId28"/>
    <p:sldId id="351" r:id="rId29"/>
    <p:sldId id="352" r:id="rId30"/>
    <p:sldId id="353" r:id="rId31"/>
    <p:sldId id="410" r:id="rId32"/>
    <p:sldId id="411" r:id="rId33"/>
    <p:sldId id="412" r:id="rId34"/>
    <p:sldId id="413" r:id="rId35"/>
    <p:sldId id="468" r:id="rId36"/>
    <p:sldId id="414" r:id="rId37"/>
    <p:sldId id="469" r:id="rId38"/>
    <p:sldId id="415" r:id="rId39"/>
    <p:sldId id="416" r:id="rId40"/>
    <p:sldId id="417" r:id="rId41"/>
    <p:sldId id="424" r:id="rId42"/>
    <p:sldId id="425" r:id="rId43"/>
    <p:sldId id="426" r:id="rId44"/>
    <p:sldId id="427" r:id="rId45"/>
    <p:sldId id="428" r:id="rId46"/>
    <p:sldId id="429" r:id="rId47"/>
    <p:sldId id="354" r:id="rId48"/>
    <p:sldId id="356" r:id="rId49"/>
    <p:sldId id="355" r:id="rId50"/>
    <p:sldId id="359" r:id="rId51"/>
    <p:sldId id="360" r:id="rId52"/>
    <p:sldId id="361" r:id="rId53"/>
    <p:sldId id="362" r:id="rId54"/>
    <p:sldId id="363" r:id="rId55"/>
    <p:sldId id="364" r:id="rId56"/>
    <p:sldId id="365" r:id="rId57"/>
    <p:sldId id="366" r:id="rId58"/>
    <p:sldId id="367" r:id="rId59"/>
    <p:sldId id="370" r:id="rId60"/>
    <p:sldId id="371" r:id="rId61"/>
    <p:sldId id="372" r:id="rId62"/>
    <p:sldId id="373" r:id="rId63"/>
    <p:sldId id="374" r:id="rId64"/>
    <p:sldId id="375" r:id="rId65"/>
    <p:sldId id="473" r:id="rId66"/>
    <p:sldId id="368" r:id="rId67"/>
    <p:sldId id="470" r:id="rId68"/>
    <p:sldId id="377" r:id="rId69"/>
    <p:sldId id="471" r:id="rId70"/>
    <p:sldId id="330" r:id="rId7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6C570B49-A356-4F0B-88A8-E5453066C50C}"/>
    <pc:docChg chg="custSel addSld delSld modSld">
      <pc:chgData name="Damian T. Gordon" userId="7469c87ffe94b59c" providerId="LiveId" clId="{6C570B49-A356-4F0B-88A8-E5453066C50C}" dt="2023-01-16T14:12:19.499" v="125" actId="20577"/>
      <pc:docMkLst>
        <pc:docMk/>
      </pc:docMkLst>
      <pc:sldChg chg="add">
        <pc:chgData name="Damian T. Gordon" userId="7469c87ffe94b59c" providerId="LiveId" clId="{6C570B49-A356-4F0B-88A8-E5453066C50C}" dt="2023-01-16T14:09:25.706" v="59"/>
        <pc:sldMkLst>
          <pc:docMk/>
          <pc:sldMk cId="2861072414" sldId="354"/>
        </pc:sldMkLst>
      </pc:sldChg>
      <pc:sldChg chg="add">
        <pc:chgData name="Damian T. Gordon" userId="7469c87ffe94b59c" providerId="LiveId" clId="{6C570B49-A356-4F0B-88A8-E5453066C50C}" dt="2023-01-16T14:09:25.706" v="59"/>
        <pc:sldMkLst>
          <pc:docMk/>
          <pc:sldMk cId="526714598" sldId="355"/>
        </pc:sldMkLst>
      </pc:sldChg>
      <pc:sldChg chg="add">
        <pc:chgData name="Damian T. Gordon" userId="7469c87ffe94b59c" providerId="LiveId" clId="{6C570B49-A356-4F0B-88A8-E5453066C50C}" dt="2023-01-16T14:09:25.706" v="59"/>
        <pc:sldMkLst>
          <pc:docMk/>
          <pc:sldMk cId="4091540857" sldId="356"/>
        </pc:sldMkLst>
      </pc:sldChg>
      <pc:sldChg chg="add del setBg">
        <pc:chgData name="Damian T. Gordon" userId="7469c87ffe94b59c" providerId="LiveId" clId="{6C570B49-A356-4F0B-88A8-E5453066C50C}" dt="2023-01-16T14:09:29.172" v="60" actId="47"/>
        <pc:sldMkLst>
          <pc:docMk/>
          <pc:sldMk cId="3864314812" sldId="357"/>
        </pc:sldMkLst>
      </pc:sldChg>
      <pc:sldChg chg="add del setBg">
        <pc:chgData name="Damian T. Gordon" userId="7469c87ffe94b59c" providerId="LiveId" clId="{6C570B49-A356-4F0B-88A8-E5453066C50C}" dt="2023-01-16T14:09:30.895" v="61" actId="47"/>
        <pc:sldMkLst>
          <pc:docMk/>
          <pc:sldMk cId="3706148721" sldId="358"/>
        </pc:sldMkLst>
      </pc:sldChg>
      <pc:sldChg chg="add">
        <pc:chgData name="Damian T. Gordon" userId="7469c87ffe94b59c" providerId="LiveId" clId="{6C570B49-A356-4F0B-88A8-E5453066C50C}" dt="2023-01-16T14:09:25.706" v="59"/>
        <pc:sldMkLst>
          <pc:docMk/>
          <pc:sldMk cId="902487574" sldId="359"/>
        </pc:sldMkLst>
      </pc:sldChg>
      <pc:sldChg chg="add">
        <pc:chgData name="Damian T. Gordon" userId="7469c87ffe94b59c" providerId="LiveId" clId="{6C570B49-A356-4F0B-88A8-E5453066C50C}" dt="2023-01-16T14:09:25.706" v="59"/>
        <pc:sldMkLst>
          <pc:docMk/>
          <pc:sldMk cId="1155175269" sldId="360"/>
        </pc:sldMkLst>
      </pc:sldChg>
      <pc:sldChg chg="add">
        <pc:chgData name="Damian T. Gordon" userId="7469c87ffe94b59c" providerId="LiveId" clId="{6C570B49-A356-4F0B-88A8-E5453066C50C}" dt="2023-01-16T14:09:25.706" v="59"/>
        <pc:sldMkLst>
          <pc:docMk/>
          <pc:sldMk cId="4264930856" sldId="361"/>
        </pc:sldMkLst>
      </pc:sldChg>
      <pc:sldChg chg="add">
        <pc:chgData name="Damian T. Gordon" userId="7469c87ffe94b59c" providerId="LiveId" clId="{6C570B49-A356-4F0B-88A8-E5453066C50C}" dt="2023-01-16T14:09:25.706" v="59"/>
        <pc:sldMkLst>
          <pc:docMk/>
          <pc:sldMk cId="4026994611" sldId="362"/>
        </pc:sldMkLst>
      </pc:sldChg>
      <pc:sldChg chg="add">
        <pc:chgData name="Damian T. Gordon" userId="7469c87ffe94b59c" providerId="LiveId" clId="{6C570B49-A356-4F0B-88A8-E5453066C50C}" dt="2023-01-16T14:09:25.706" v="59"/>
        <pc:sldMkLst>
          <pc:docMk/>
          <pc:sldMk cId="2078805118" sldId="363"/>
        </pc:sldMkLst>
      </pc:sldChg>
      <pc:sldChg chg="add">
        <pc:chgData name="Damian T. Gordon" userId="7469c87ffe94b59c" providerId="LiveId" clId="{6C570B49-A356-4F0B-88A8-E5453066C50C}" dt="2023-01-16T14:09:25.706" v="59"/>
        <pc:sldMkLst>
          <pc:docMk/>
          <pc:sldMk cId="2563579520" sldId="364"/>
        </pc:sldMkLst>
      </pc:sldChg>
      <pc:sldChg chg="add">
        <pc:chgData name="Damian T. Gordon" userId="7469c87ffe94b59c" providerId="LiveId" clId="{6C570B49-A356-4F0B-88A8-E5453066C50C}" dt="2023-01-16T14:09:25.706" v="59"/>
        <pc:sldMkLst>
          <pc:docMk/>
          <pc:sldMk cId="802959816" sldId="365"/>
        </pc:sldMkLst>
      </pc:sldChg>
      <pc:sldChg chg="add">
        <pc:chgData name="Damian T. Gordon" userId="7469c87ffe94b59c" providerId="LiveId" clId="{6C570B49-A356-4F0B-88A8-E5453066C50C}" dt="2023-01-16T14:09:25.706" v="59"/>
        <pc:sldMkLst>
          <pc:docMk/>
          <pc:sldMk cId="1489675734" sldId="366"/>
        </pc:sldMkLst>
      </pc:sldChg>
      <pc:sldChg chg="add">
        <pc:chgData name="Damian T. Gordon" userId="7469c87ffe94b59c" providerId="LiveId" clId="{6C570B49-A356-4F0B-88A8-E5453066C50C}" dt="2023-01-16T14:09:25.706" v="59"/>
        <pc:sldMkLst>
          <pc:docMk/>
          <pc:sldMk cId="919218598" sldId="367"/>
        </pc:sldMkLst>
      </pc:sldChg>
      <pc:sldChg chg="add">
        <pc:chgData name="Damian T. Gordon" userId="7469c87ffe94b59c" providerId="LiveId" clId="{6C570B49-A356-4F0B-88A8-E5453066C50C}" dt="2023-01-16T14:09:25.706" v="59"/>
        <pc:sldMkLst>
          <pc:docMk/>
          <pc:sldMk cId="123635936" sldId="368"/>
        </pc:sldMkLst>
      </pc:sldChg>
      <pc:sldChg chg="add">
        <pc:chgData name="Damian T. Gordon" userId="7469c87ffe94b59c" providerId="LiveId" clId="{6C570B49-A356-4F0B-88A8-E5453066C50C}" dt="2023-01-16T14:09:25.706" v="59"/>
        <pc:sldMkLst>
          <pc:docMk/>
          <pc:sldMk cId="3842677499" sldId="370"/>
        </pc:sldMkLst>
      </pc:sldChg>
      <pc:sldChg chg="add">
        <pc:chgData name="Damian T. Gordon" userId="7469c87ffe94b59c" providerId="LiveId" clId="{6C570B49-A356-4F0B-88A8-E5453066C50C}" dt="2023-01-16T14:09:25.706" v="59"/>
        <pc:sldMkLst>
          <pc:docMk/>
          <pc:sldMk cId="620822621" sldId="371"/>
        </pc:sldMkLst>
      </pc:sldChg>
      <pc:sldChg chg="add">
        <pc:chgData name="Damian T. Gordon" userId="7469c87ffe94b59c" providerId="LiveId" clId="{6C570B49-A356-4F0B-88A8-E5453066C50C}" dt="2023-01-16T14:09:25.706" v="59"/>
        <pc:sldMkLst>
          <pc:docMk/>
          <pc:sldMk cId="1494303994" sldId="372"/>
        </pc:sldMkLst>
      </pc:sldChg>
      <pc:sldChg chg="add">
        <pc:chgData name="Damian T. Gordon" userId="7469c87ffe94b59c" providerId="LiveId" clId="{6C570B49-A356-4F0B-88A8-E5453066C50C}" dt="2023-01-16T14:09:25.706" v="59"/>
        <pc:sldMkLst>
          <pc:docMk/>
          <pc:sldMk cId="1904021219" sldId="373"/>
        </pc:sldMkLst>
      </pc:sldChg>
      <pc:sldChg chg="add">
        <pc:chgData name="Damian T. Gordon" userId="7469c87ffe94b59c" providerId="LiveId" clId="{6C570B49-A356-4F0B-88A8-E5453066C50C}" dt="2023-01-16T14:09:25.706" v="59"/>
        <pc:sldMkLst>
          <pc:docMk/>
          <pc:sldMk cId="273988131" sldId="374"/>
        </pc:sldMkLst>
      </pc:sldChg>
      <pc:sldChg chg="add">
        <pc:chgData name="Damian T. Gordon" userId="7469c87ffe94b59c" providerId="LiveId" clId="{6C570B49-A356-4F0B-88A8-E5453066C50C}" dt="2023-01-16T14:09:25.706" v="59"/>
        <pc:sldMkLst>
          <pc:docMk/>
          <pc:sldMk cId="723102602" sldId="375"/>
        </pc:sldMkLst>
      </pc:sldChg>
      <pc:sldChg chg="add">
        <pc:chgData name="Damian T. Gordon" userId="7469c87ffe94b59c" providerId="LiveId" clId="{6C570B49-A356-4F0B-88A8-E5453066C50C}" dt="2023-01-16T14:09:25.706" v="59"/>
        <pc:sldMkLst>
          <pc:docMk/>
          <pc:sldMk cId="2739556431" sldId="377"/>
        </pc:sldMkLst>
      </pc:sldChg>
      <pc:sldChg chg="modSp mod">
        <pc:chgData name="Damian T. Gordon" userId="7469c87ffe94b59c" providerId="LiveId" clId="{6C570B49-A356-4F0B-88A8-E5453066C50C}" dt="2023-01-16T14:12:19.499" v="125" actId="20577"/>
        <pc:sldMkLst>
          <pc:docMk/>
          <pc:sldMk cId="0" sldId="383"/>
        </pc:sldMkLst>
        <pc:spChg chg="mod">
          <ac:chgData name="Damian T. Gordon" userId="7469c87ffe94b59c" providerId="LiveId" clId="{6C570B49-A356-4F0B-88A8-E5453066C50C}" dt="2023-01-16T14:07:41.320" v="42" actId="20577"/>
          <ac:spMkLst>
            <pc:docMk/>
            <pc:sldMk cId="0" sldId="383"/>
            <ac:spMk id="376" creationId="{00000000-0000-0000-0000-000000000000}"/>
          </ac:spMkLst>
        </pc:spChg>
        <pc:spChg chg="mod">
          <ac:chgData name="Damian T. Gordon" userId="7469c87ffe94b59c" providerId="LiveId" clId="{6C570B49-A356-4F0B-88A8-E5453066C50C}" dt="2023-01-16T14:12:19.499" v="125" actId="20577"/>
          <ac:spMkLst>
            <pc:docMk/>
            <pc:sldMk cId="0" sldId="383"/>
            <ac:spMk id="377" creationId="{00000000-0000-0000-0000-000000000000}"/>
          </ac:spMkLst>
        </pc:spChg>
      </pc:sldChg>
      <pc:sldChg chg="add">
        <pc:chgData name="Damian T. Gordon" userId="7469c87ffe94b59c" providerId="LiveId" clId="{6C570B49-A356-4F0B-88A8-E5453066C50C}" dt="2023-01-16T14:08:12.441" v="43"/>
        <pc:sldMkLst>
          <pc:docMk/>
          <pc:sldMk cId="3876759284" sldId="410"/>
        </pc:sldMkLst>
      </pc:sldChg>
      <pc:sldChg chg="add">
        <pc:chgData name="Damian T. Gordon" userId="7469c87ffe94b59c" providerId="LiveId" clId="{6C570B49-A356-4F0B-88A8-E5453066C50C}" dt="2023-01-16T14:08:12.441" v="43"/>
        <pc:sldMkLst>
          <pc:docMk/>
          <pc:sldMk cId="3128054778" sldId="411"/>
        </pc:sldMkLst>
      </pc:sldChg>
      <pc:sldChg chg="add">
        <pc:chgData name="Damian T. Gordon" userId="7469c87ffe94b59c" providerId="LiveId" clId="{6C570B49-A356-4F0B-88A8-E5453066C50C}" dt="2023-01-16T14:08:12.441" v="43"/>
        <pc:sldMkLst>
          <pc:docMk/>
          <pc:sldMk cId="2572009255" sldId="412"/>
        </pc:sldMkLst>
      </pc:sldChg>
      <pc:sldChg chg="modSp add mod">
        <pc:chgData name="Damian T. Gordon" userId="7469c87ffe94b59c" providerId="LiveId" clId="{6C570B49-A356-4F0B-88A8-E5453066C50C}" dt="2023-01-16T14:08:12.563" v="44" actId="27636"/>
        <pc:sldMkLst>
          <pc:docMk/>
          <pc:sldMk cId="312366819" sldId="413"/>
        </pc:sldMkLst>
        <pc:spChg chg="mod">
          <ac:chgData name="Damian T. Gordon" userId="7469c87ffe94b59c" providerId="LiveId" clId="{6C570B49-A356-4F0B-88A8-E5453066C50C}" dt="2023-01-16T14:08:12.563" v="44" actId="27636"/>
          <ac:spMkLst>
            <pc:docMk/>
            <pc:sldMk cId="312366819" sldId="413"/>
            <ac:spMk id="2" creationId="{00000000-0000-0000-0000-000000000000}"/>
          </ac:spMkLst>
        </pc:spChg>
      </pc:sldChg>
      <pc:sldChg chg="modSp add mod">
        <pc:chgData name="Damian T. Gordon" userId="7469c87ffe94b59c" providerId="LiveId" clId="{6C570B49-A356-4F0B-88A8-E5453066C50C}" dt="2023-01-16T14:08:12.576" v="46" actId="27636"/>
        <pc:sldMkLst>
          <pc:docMk/>
          <pc:sldMk cId="1266488821" sldId="414"/>
        </pc:sldMkLst>
        <pc:spChg chg="mod">
          <ac:chgData name="Damian T. Gordon" userId="7469c87ffe94b59c" providerId="LiveId" clId="{6C570B49-A356-4F0B-88A8-E5453066C50C}" dt="2023-01-16T14:08:12.576" v="46" actId="27636"/>
          <ac:spMkLst>
            <pc:docMk/>
            <pc:sldMk cId="1266488821" sldId="414"/>
            <ac:spMk id="2" creationId="{00000000-0000-0000-0000-000000000000}"/>
          </ac:spMkLst>
        </pc:spChg>
      </pc:sldChg>
      <pc:sldChg chg="modSp add mod">
        <pc:chgData name="Damian T. Gordon" userId="7469c87ffe94b59c" providerId="LiveId" clId="{6C570B49-A356-4F0B-88A8-E5453066C50C}" dt="2023-01-16T14:08:12.595" v="48" actId="27636"/>
        <pc:sldMkLst>
          <pc:docMk/>
          <pc:sldMk cId="646902088" sldId="415"/>
        </pc:sldMkLst>
        <pc:spChg chg="mod">
          <ac:chgData name="Damian T. Gordon" userId="7469c87ffe94b59c" providerId="LiveId" clId="{6C570B49-A356-4F0B-88A8-E5453066C50C}" dt="2023-01-16T14:08:12.595" v="48" actId="27636"/>
          <ac:spMkLst>
            <pc:docMk/>
            <pc:sldMk cId="646902088" sldId="415"/>
            <ac:spMk id="2" creationId="{00000000-0000-0000-0000-000000000000}"/>
          </ac:spMkLst>
        </pc:spChg>
      </pc:sldChg>
      <pc:sldChg chg="modSp add mod">
        <pc:chgData name="Damian T. Gordon" userId="7469c87ffe94b59c" providerId="LiveId" clId="{6C570B49-A356-4F0B-88A8-E5453066C50C}" dt="2023-01-16T14:08:12.600" v="49" actId="27636"/>
        <pc:sldMkLst>
          <pc:docMk/>
          <pc:sldMk cId="2562797520" sldId="416"/>
        </pc:sldMkLst>
        <pc:spChg chg="mod">
          <ac:chgData name="Damian T. Gordon" userId="7469c87ffe94b59c" providerId="LiveId" clId="{6C570B49-A356-4F0B-88A8-E5453066C50C}" dt="2023-01-16T14:08:12.600" v="49" actId="27636"/>
          <ac:spMkLst>
            <pc:docMk/>
            <pc:sldMk cId="2562797520" sldId="416"/>
            <ac:spMk id="2" creationId="{00000000-0000-0000-0000-000000000000}"/>
          </ac:spMkLst>
        </pc:spChg>
      </pc:sldChg>
      <pc:sldChg chg="modSp add mod">
        <pc:chgData name="Damian T. Gordon" userId="7469c87ffe94b59c" providerId="LiveId" clId="{6C570B49-A356-4F0B-88A8-E5453066C50C}" dt="2023-01-16T14:08:12.609" v="50" actId="27636"/>
        <pc:sldMkLst>
          <pc:docMk/>
          <pc:sldMk cId="1940229263" sldId="417"/>
        </pc:sldMkLst>
        <pc:spChg chg="mod">
          <ac:chgData name="Damian T. Gordon" userId="7469c87ffe94b59c" providerId="LiveId" clId="{6C570B49-A356-4F0B-88A8-E5453066C50C}" dt="2023-01-16T14:08:12.609" v="50" actId="27636"/>
          <ac:spMkLst>
            <pc:docMk/>
            <pc:sldMk cId="1940229263" sldId="417"/>
            <ac:spMk id="2" creationId="{00000000-0000-0000-0000-000000000000}"/>
          </ac:spMkLst>
        </pc:spChg>
      </pc:sldChg>
      <pc:sldChg chg="modSp add mod">
        <pc:chgData name="Damian T. Gordon" userId="7469c87ffe94b59c" providerId="LiveId" clId="{6C570B49-A356-4F0B-88A8-E5453066C50C}" dt="2023-01-16T14:08:12.617" v="52" actId="27636"/>
        <pc:sldMkLst>
          <pc:docMk/>
          <pc:sldMk cId="898214347" sldId="424"/>
        </pc:sldMkLst>
        <pc:spChg chg="mod">
          <ac:chgData name="Damian T. Gordon" userId="7469c87ffe94b59c" providerId="LiveId" clId="{6C570B49-A356-4F0B-88A8-E5453066C50C}" dt="2023-01-16T14:08:12.617" v="52" actId="27636"/>
          <ac:spMkLst>
            <pc:docMk/>
            <pc:sldMk cId="898214347" sldId="424"/>
            <ac:spMk id="2" creationId="{00000000-0000-0000-0000-000000000000}"/>
          </ac:spMkLst>
        </pc:spChg>
        <pc:spChg chg="mod">
          <ac:chgData name="Damian T. Gordon" userId="7469c87ffe94b59c" providerId="LiveId" clId="{6C570B49-A356-4F0B-88A8-E5453066C50C}" dt="2023-01-16T14:08:12.616" v="51" actId="27636"/>
          <ac:spMkLst>
            <pc:docMk/>
            <pc:sldMk cId="898214347" sldId="424"/>
            <ac:spMk id="3" creationId="{00000000-0000-0000-0000-000000000000}"/>
          </ac:spMkLst>
        </pc:spChg>
      </pc:sldChg>
      <pc:sldChg chg="modSp add mod">
        <pc:chgData name="Damian T. Gordon" userId="7469c87ffe94b59c" providerId="LiveId" clId="{6C570B49-A356-4F0B-88A8-E5453066C50C}" dt="2023-01-16T14:08:12.623" v="53" actId="27636"/>
        <pc:sldMkLst>
          <pc:docMk/>
          <pc:sldMk cId="3742464996" sldId="425"/>
        </pc:sldMkLst>
        <pc:spChg chg="mod">
          <ac:chgData name="Damian T. Gordon" userId="7469c87ffe94b59c" providerId="LiveId" clId="{6C570B49-A356-4F0B-88A8-E5453066C50C}" dt="2023-01-16T14:08:12.623" v="53" actId="27636"/>
          <ac:spMkLst>
            <pc:docMk/>
            <pc:sldMk cId="3742464996" sldId="425"/>
            <ac:spMk id="2" creationId="{00000000-0000-0000-0000-000000000000}"/>
          </ac:spMkLst>
        </pc:spChg>
      </pc:sldChg>
      <pc:sldChg chg="modSp add mod">
        <pc:chgData name="Damian T. Gordon" userId="7469c87ffe94b59c" providerId="LiveId" clId="{6C570B49-A356-4F0B-88A8-E5453066C50C}" dt="2023-01-16T14:08:12.628" v="54" actId="27636"/>
        <pc:sldMkLst>
          <pc:docMk/>
          <pc:sldMk cId="2316516110" sldId="426"/>
        </pc:sldMkLst>
        <pc:spChg chg="mod">
          <ac:chgData name="Damian T. Gordon" userId="7469c87ffe94b59c" providerId="LiveId" clId="{6C570B49-A356-4F0B-88A8-E5453066C50C}" dt="2023-01-16T14:08:12.628" v="54" actId="27636"/>
          <ac:spMkLst>
            <pc:docMk/>
            <pc:sldMk cId="2316516110" sldId="426"/>
            <ac:spMk id="2" creationId="{00000000-0000-0000-0000-000000000000}"/>
          </ac:spMkLst>
        </pc:spChg>
      </pc:sldChg>
      <pc:sldChg chg="modSp add mod">
        <pc:chgData name="Damian T. Gordon" userId="7469c87ffe94b59c" providerId="LiveId" clId="{6C570B49-A356-4F0B-88A8-E5453066C50C}" dt="2023-01-16T14:08:12.639" v="56" actId="27636"/>
        <pc:sldMkLst>
          <pc:docMk/>
          <pc:sldMk cId="2963303592" sldId="427"/>
        </pc:sldMkLst>
        <pc:spChg chg="mod">
          <ac:chgData name="Damian T. Gordon" userId="7469c87ffe94b59c" providerId="LiveId" clId="{6C570B49-A356-4F0B-88A8-E5453066C50C}" dt="2023-01-16T14:08:12.633" v="55" actId="27636"/>
          <ac:spMkLst>
            <pc:docMk/>
            <pc:sldMk cId="2963303592" sldId="427"/>
            <ac:spMk id="2" creationId="{00000000-0000-0000-0000-000000000000}"/>
          </ac:spMkLst>
        </pc:spChg>
        <pc:spChg chg="mod">
          <ac:chgData name="Damian T. Gordon" userId="7469c87ffe94b59c" providerId="LiveId" clId="{6C570B49-A356-4F0B-88A8-E5453066C50C}" dt="2023-01-16T14:08:12.639" v="56" actId="27636"/>
          <ac:spMkLst>
            <pc:docMk/>
            <pc:sldMk cId="2963303592" sldId="427"/>
            <ac:spMk id="3" creationId="{00000000-0000-0000-0000-000000000000}"/>
          </ac:spMkLst>
        </pc:spChg>
      </pc:sldChg>
      <pc:sldChg chg="modSp add mod">
        <pc:chgData name="Damian T. Gordon" userId="7469c87ffe94b59c" providerId="LiveId" clId="{6C570B49-A356-4F0B-88A8-E5453066C50C}" dt="2023-01-16T14:08:12.646" v="57" actId="27636"/>
        <pc:sldMkLst>
          <pc:docMk/>
          <pc:sldMk cId="655343278" sldId="428"/>
        </pc:sldMkLst>
        <pc:spChg chg="mod">
          <ac:chgData name="Damian T. Gordon" userId="7469c87ffe94b59c" providerId="LiveId" clId="{6C570B49-A356-4F0B-88A8-E5453066C50C}" dt="2023-01-16T14:08:12.646" v="57" actId="27636"/>
          <ac:spMkLst>
            <pc:docMk/>
            <pc:sldMk cId="655343278" sldId="428"/>
            <ac:spMk id="2" creationId="{00000000-0000-0000-0000-000000000000}"/>
          </ac:spMkLst>
        </pc:spChg>
      </pc:sldChg>
      <pc:sldChg chg="modSp add mod">
        <pc:chgData name="Damian T. Gordon" userId="7469c87ffe94b59c" providerId="LiveId" clId="{6C570B49-A356-4F0B-88A8-E5453066C50C}" dt="2023-01-16T14:08:12.650" v="58" actId="27636"/>
        <pc:sldMkLst>
          <pc:docMk/>
          <pc:sldMk cId="1752160353" sldId="429"/>
        </pc:sldMkLst>
        <pc:spChg chg="mod">
          <ac:chgData name="Damian T. Gordon" userId="7469c87ffe94b59c" providerId="LiveId" clId="{6C570B49-A356-4F0B-88A8-E5453066C50C}" dt="2023-01-16T14:08:12.650" v="58" actId="27636"/>
          <ac:spMkLst>
            <pc:docMk/>
            <pc:sldMk cId="1752160353" sldId="429"/>
            <ac:spMk id="2" creationId="{00000000-0000-0000-0000-000000000000}"/>
          </ac:spMkLst>
        </pc:spChg>
      </pc:sldChg>
      <pc:sldChg chg="modSp add mod">
        <pc:chgData name="Damian T. Gordon" userId="7469c87ffe94b59c" providerId="LiveId" clId="{6C570B49-A356-4F0B-88A8-E5453066C50C}" dt="2023-01-16T14:08:12.571" v="45" actId="27636"/>
        <pc:sldMkLst>
          <pc:docMk/>
          <pc:sldMk cId="2569036121" sldId="468"/>
        </pc:sldMkLst>
        <pc:spChg chg="mod">
          <ac:chgData name="Damian T. Gordon" userId="7469c87ffe94b59c" providerId="LiveId" clId="{6C570B49-A356-4F0B-88A8-E5453066C50C}" dt="2023-01-16T14:08:12.571" v="45" actId="27636"/>
          <ac:spMkLst>
            <pc:docMk/>
            <pc:sldMk cId="2569036121" sldId="468"/>
            <ac:spMk id="2" creationId="{00000000-0000-0000-0000-000000000000}"/>
          </ac:spMkLst>
        </pc:spChg>
      </pc:sldChg>
      <pc:sldChg chg="modSp add mod">
        <pc:chgData name="Damian T. Gordon" userId="7469c87ffe94b59c" providerId="LiveId" clId="{6C570B49-A356-4F0B-88A8-E5453066C50C}" dt="2023-01-16T14:08:12.592" v="47" actId="27636"/>
        <pc:sldMkLst>
          <pc:docMk/>
          <pc:sldMk cId="311638197" sldId="469"/>
        </pc:sldMkLst>
        <pc:spChg chg="mod">
          <ac:chgData name="Damian T. Gordon" userId="7469c87ffe94b59c" providerId="LiveId" clId="{6C570B49-A356-4F0B-88A8-E5453066C50C}" dt="2023-01-16T14:08:12.592" v="47" actId="27636"/>
          <ac:spMkLst>
            <pc:docMk/>
            <pc:sldMk cId="311638197" sldId="469"/>
            <ac:spMk id="2" creationId="{00000000-0000-0000-0000-000000000000}"/>
          </ac:spMkLst>
        </pc:spChg>
      </pc:sldChg>
      <pc:sldChg chg="add">
        <pc:chgData name="Damian T. Gordon" userId="7469c87ffe94b59c" providerId="LiveId" clId="{6C570B49-A356-4F0B-88A8-E5453066C50C}" dt="2023-01-16T14:09:25.706" v="59"/>
        <pc:sldMkLst>
          <pc:docMk/>
          <pc:sldMk cId="379744854" sldId="470"/>
        </pc:sldMkLst>
      </pc:sldChg>
      <pc:sldChg chg="add">
        <pc:chgData name="Damian T. Gordon" userId="7469c87ffe94b59c" providerId="LiveId" clId="{6C570B49-A356-4F0B-88A8-E5453066C50C}" dt="2023-01-16T14:09:25.706" v="59"/>
        <pc:sldMkLst>
          <pc:docMk/>
          <pc:sldMk cId="3521834287" sldId="471"/>
        </pc:sldMkLst>
      </pc:sldChg>
      <pc:sldChg chg="add del">
        <pc:chgData name="Damian T. Gordon" userId="7469c87ffe94b59c" providerId="LiveId" clId="{6C570B49-A356-4F0B-88A8-E5453066C50C}" dt="2023-01-16T14:12:06.559" v="102" actId="47"/>
        <pc:sldMkLst>
          <pc:docMk/>
          <pc:sldMk cId="3575275604" sldId="472"/>
        </pc:sldMkLst>
      </pc:sldChg>
      <pc:sldChg chg="addSp delSp modSp add mod">
        <pc:chgData name="Damian T. Gordon" userId="7469c87ffe94b59c" providerId="LiveId" clId="{6C570B49-A356-4F0B-88A8-E5453066C50C}" dt="2023-01-16T14:11:59.809" v="101" actId="20577"/>
        <pc:sldMkLst>
          <pc:docMk/>
          <pc:sldMk cId="786424991" sldId="473"/>
        </pc:sldMkLst>
        <pc:spChg chg="mod">
          <ac:chgData name="Damian T. Gordon" userId="7469c87ffe94b59c" providerId="LiveId" clId="{6C570B49-A356-4F0B-88A8-E5453066C50C}" dt="2023-01-16T14:11:59.809" v="101" actId="20577"/>
          <ac:spMkLst>
            <pc:docMk/>
            <pc:sldMk cId="786424991" sldId="473"/>
            <ac:spMk id="3" creationId="{662ECBFC-19F1-4D5F-AADA-F31DA4E97162}"/>
          </ac:spMkLst>
        </pc:spChg>
        <pc:picChg chg="add mod">
          <ac:chgData name="Damian T. Gordon" userId="7469c87ffe94b59c" providerId="LiveId" clId="{6C570B49-A356-4F0B-88A8-E5453066C50C}" dt="2023-01-16T14:11:07.902" v="72"/>
          <ac:picMkLst>
            <pc:docMk/>
            <pc:sldMk cId="786424991" sldId="473"/>
            <ac:picMk id="2" creationId="{CADA1081-A22F-3123-AB07-F8E727F29C21}"/>
          </ac:picMkLst>
        </pc:picChg>
        <pc:picChg chg="add del mod">
          <ac:chgData name="Damian T. Gordon" userId="7469c87ffe94b59c" providerId="LiveId" clId="{6C570B49-A356-4F0B-88A8-E5453066C50C}" dt="2023-01-16T14:11:07.534" v="71" actId="478"/>
          <ac:picMkLst>
            <pc:docMk/>
            <pc:sldMk cId="786424991" sldId="473"/>
            <ac:picMk id="9" creationId="{C981BF44-A1A8-4346-B925-3D4C2235F228}"/>
          </ac:picMkLst>
        </pc:picChg>
        <pc:picChg chg="add del mod">
          <ac:chgData name="Damian T. Gordon" userId="7469c87ffe94b59c" providerId="LiveId" clId="{6C570B49-A356-4F0B-88A8-E5453066C50C}" dt="2023-01-16T14:11:06.530" v="70" actId="21"/>
          <ac:picMkLst>
            <pc:docMk/>
            <pc:sldMk cId="786424991" sldId="473"/>
            <ac:picMk id="1026" creationId="{C84A5705-BCF6-2E78-8F91-7B240A5A7DCD}"/>
          </ac:picMkLst>
        </pc:picChg>
      </pc:sldChg>
    </pc:docChg>
  </pc:docChgLst>
  <pc:docChgLst>
    <pc:chgData name="Damian T. Gordon" userId="7469c87ffe94b59c" providerId="LiveId" clId="{2263FD63-8F4A-449E-94A2-E7D2AABE2329}"/>
    <pc:docChg chg="delSld">
      <pc:chgData name="Damian T. Gordon" userId="7469c87ffe94b59c" providerId="LiveId" clId="{2263FD63-8F4A-449E-94A2-E7D2AABE2329}" dt="2023-03-25T17:46:21.320" v="0" actId="47"/>
      <pc:docMkLst>
        <pc:docMk/>
      </pc:docMkLst>
      <pc:sldChg chg="del">
        <pc:chgData name="Damian T. Gordon" userId="7469c87ffe94b59c" providerId="LiveId" clId="{2263FD63-8F4A-449E-94A2-E7D2AABE2329}" dt="2023-03-25T17:46:21.320" v="0" actId="47"/>
        <pc:sldMkLst>
          <pc:docMk/>
          <pc:sldMk cId="157423331"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65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87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24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08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58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85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61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81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62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93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55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287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24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3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32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05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23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395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14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70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52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95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6398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2764221-67D9-4391-AF21-F0533060CAFF}" type="slidenum">
              <a:rPr lang="en-IE" smtClean="0"/>
              <a:t>31</a:t>
            </a:fld>
            <a:endParaRPr lang="en-IE"/>
          </a:p>
        </p:txBody>
      </p:sp>
    </p:spTree>
    <p:extLst>
      <p:ext uri="{BB962C8B-B14F-4D97-AF65-F5344CB8AC3E}">
        <p14:creationId xmlns:p14="http://schemas.microsoft.com/office/powerpoint/2010/main" val="3784660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2764221-67D9-4391-AF21-F0533060CAFF}" type="slidenum">
              <a:rPr lang="en-IE" smtClean="0"/>
              <a:t>32</a:t>
            </a:fld>
            <a:endParaRPr lang="en-IE"/>
          </a:p>
        </p:txBody>
      </p:sp>
    </p:spTree>
    <p:extLst>
      <p:ext uri="{BB962C8B-B14F-4D97-AF65-F5344CB8AC3E}">
        <p14:creationId xmlns:p14="http://schemas.microsoft.com/office/powerpoint/2010/main" val="323961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2764221-67D9-4391-AF21-F0533060CAFF}" type="slidenum">
              <a:rPr lang="en-IE" smtClean="0"/>
              <a:t>33</a:t>
            </a:fld>
            <a:endParaRPr lang="en-IE"/>
          </a:p>
        </p:txBody>
      </p:sp>
    </p:spTree>
    <p:extLst>
      <p:ext uri="{BB962C8B-B14F-4D97-AF65-F5344CB8AC3E}">
        <p14:creationId xmlns:p14="http://schemas.microsoft.com/office/powerpoint/2010/main" val="363943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938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758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6659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766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310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54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272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2824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547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753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0029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736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298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903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4918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07183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19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450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7662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0343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2140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440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608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610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050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20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4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55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03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F0ADEC5-6569-446C-8A5B-AE8552532798}" type="datetimeFigureOut">
              <a:rPr lang="en-IE" smtClean="0"/>
              <a:pPr>
                <a:defRPr/>
              </a:pPr>
              <a:t>25/03/2023</a:t>
            </a:fld>
            <a:endParaRPr lang="en-IE"/>
          </a:p>
        </p:txBody>
      </p:sp>
      <p:sp>
        <p:nvSpPr>
          <p:cNvPr id="5" name="Footer Placeholder 4"/>
          <p:cNvSpPr>
            <a:spLocks noGrp="1"/>
          </p:cNvSpPr>
          <p:nvPr>
            <p:ph type="ftr" sz="quarter" idx="11"/>
          </p:nvPr>
        </p:nvSpPr>
        <p:spPr/>
        <p:txBody>
          <a:bodyPr/>
          <a:lstStyle/>
          <a:p>
            <a:pPr>
              <a:defRPr/>
            </a:pPr>
            <a:endParaRPr lang="en-IE"/>
          </a:p>
        </p:txBody>
      </p:sp>
      <p:sp>
        <p:nvSpPr>
          <p:cNvPr id="6" name="Slide Number Placeholder 5"/>
          <p:cNvSpPr>
            <a:spLocks noGrp="1"/>
          </p:cNvSpPr>
          <p:nvPr>
            <p:ph type="sldNum" sz="quarter" idx="12"/>
          </p:nvPr>
        </p:nvSpPr>
        <p:spPr/>
        <p:txBody>
          <a:bodyPr/>
          <a:lstStyle/>
          <a:p>
            <a:pPr>
              <a:defRPr/>
            </a:pPr>
            <a:fld id="{6D43E877-D5F1-4ECC-A173-E182C3484730}" type="slidenum">
              <a:rPr lang="en-IE" smtClean="0"/>
              <a:pPr>
                <a:defRPr/>
              </a:pPr>
              <a:t>‹#›</a:t>
            </a:fld>
            <a:endParaRPr lang="en-IE"/>
          </a:p>
        </p:txBody>
      </p:sp>
    </p:spTree>
    <p:extLst>
      <p:ext uri="{BB962C8B-B14F-4D97-AF65-F5344CB8AC3E}">
        <p14:creationId xmlns:p14="http://schemas.microsoft.com/office/powerpoint/2010/main" val="291327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search.creativecommons.or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soundcloud.com/search/sounds/?filter.license=to_shar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flickr.com/creativecommons/" TargetMode="External"/><Relationship Id="rId4" Type="http://schemas.openxmlformats.org/officeDocument/2006/relationships/hyperlink" Target="https://www.youtube.com/results?sp=EgIwAQ%253D%253D&amp;search_query=black+kitten"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labs.tineye.com/multicol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ollywoodreporter.com/thr-esq/judge-cant-figure-out-who-owns-rights-to-jack-ryan-charac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png"/><Relationship Id="rId4" Type="http://schemas.openxmlformats.org/officeDocument/2006/relationships/hyperlink" Target="https://deadline.com/2021/02/buck-rogers-estate-lawsuit-threat-legendary-entertainment-george-clooney-skydance-123468599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ollywoodreporter.com/thr-esq/judge-cant-figure-out-who-owns-rights-to-jack-ryan-charac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en-IE" b="1" dirty="0">
                <a:solidFill>
                  <a:srgbClr val="1A7D94"/>
                </a:solidFill>
                <a:latin typeface="Roboto"/>
                <a:ea typeface="Roboto"/>
                <a:cs typeface="Roboto"/>
                <a:sym typeface="Roboto"/>
              </a:rPr>
              <a:t>Instructional Design and </a:t>
            </a:r>
            <a:r>
              <a:rPr lang="en-IE" b="1" dirty="0" err="1">
                <a:solidFill>
                  <a:srgbClr val="1A7D94"/>
                </a:solidFill>
                <a:latin typeface="Roboto"/>
                <a:ea typeface="Roboto"/>
                <a:cs typeface="Roboto"/>
                <a:sym typeface="Roboto"/>
              </a:rPr>
              <a:t>eAuthoring</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Copyright and Creative Commons</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9"/>
          <p:cNvPicPr preferRelativeResize="0"/>
          <p:nvPr/>
        </p:nvPicPr>
        <p:blipFill>
          <a:blip r:embed="rId3">
            <a:alphaModFix/>
          </a:blip>
          <a:stretch>
            <a:fillRect/>
          </a:stretch>
        </p:blipFill>
        <p:spPr>
          <a:xfrm>
            <a:off x="7454348" y="4246075"/>
            <a:ext cx="1577824" cy="753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Law</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Usually has educational provisions:</a:t>
            </a:r>
          </a:p>
          <a:p>
            <a:pPr lvl="1">
              <a:spcBef>
                <a:spcPts val="600"/>
              </a:spcBef>
            </a:pPr>
            <a:r>
              <a:rPr lang="en-US" sz="2400" dirty="0"/>
              <a:t>flexible fair dealing - non-commercial uses for purposes of giving educational instruction</a:t>
            </a:r>
          </a:p>
          <a:p>
            <a:pPr lvl="1">
              <a:spcBef>
                <a:spcPts val="600"/>
              </a:spcBef>
            </a:pPr>
            <a:r>
              <a:rPr lang="en-US" sz="2400" dirty="0"/>
              <a:t>communications in and to the classroom</a:t>
            </a:r>
          </a:p>
          <a:p>
            <a:pPr lvl="1">
              <a:spcBef>
                <a:spcPts val="600"/>
              </a:spcBef>
            </a:pPr>
            <a:r>
              <a:rPr lang="en-US" sz="2400" dirty="0"/>
              <a:t>communications of free-to-air broadcasts </a:t>
            </a:r>
            <a:r>
              <a:rPr lang="en-US" sz="2400" dirty="0" err="1"/>
              <a:t>eg</a:t>
            </a:r>
            <a:r>
              <a:rPr lang="en-US" sz="2400" dirty="0"/>
              <a:t> webcasts and podcasts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398200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Law</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There are normally six rules:</a:t>
            </a:r>
          </a:p>
          <a:p>
            <a:pPr marL="596900" indent="-457200">
              <a:spcBef>
                <a:spcPts val="600"/>
              </a:spcBef>
              <a:buFont typeface="+mj-lt"/>
              <a:buAutoNum type="arabicPeriod"/>
            </a:pPr>
            <a:r>
              <a:rPr lang="en-US" sz="1600" dirty="0"/>
              <a:t>Use must be for purposes of giving educational instruction</a:t>
            </a:r>
          </a:p>
          <a:p>
            <a:pPr marL="596900" indent="-457200">
              <a:spcBef>
                <a:spcPts val="600"/>
              </a:spcBef>
              <a:buFont typeface="+mj-lt"/>
              <a:buAutoNum type="arabicPeriod"/>
            </a:pPr>
            <a:r>
              <a:rPr lang="en-US" sz="1600" dirty="0"/>
              <a:t>Use must be non-commercial</a:t>
            </a:r>
          </a:p>
          <a:p>
            <a:pPr marL="596900" indent="-457200">
              <a:spcBef>
                <a:spcPts val="600"/>
              </a:spcBef>
              <a:buFont typeface="+mj-lt"/>
              <a:buAutoNum type="arabicPeriod"/>
            </a:pPr>
            <a:r>
              <a:rPr lang="en-US" sz="1600" dirty="0"/>
              <a:t>Must be a “special case”</a:t>
            </a:r>
          </a:p>
          <a:p>
            <a:pPr marL="596900" indent="-457200">
              <a:spcBef>
                <a:spcPts val="600"/>
              </a:spcBef>
              <a:buFont typeface="+mj-lt"/>
              <a:buAutoNum type="arabicPeriod"/>
            </a:pPr>
            <a:r>
              <a:rPr lang="en-US" sz="1600" dirty="0"/>
              <a:t>Must not conflict with “normal exploitation” of copyright material by copyright owner</a:t>
            </a:r>
          </a:p>
          <a:p>
            <a:pPr marL="596900" indent="-457200">
              <a:spcBef>
                <a:spcPts val="600"/>
              </a:spcBef>
              <a:buFont typeface="+mj-lt"/>
              <a:buAutoNum type="arabicPeriod"/>
            </a:pPr>
            <a:r>
              <a:rPr lang="en-US" sz="1600" dirty="0"/>
              <a:t>Use must not “unreasonably prejudice” copyright owner</a:t>
            </a:r>
          </a:p>
          <a:p>
            <a:pPr marL="596900" indent="-457200">
              <a:spcBef>
                <a:spcPts val="600"/>
              </a:spcBef>
              <a:buFont typeface="+mj-lt"/>
              <a:buAutoNum type="arabicPeriod"/>
            </a:pPr>
            <a:r>
              <a:rPr lang="en-US" sz="1600" dirty="0"/>
              <a:t>Must not remove/disable an Access Technological Protection Measure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47361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in Ireland</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0" name="Picture 9">
            <a:extLst>
              <a:ext uri="{FF2B5EF4-FFF2-40B4-BE49-F238E27FC236}">
                <a16:creationId xmlns:a16="http://schemas.microsoft.com/office/drawing/2014/main" id="{FF171450-7A23-40A6-8A69-6185295F806C}"/>
              </a:ext>
            </a:extLst>
          </p:cNvPr>
          <p:cNvPicPr>
            <a:picLocks noChangeAspect="1"/>
          </p:cNvPicPr>
          <p:nvPr/>
        </p:nvPicPr>
        <p:blipFill>
          <a:blip r:embed="rId4"/>
          <a:stretch>
            <a:fillRect/>
          </a:stretch>
        </p:blipFill>
        <p:spPr>
          <a:xfrm>
            <a:off x="2017511" y="1075574"/>
            <a:ext cx="5108778" cy="2980201"/>
          </a:xfrm>
          <a:prstGeom prst="rect">
            <a:avLst/>
          </a:prstGeom>
        </p:spPr>
      </p:pic>
    </p:spTree>
    <p:extLst>
      <p:ext uri="{BB962C8B-B14F-4D97-AF65-F5344CB8AC3E}">
        <p14:creationId xmlns:p14="http://schemas.microsoft.com/office/powerpoint/2010/main" val="279042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in Ireland</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Generally, applies to works which are:</a:t>
            </a:r>
          </a:p>
          <a:p>
            <a:pPr lvl="1">
              <a:spcBef>
                <a:spcPts val="600"/>
              </a:spcBef>
            </a:pPr>
            <a:r>
              <a:rPr lang="en-US" sz="2000" dirty="0"/>
              <a:t>Original,</a:t>
            </a:r>
          </a:p>
          <a:p>
            <a:pPr lvl="1">
              <a:spcBef>
                <a:spcPts val="600"/>
              </a:spcBef>
            </a:pPr>
            <a:r>
              <a:rPr lang="en-US" sz="2000" dirty="0"/>
              <a:t>Literary,</a:t>
            </a:r>
          </a:p>
          <a:p>
            <a:pPr lvl="1">
              <a:spcBef>
                <a:spcPts val="600"/>
              </a:spcBef>
            </a:pPr>
            <a:r>
              <a:rPr lang="en-US" sz="2000" dirty="0"/>
              <a:t>Dramatic,</a:t>
            </a:r>
          </a:p>
          <a:p>
            <a:pPr lvl="1">
              <a:spcBef>
                <a:spcPts val="600"/>
              </a:spcBef>
            </a:pPr>
            <a:r>
              <a:rPr lang="en-US" sz="2000" dirty="0"/>
              <a:t>Musical,</a:t>
            </a:r>
          </a:p>
          <a:p>
            <a:pPr lvl="1">
              <a:spcBef>
                <a:spcPts val="600"/>
              </a:spcBef>
            </a:pPr>
            <a:r>
              <a:rPr lang="en-US" sz="2000" dirty="0"/>
              <a:t>Artistic.</a:t>
            </a:r>
          </a:p>
          <a:p>
            <a:r>
              <a:rPr lang="en-US" sz="2000" dirty="0"/>
              <a:t>(Section 17(2)(a) CRRA)</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51644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in Ireland</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Generally, applies to works which are:</a:t>
            </a:r>
          </a:p>
          <a:p>
            <a:pPr lvl="1">
              <a:spcBef>
                <a:spcPts val="600"/>
              </a:spcBef>
            </a:pPr>
            <a:r>
              <a:rPr lang="en-US" sz="2000" dirty="0"/>
              <a:t>Original,</a:t>
            </a:r>
          </a:p>
          <a:p>
            <a:pPr lvl="1">
              <a:spcBef>
                <a:spcPts val="600"/>
              </a:spcBef>
            </a:pPr>
            <a:r>
              <a:rPr lang="en-US" sz="2000" dirty="0"/>
              <a:t>Literary,</a:t>
            </a:r>
          </a:p>
          <a:p>
            <a:pPr lvl="1">
              <a:spcBef>
                <a:spcPts val="600"/>
              </a:spcBef>
            </a:pPr>
            <a:r>
              <a:rPr lang="en-US" sz="2000" dirty="0"/>
              <a:t>Dramatic,</a:t>
            </a:r>
          </a:p>
          <a:p>
            <a:pPr lvl="1">
              <a:spcBef>
                <a:spcPts val="600"/>
              </a:spcBef>
            </a:pPr>
            <a:r>
              <a:rPr lang="en-US" sz="2000" dirty="0"/>
              <a:t>Musical,</a:t>
            </a:r>
          </a:p>
          <a:p>
            <a:pPr lvl="1">
              <a:spcBef>
                <a:spcPts val="600"/>
              </a:spcBef>
            </a:pPr>
            <a:r>
              <a:rPr lang="en-US" sz="2000" dirty="0"/>
              <a:t>Artistic.</a:t>
            </a:r>
          </a:p>
          <a:p>
            <a:r>
              <a:rPr lang="en-US" sz="2000" dirty="0"/>
              <a:t>(Section 17(2)(a) CRRA)</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8" name="Rectangle 7">
            <a:extLst>
              <a:ext uri="{FF2B5EF4-FFF2-40B4-BE49-F238E27FC236}">
                <a16:creationId xmlns:a16="http://schemas.microsoft.com/office/drawing/2014/main" id="{8971E9E1-3201-4CD3-970B-2DDEB66BEF87}"/>
              </a:ext>
            </a:extLst>
          </p:cNvPr>
          <p:cNvSpPr/>
          <p:nvPr/>
        </p:nvSpPr>
        <p:spPr>
          <a:xfrm>
            <a:off x="3811280" y="1638521"/>
            <a:ext cx="4844374" cy="23194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800" dirty="0"/>
              <a:t>• Sound recordings, films, broadcast material</a:t>
            </a:r>
          </a:p>
          <a:p>
            <a:r>
              <a:rPr lang="en-IE" sz="1800" dirty="0"/>
              <a:t>• Typographical setting of published works</a:t>
            </a:r>
          </a:p>
          <a:p>
            <a:r>
              <a:rPr lang="en-IE" sz="1800" dirty="0"/>
              <a:t>• Table or compilation</a:t>
            </a:r>
          </a:p>
          <a:p>
            <a:r>
              <a:rPr lang="en-IE" sz="1800" dirty="0"/>
              <a:t>• Computer programs</a:t>
            </a:r>
          </a:p>
          <a:p>
            <a:r>
              <a:rPr lang="en-IE" sz="1800" dirty="0"/>
              <a:t>• Designs for computer programs</a:t>
            </a:r>
          </a:p>
          <a:p>
            <a:r>
              <a:rPr lang="en-IE" sz="1800" dirty="0"/>
              <a:t>• Databases</a:t>
            </a:r>
          </a:p>
          <a:p>
            <a:r>
              <a:rPr lang="en-IE" sz="1800" dirty="0"/>
              <a:t>• Dance, mime works</a:t>
            </a:r>
          </a:p>
          <a:p>
            <a:r>
              <a:rPr lang="en-IE" sz="1800" dirty="0"/>
              <a:t>• Teaching and learning materials</a:t>
            </a:r>
          </a:p>
        </p:txBody>
      </p:sp>
    </p:spTree>
    <p:extLst>
      <p:ext uri="{BB962C8B-B14F-4D97-AF65-F5344CB8AC3E}">
        <p14:creationId xmlns:p14="http://schemas.microsoft.com/office/powerpoint/2010/main" val="399381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Is it OK to show a YouTube video in class?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36905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Copyright</a:t>
            </a:r>
            <a:endParaRPr dirty="0"/>
          </a:p>
        </p:txBody>
      </p:sp>
      <p:sp>
        <p:nvSpPr>
          <p:cNvPr id="4" name="Text Placeholder 3">
            <a:extLst>
              <a:ext uri="{FF2B5EF4-FFF2-40B4-BE49-F238E27FC236}">
                <a16:creationId xmlns:a16="http://schemas.microsoft.com/office/drawing/2014/main" id="{C9E6BDCB-C50F-4321-BB94-894C393AC5E8}"/>
              </a:ext>
            </a:extLst>
          </p:cNvPr>
          <p:cNvSpPr>
            <a:spLocks noGrp="1"/>
          </p:cNvSpPr>
          <p:nvPr>
            <p:ph type="body" idx="1"/>
          </p:nvPr>
        </p:nvSpPr>
        <p:spPr/>
        <p:txBody>
          <a:bodyPr/>
          <a:lstStyle/>
          <a:p>
            <a:r>
              <a:rPr lang="en-US" sz="1800" b="1" u="sng" dirty="0"/>
              <a:t>YES</a:t>
            </a:r>
          </a:p>
          <a:p>
            <a:r>
              <a:rPr lang="en-US" sz="1800" dirty="0"/>
              <a:t>Fair dealing?</a:t>
            </a:r>
          </a:p>
          <a:p>
            <a:r>
              <a:rPr lang="en-US" sz="1800" dirty="0"/>
              <a:t>Use of the performer’s official channel</a:t>
            </a:r>
          </a:p>
          <a:p>
            <a:r>
              <a:rPr lang="en-US" sz="1800" dirty="0"/>
              <a:t>Quoting from a work?</a:t>
            </a:r>
          </a:p>
          <a:p>
            <a:r>
              <a:rPr lang="en-US" sz="1800" dirty="0"/>
              <a:t>Would be better if I acknowledged the author, copyright holder, source of work</a:t>
            </a:r>
          </a:p>
        </p:txBody>
      </p:sp>
      <p:sp>
        <p:nvSpPr>
          <p:cNvPr id="5" name="Text Placeholder 4">
            <a:extLst>
              <a:ext uri="{FF2B5EF4-FFF2-40B4-BE49-F238E27FC236}">
                <a16:creationId xmlns:a16="http://schemas.microsoft.com/office/drawing/2014/main" id="{695BB19A-E6DF-43DC-86FF-F19891358267}"/>
              </a:ext>
            </a:extLst>
          </p:cNvPr>
          <p:cNvSpPr>
            <a:spLocks noGrp="1"/>
          </p:cNvSpPr>
          <p:nvPr>
            <p:ph type="body" idx="2"/>
          </p:nvPr>
        </p:nvSpPr>
        <p:spPr>
          <a:xfrm>
            <a:off x="4441371" y="1152475"/>
            <a:ext cx="4390929" cy="3416400"/>
          </a:xfrm>
        </p:spPr>
        <p:txBody>
          <a:bodyPr/>
          <a:lstStyle/>
          <a:p>
            <a:r>
              <a:rPr lang="en-US" sz="1800" b="1" u="sng" dirty="0"/>
              <a:t>NO</a:t>
            </a:r>
          </a:p>
          <a:p>
            <a:r>
              <a:rPr lang="en-US" sz="1800" dirty="0"/>
              <a:t>If I embedded the video into my slides/content (especially if I make this available online e.g. via </a:t>
            </a:r>
            <a:r>
              <a:rPr lang="en-US" sz="1800" dirty="0" err="1"/>
              <a:t>webcourses</a:t>
            </a:r>
            <a:r>
              <a:rPr lang="en-US" sz="1800" dirty="0"/>
              <a:t>)</a:t>
            </a:r>
          </a:p>
          <a:p>
            <a:r>
              <a:rPr lang="en-US" sz="1800" dirty="0"/>
              <a:t>If I embed from unapproved channel</a:t>
            </a:r>
          </a:p>
          <a:p>
            <a:r>
              <a:rPr lang="en-US" sz="1800" dirty="0"/>
              <a:t>If I extracted clips from the video and circulated them later via email</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6" name="Rectangle: Rounded Corners 5">
            <a:extLst>
              <a:ext uri="{FF2B5EF4-FFF2-40B4-BE49-F238E27FC236}">
                <a16:creationId xmlns:a16="http://schemas.microsoft.com/office/drawing/2014/main" id="{C60D39F6-83F4-4113-B3A1-4E7AE8EDF4AB}"/>
              </a:ext>
            </a:extLst>
          </p:cNvPr>
          <p:cNvSpPr/>
          <p:nvPr/>
        </p:nvSpPr>
        <p:spPr>
          <a:xfrm>
            <a:off x="311700" y="1064050"/>
            <a:ext cx="4017943" cy="3279875"/>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36DDDE1B-003E-478F-964A-7D2C63876B4B}"/>
              </a:ext>
            </a:extLst>
          </p:cNvPr>
          <p:cNvSpPr/>
          <p:nvPr/>
        </p:nvSpPr>
        <p:spPr>
          <a:xfrm>
            <a:off x="4459414" y="1038387"/>
            <a:ext cx="4572758" cy="3279875"/>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7112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Tree>
    <p:extLst>
      <p:ext uri="{BB962C8B-B14F-4D97-AF65-F5344CB8AC3E}">
        <p14:creationId xmlns:p14="http://schemas.microsoft.com/office/powerpoint/2010/main" val="239380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7023195" y="977250"/>
            <a:ext cx="2120805"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1945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5478716" y="1017174"/>
            <a:ext cx="3665284"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1007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Copyright is a legal right that grants the creator of an original work exclusive rights for its use and distribution. </a:t>
            </a:r>
          </a:p>
          <a:p>
            <a:endParaRPr lang="en-US" sz="2400" dirty="0"/>
          </a:p>
          <a:p>
            <a:r>
              <a:rPr lang="en-US" sz="2400" dirty="0"/>
              <a:t>This is usually only for a limited time. The exclusive rights are not absolute but limited by limitations and exceptions to copyright law, including fair use. </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45487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5478716" y="1017174"/>
            <a:ext cx="3665284"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524739CD-C6BB-4DBC-A937-E4C708B712D3}"/>
              </a:ext>
            </a:extLst>
          </p:cNvPr>
          <p:cNvSpPr/>
          <p:nvPr/>
        </p:nvSpPr>
        <p:spPr>
          <a:xfrm>
            <a:off x="2202690" y="2111041"/>
            <a:ext cx="3276026" cy="2015285"/>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9849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5478716" y="1017174"/>
            <a:ext cx="3665284"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4333A67A-B9DF-449E-880D-AFC59E68101E}"/>
              </a:ext>
            </a:extLst>
          </p:cNvPr>
          <p:cNvSpPr/>
          <p:nvPr/>
        </p:nvSpPr>
        <p:spPr>
          <a:xfrm>
            <a:off x="2182266" y="1017174"/>
            <a:ext cx="3296450" cy="41662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u="sng" dirty="0">
                <a:solidFill>
                  <a:srgbClr val="0070C0"/>
                </a:solidFill>
              </a:rPr>
              <a:t>http://www.irishtimes.com/news/ireland/irish-news/facebook-award-is-a-wake-up-call-for-online-users-1.2689600</a:t>
            </a:r>
          </a:p>
        </p:txBody>
      </p:sp>
    </p:spTree>
    <p:extLst>
      <p:ext uri="{BB962C8B-B14F-4D97-AF65-F5344CB8AC3E}">
        <p14:creationId xmlns:p14="http://schemas.microsoft.com/office/powerpoint/2010/main" val="296001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12" name="Oval 11">
            <a:extLst>
              <a:ext uri="{FF2B5EF4-FFF2-40B4-BE49-F238E27FC236}">
                <a16:creationId xmlns:a16="http://schemas.microsoft.com/office/drawing/2014/main" id="{2A96F6D3-81F0-4E11-B06B-761391B0E82A}"/>
              </a:ext>
            </a:extLst>
          </p:cNvPr>
          <p:cNvSpPr/>
          <p:nvPr/>
        </p:nvSpPr>
        <p:spPr>
          <a:xfrm>
            <a:off x="691463" y="526456"/>
            <a:ext cx="7760874" cy="3211150"/>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600" dirty="0"/>
              <a:t>2012: The year Irish newspapers tried to destroy the web</a:t>
            </a:r>
          </a:p>
        </p:txBody>
      </p:sp>
    </p:spTree>
    <p:extLst>
      <p:ext uri="{BB962C8B-B14F-4D97-AF65-F5344CB8AC3E}">
        <p14:creationId xmlns:p14="http://schemas.microsoft.com/office/powerpoint/2010/main" val="284514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National Newspapers of Ireland / </a:t>
            </a:r>
            <a:br>
              <a:rPr lang="en-US" dirty="0"/>
            </a:br>
            <a:r>
              <a:rPr lang="en-US" dirty="0"/>
              <a:t>Newspaper Licensing Ireland</a:t>
            </a:r>
            <a:endParaRPr dirty="0"/>
          </a:p>
        </p:txBody>
      </p:sp>
      <p:sp>
        <p:nvSpPr>
          <p:cNvPr id="4" name="Text Placeholder 3">
            <a:extLst>
              <a:ext uri="{FF2B5EF4-FFF2-40B4-BE49-F238E27FC236}">
                <a16:creationId xmlns:a16="http://schemas.microsoft.com/office/drawing/2014/main" id="{80362ACF-CD96-407E-97CF-C23895737DA7}"/>
              </a:ext>
            </a:extLst>
          </p:cNvPr>
          <p:cNvSpPr>
            <a:spLocks noGrp="1"/>
          </p:cNvSpPr>
          <p:nvPr>
            <p:ph type="body" idx="1"/>
          </p:nvPr>
        </p:nvSpPr>
        <p:spPr/>
        <p:txBody>
          <a:bodyPr/>
          <a:lstStyle/>
          <a:p>
            <a:endParaRPr lang="en-IE" dirty="0"/>
          </a:p>
          <a:p>
            <a:r>
              <a:rPr lang="en-IE" sz="1800" dirty="0"/>
              <a:t>Irish Independent</a:t>
            </a:r>
          </a:p>
          <a:p>
            <a:r>
              <a:rPr lang="en-IE" sz="1800" dirty="0"/>
              <a:t>Irish Examiner</a:t>
            </a:r>
          </a:p>
          <a:p>
            <a:r>
              <a:rPr lang="en-IE" sz="1800" dirty="0"/>
              <a:t>The Irish Time</a:t>
            </a:r>
          </a:p>
          <a:p>
            <a:r>
              <a:rPr lang="en-IE" sz="1800" dirty="0"/>
              <a:t>Irish Daily Star</a:t>
            </a:r>
          </a:p>
          <a:p>
            <a:r>
              <a:rPr lang="en-IE" sz="1800" dirty="0"/>
              <a:t>Evening Herald</a:t>
            </a:r>
          </a:p>
          <a:p>
            <a:r>
              <a:rPr lang="en-IE" sz="1800" dirty="0"/>
              <a:t>The Sunday Independent</a:t>
            </a:r>
          </a:p>
          <a:p>
            <a:r>
              <a:rPr lang="en-IE" sz="1800" dirty="0"/>
              <a:t>Sunday World</a:t>
            </a:r>
          </a:p>
          <a:p>
            <a:r>
              <a:rPr lang="en-IE" sz="1800" dirty="0"/>
              <a:t>The Sunday Business Post</a:t>
            </a:r>
          </a:p>
        </p:txBody>
      </p:sp>
      <p:sp>
        <p:nvSpPr>
          <p:cNvPr id="5" name="Text Placeholder 4">
            <a:extLst>
              <a:ext uri="{FF2B5EF4-FFF2-40B4-BE49-F238E27FC236}">
                <a16:creationId xmlns:a16="http://schemas.microsoft.com/office/drawing/2014/main" id="{20268A8B-EF73-4E0F-BF33-3910B9CD482D}"/>
              </a:ext>
            </a:extLst>
          </p:cNvPr>
          <p:cNvSpPr>
            <a:spLocks noGrp="1"/>
          </p:cNvSpPr>
          <p:nvPr>
            <p:ph type="body" idx="2"/>
          </p:nvPr>
        </p:nvSpPr>
        <p:spPr/>
        <p:txBody>
          <a:bodyPr/>
          <a:lstStyle/>
          <a:p>
            <a:endParaRPr lang="en-US" dirty="0"/>
          </a:p>
          <a:p>
            <a:r>
              <a:rPr lang="en-US" sz="1800" dirty="0"/>
              <a:t>Irish Mail on Sunday</a:t>
            </a:r>
          </a:p>
          <a:p>
            <a:r>
              <a:rPr lang="en-US" sz="1800" dirty="0"/>
              <a:t>Irish Farmers Journal</a:t>
            </a:r>
          </a:p>
          <a:p>
            <a:r>
              <a:rPr lang="en-US" sz="1800" dirty="0"/>
              <a:t>Irish Daily Mail</a:t>
            </a:r>
          </a:p>
          <a:p>
            <a:r>
              <a:rPr lang="en-US" sz="1800" dirty="0"/>
              <a:t>Irish Daily Mirror</a:t>
            </a:r>
          </a:p>
          <a:p>
            <a:r>
              <a:rPr lang="en-US" sz="1800" dirty="0"/>
              <a:t>Irish Sun</a:t>
            </a:r>
          </a:p>
          <a:p>
            <a:r>
              <a:rPr lang="en-US" sz="1800" dirty="0"/>
              <a:t>Irish Sunday Mirror</a:t>
            </a:r>
          </a:p>
          <a:p>
            <a:r>
              <a:rPr lang="en-US" sz="1800" dirty="0"/>
              <a:t>The Sunday Times</a:t>
            </a:r>
          </a:p>
          <a:p>
            <a:r>
              <a:rPr lang="en-US" sz="1800" dirty="0"/>
              <a:t>Irish Sun Sunday</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3" name="Picture 12">
            <a:extLst>
              <a:ext uri="{FF2B5EF4-FFF2-40B4-BE49-F238E27FC236}">
                <a16:creationId xmlns:a16="http://schemas.microsoft.com/office/drawing/2014/main" id="{EB372C96-5A09-4B1D-AAB4-D3FB20BE3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437" y="2559263"/>
            <a:ext cx="1373127" cy="1346203"/>
          </a:xfrm>
          <a:prstGeom prst="rect">
            <a:avLst/>
          </a:prstGeom>
        </p:spPr>
      </p:pic>
      <p:pic>
        <p:nvPicPr>
          <p:cNvPr id="14" name="Picture 13">
            <a:extLst>
              <a:ext uri="{FF2B5EF4-FFF2-40B4-BE49-F238E27FC236}">
                <a16:creationId xmlns:a16="http://schemas.microsoft.com/office/drawing/2014/main" id="{8AC9259E-9FD4-43A5-96C8-32A2FEFFF3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365" y="1476876"/>
            <a:ext cx="1749263" cy="1165400"/>
          </a:xfrm>
          <a:prstGeom prst="rect">
            <a:avLst/>
          </a:prstGeom>
        </p:spPr>
      </p:pic>
    </p:spTree>
    <p:extLst>
      <p:ext uri="{BB962C8B-B14F-4D97-AF65-F5344CB8AC3E}">
        <p14:creationId xmlns:p14="http://schemas.microsoft.com/office/powerpoint/2010/main" val="304626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The Bill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graphicFrame>
        <p:nvGraphicFramePr>
          <p:cNvPr id="15" name="Table 14">
            <a:extLst>
              <a:ext uri="{FF2B5EF4-FFF2-40B4-BE49-F238E27FC236}">
                <a16:creationId xmlns:a16="http://schemas.microsoft.com/office/drawing/2014/main" id="{A28FB824-9284-4F3C-BE2C-14828EE102AE}"/>
              </a:ext>
            </a:extLst>
          </p:cNvPr>
          <p:cNvGraphicFramePr>
            <a:graphicFrameLocks noGrp="1"/>
          </p:cNvGraphicFramePr>
          <p:nvPr>
            <p:extLst>
              <p:ext uri="{D42A27DB-BD31-4B8C-83A1-F6EECF244321}">
                <p14:modId xmlns:p14="http://schemas.microsoft.com/office/powerpoint/2010/main" val="1195350773"/>
              </p:ext>
            </p:extLst>
          </p:nvPr>
        </p:nvGraphicFramePr>
        <p:xfrm>
          <a:off x="1529122" y="916335"/>
          <a:ext cx="6090777" cy="3139440"/>
        </p:xfrm>
        <a:graphic>
          <a:graphicData uri="http://schemas.openxmlformats.org/drawingml/2006/table">
            <a:tbl>
              <a:tblPr firstRow="1" bandRow="1">
                <a:tableStyleId>{7DF18680-E054-41AD-8BC1-D1AEF772440D}</a:tableStyleId>
              </a:tblPr>
              <a:tblGrid>
                <a:gridCol w="2009047">
                  <a:extLst>
                    <a:ext uri="{9D8B030D-6E8A-4147-A177-3AD203B41FA5}">
                      <a16:colId xmlns:a16="http://schemas.microsoft.com/office/drawing/2014/main" val="20000"/>
                    </a:ext>
                  </a:extLst>
                </a:gridCol>
                <a:gridCol w="4081730">
                  <a:extLst>
                    <a:ext uri="{9D8B030D-6E8A-4147-A177-3AD203B41FA5}">
                      <a16:colId xmlns:a16="http://schemas.microsoft.com/office/drawing/2014/main" val="20001"/>
                    </a:ext>
                  </a:extLst>
                </a:gridCol>
              </a:tblGrid>
              <a:tr h="376118">
                <a:tc>
                  <a:txBody>
                    <a:bodyPr/>
                    <a:lstStyle/>
                    <a:p>
                      <a:pPr algn="ctr"/>
                      <a:r>
                        <a:rPr lang="en-IE" sz="2000" dirty="0"/>
                        <a:t>#</a:t>
                      </a:r>
                      <a:r>
                        <a:rPr lang="en-IE" sz="2000" baseline="0" dirty="0"/>
                        <a:t> of Links</a:t>
                      </a:r>
                      <a:endParaRPr lang="en-IE" sz="2000" dirty="0"/>
                    </a:p>
                  </a:txBody>
                  <a:tcPr/>
                </a:tc>
                <a:tc>
                  <a:txBody>
                    <a:bodyPr/>
                    <a:lstStyle/>
                    <a:p>
                      <a:pPr algn="ctr"/>
                      <a:r>
                        <a:rPr lang="en-IE" sz="2000" dirty="0"/>
                        <a:t>Cost</a:t>
                      </a:r>
                    </a:p>
                  </a:txBody>
                  <a:tcPr/>
                </a:tc>
                <a:extLst>
                  <a:ext uri="{0D108BD9-81ED-4DB2-BD59-A6C34878D82A}">
                    <a16:rowId xmlns:a16="http://schemas.microsoft.com/office/drawing/2014/main" val="10000"/>
                  </a:ext>
                </a:extLst>
              </a:tr>
              <a:tr h="433982">
                <a:tc>
                  <a:txBody>
                    <a:bodyPr/>
                    <a:lstStyle/>
                    <a:p>
                      <a:pPr algn="ctr"/>
                      <a:r>
                        <a:rPr lang="en-IE" sz="2400" dirty="0"/>
                        <a:t>1-5</a:t>
                      </a:r>
                    </a:p>
                  </a:txBody>
                  <a:tcPr/>
                </a:tc>
                <a:tc>
                  <a:txBody>
                    <a:bodyPr/>
                    <a:lstStyle/>
                    <a:p>
                      <a:pPr algn="ctr"/>
                      <a:r>
                        <a:rPr lang="en-IE" sz="2400" dirty="0"/>
                        <a:t>€300.00</a:t>
                      </a:r>
                    </a:p>
                  </a:txBody>
                  <a:tcPr/>
                </a:tc>
                <a:extLst>
                  <a:ext uri="{0D108BD9-81ED-4DB2-BD59-A6C34878D82A}">
                    <a16:rowId xmlns:a16="http://schemas.microsoft.com/office/drawing/2014/main" val="10001"/>
                  </a:ext>
                </a:extLst>
              </a:tr>
              <a:tr h="433982">
                <a:tc>
                  <a:txBody>
                    <a:bodyPr/>
                    <a:lstStyle/>
                    <a:p>
                      <a:pPr algn="ctr"/>
                      <a:r>
                        <a:rPr lang="en-IE" sz="2400" dirty="0"/>
                        <a:t>6-10</a:t>
                      </a:r>
                    </a:p>
                  </a:txBody>
                  <a:tcPr/>
                </a:tc>
                <a:tc>
                  <a:txBody>
                    <a:bodyPr/>
                    <a:lstStyle/>
                    <a:p>
                      <a:pPr algn="ctr"/>
                      <a:r>
                        <a:rPr lang="en-IE" sz="2400" dirty="0"/>
                        <a:t>€500.00</a:t>
                      </a:r>
                    </a:p>
                  </a:txBody>
                  <a:tcPr/>
                </a:tc>
                <a:extLst>
                  <a:ext uri="{0D108BD9-81ED-4DB2-BD59-A6C34878D82A}">
                    <a16:rowId xmlns:a16="http://schemas.microsoft.com/office/drawing/2014/main" val="10002"/>
                  </a:ext>
                </a:extLst>
              </a:tr>
              <a:tr h="433982">
                <a:tc>
                  <a:txBody>
                    <a:bodyPr/>
                    <a:lstStyle/>
                    <a:p>
                      <a:pPr algn="ctr"/>
                      <a:r>
                        <a:rPr lang="en-IE" sz="2400" dirty="0"/>
                        <a:t>11-15</a:t>
                      </a:r>
                    </a:p>
                  </a:txBody>
                  <a:tcPr/>
                </a:tc>
                <a:tc>
                  <a:txBody>
                    <a:bodyPr/>
                    <a:lstStyle/>
                    <a:p>
                      <a:pPr algn="ctr"/>
                      <a:r>
                        <a:rPr lang="en-IE" sz="2400" dirty="0"/>
                        <a:t>€700.00</a:t>
                      </a:r>
                    </a:p>
                  </a:txBody>
                  <a:tcPr/>
                </a:tc>
                <a:extLst>
                  <a:ext uri="{0D108BD9-81ED-4DB2-BD59-A6C34878D82A}">
                    <a16:rowId xmlns:a16="http://schemas.microsoft.com/office/drawing/2014/main" val="10003"/>
                  </a:ext>
                </a:extLst>
              </a:tr>
              <a:tr h="433982">
                <a:tc>
                  <a:txBody>
                    <a:bodyPr/>
                    <a:lstStyle/>
                    <a:p>
                      <a:pPr algn="ctr"/>
                      <a:r>
                        <a:rPr lang="en-IE" sz="2400" dirty="0"/>
                        <a:t>16-25</a:t>
                      </a:r>
                    </a:p>
                  </a:txBody>
                  <a:tcPr/>
                </a:tc>
                <a:tc>
                  <a:txBody>
                    <a:bodyPr/>
                    <a:lstStyle/>
                    <a:p>
                      <a:pPr algn="ctr"/>
                      <a:r>
                        <a:rPr lang="en-IE" sz="2400" dirty="0"/>
                        <a:t>€950.00</a:t>
                      </a:r>
                    </a:p>
                  </a:txBody>
                  <a:tcPr/>
                </a:tc>
                <a:extLst>
                  <a:ext uri="{0D108BD9-81ED-4DB2-BD59-A6C34878D82A}">
                    <a16:rowId xmlns:a16="http://schemas.microsoft.com/office/drawing/2014/main" val="10004"/>
                  </a:ext>
                </a:extLst>
              </a:tr>
              <a:tr h="433982">
                <a:tc>
                  <a:txBody>
                    <a:bodyPr/>
                    <a:lstStyle/>
                    <a:p>
                      <a:pPr algn="ctr"/>
                      <a:r>
                        <a:rPr lang="en-IE" sz="2400" dirty="0"/>
                        <a:t>26-50</a:t>
                      </a:r>
                    </a:p>
                  </a:txBody>
                  <a:tcPr/>
                </a:tc>
                <a:tc>
                  <a:txBody>
                    <a:bodyPr/>
                    <a:lstStyle/>
                    <a:p>
                      <a:pPr algn="ctr"/>
                      <a:r>
                        <a:rPr lang="en-IE" sz="2400" dirty="0"/>
                        <a:t>€1,350.00</a:t>
                      </a:r>
                    </a:p>
                  </a:txBody>
                  <a:tcPr/>
                </a:tc>
                <a:extLst>
                  <a:ext uri="{0D108BD9-81ED-4DB2-BD59-A6C34878D82A}">
                    <a16:rowId xmlns:a16="http://schemas.microsoft.com/office/drawing/2014/main" val="10005"/>
                  </a:ext>
                </a:extLst>
              </a:tr>
              <a:tr h="433982">
                <a:tc>
                  <a:txBody>
                    <a:bodyPr/>
                    <a:lstStyle/>
                    <a:p>
                      <a:pPr algn="ctr"/>
                      <a:r>
                        <a:rPr lang="en-IE" sz="2400" dirty="0"/>
                        <a:t>50+</a:t>
                      </a:r>
                    </a:p>
                  </a:txBody>
                  <a:tcPr/>
                </a:tc>
                <a:tc>
                  <a:txBody>
                    <a:bodyPr/>
                    <a:lstStyle/>
                    <a:p>
                      <a:pPr algn="ctr"/>
                      <a:r>
                        <a:rPr lang="en-IE" sz="2400" dirty="0"/>
                        <a:t>Negotiable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202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The Threat</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IE" sz="2400" dirty="0"/>
              <a:t>They told Women’s Aid “</a:t>
            </a:r>
            <a:r>
              <a:rPr lang="en-IE" sz="2400" i="1" dirty="0"/>
              <a:t>a licence is required to link directly to an online article even without uploading any of the content directly onto your own website</a:t>
            </a:r>
            <a:r>
              <a:rPr lang="en-IE" sz="2400" dirty="0"/>
              <a:t>.”</a:t>
            </a:r>
            <a:br>
              <a:rPr lang="en-IE" sz="2400" dirty="0"/>
            </a:br>
            <a:endParaRPr lang="en-IE" sz="24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8" name="Picture 7">
            <a:extLst>
              <a:ext uri="{FF2B5EF4-FFF2-40B4-BE49-F238E27FC236}">
                <a16:creationId xmlns:a16="http://schemas.microsoft.com/office/drawing/2014/main" id="{1EE528BE-F7D8-4D22-AC87-B1A802628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616" y="2551773"/>
            <a:ext cx="3073695" cy="1441221"/>
          </a:xfrm>
          <a:prstGeom prst="rect">
            <a:avLst/>
          </a:prstGeom>
        </p:spPr>
      </p:pic>
    </p:spTree>
    <p:extLst>
      <p:ext uri="{BB962C8B-B14F-4D97-AF65-F5344CB8AC3E}">
        <p14:creationId xmlns:p14="http://schemas.microsoft.com/office/powerpoint/2010/main" val="345505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The Coverage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IE" sz="2400" dirty="0"/>
              <a:t>This story was covered: </a:t>
            </a:r>
          </a:p>
          <a:p>
            <a:pPr lvl="1" fontAlgn="base">
              <a:spcBef>
                <a:spcPts val="600"/>
              </a:spcBef>
            </a:pPr>
            <a:r>
              <a:rPr lang="en-IE" sz="2000" dirty="0"/>
              <a:t>in the New York Observer,</a:t>
            </a:r>
          </a:p>
          <a:p>
            <a:pPr lvl="1" fontAlgn="base">
              <a:spcBef>
                <a:spcPts val="600"/>
              </a:spcBef>
            </a:pPr>
            <a:r>
              <a:rPr lang="en-IE" sz="2000" dirty="0"/>
              <a:t>on </a:t>
            </a:r>
            <a:r>
              <a:rPr lang="en-IE" sz="2000" dirty="0" err="1"/>
              <a:t>Techcrunch</a:t>
            </a:r>
            <a:r>
              <a:rPr lang="en-IE" sz="2000" dirty="0"/>
              <a:t>, </a:t>
            </a:r>
          </a:p>
          <a:p>
            <a:pPr lvl="1" fontAlgn="base">
              <a:spcBef>
                <a:spcPts val="600"/>
              </a:spcBef>
            </a:pPr>
            <a:r>
              <a:rPr lang="en-IE" sz="2000" dirty="0"/>
              <a:t>on </a:t>
            </a:r>
            <a:r>
              <a:rPr lang="en-IE" sz="2000" dirty="0" err="1"/>
              <a:t>Techdirt</a:t>
            </a:r>
            <a:endParaRPr lang="en-IE" sz="2000" dirty="0"/>
          </a:p>
          <a:p>
            <a:pPr lvl="1" fontAlgn="base">
              <a:spcBef>
                <a:spcPts val="600"/>
              </a:spcBef>
            </a:pPr>
            <a:r>
              <a:rPr lang="en-IE" sz="2000" dirty="0"/>
              <a:t>on Broadsheet.ie. </a:t>
            </a:r>
            <a:endParaRPr lang="en-IE" sz="1200" dirty="0"/>
          </a:p>
          <a:p>
            <a:pPr fontAlgn="base"/>
            <a:r>
              <a:rPr lang="en-IE" sz="2400" dirty="0"/>
              <a:t>But, apparently, it wasn’t a story that Irish newspapers felt was newsworthy.</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97219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The Response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000" dirty="0"/>
              <a:t>The  Copyright Review Committee of the Department of Justice and Equality reply to NLI pointed out that the terms and conditions of the NLI's member newspaper websites in many cases explicitly grant permission to produce weblinks to articles and that some NLI member websites included up to 300 sharing buttons that permit and encourage easy creation of weblinks for use on social media.</a:t>
            </a:r>
            <a:br>
              <a:rPr lang="en-US" sz="2000" dirty="0"/>
            </a:br>
            <a:endParaRPr lang="en-US" sz="20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8" name="Picture 7">
            <a:extLst>
              <a:ext uri="{FF2B5EF4-FFF2-40B4-BE49-F238E27FC236}">
                <a16:creationId xmlns:a16="http://schemas.microsoft.com/office/drawing/2014/main" id="{72734C56-CEBC-476D-A22B-19B377543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646" y="3408277"/>
            <a:ext cx="3542707" cy="597833"/>
          </a:xfrm>
          <a:prstGeom prst="rect">
            <a:avLst/>
          </a:prstGeom>
        </p:spPr>
      </p:pic>
    </p:spTree>
    <p:extLst>
      <p:ext uri="{BB962C8B-B14F-4D97-AF65-F5344CB8AC3E}">
        <p14:creationId xmlns:p14="http://schemas.microsoft.com/office/powerpoint/2010/main" val="1405072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5" name="Picture 14">
            <a:extLst>
              <a:ext uri="{FF2B5EF4-FFF2-40B4-BE49-F238E27FC236}">
                <a16:creationId xmlns:a16="http://schemas.microsoft.com/office/drawing/2014/main" id="{0935C5F4-5959-4FD3-BBA2-B53915B47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31" y="3373291"/>
            <a:ext cx="7105624" cy="3178284"/>
          </a:xfrm>
          <a:prstGeom prst="rect">
            <a:avLst/>
          </a:prstGeom>
        </p:spPr>
      </p:pic>
      <p:pic>
        <p:nvPicPr>
          <p:cNvPr id="13" name="Picture 12">
            <a:extLst>
              <a:ext uri="{FF2B5EF4-FFF2-40B4-BE49-F238E27FC236}">
                <a16:creationId xmlns:a16="http://schemas.microsoft.com/office/drawing/2014/main" id="{6FAAC025-7E88-4529-BCC7-7A796D74F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72" y="0"/>
            <a:ext cx="7192255" cy="3706697"/>
          </a:xfrm>
          <a:prstGeom prst="rect">
            <a:avLst/>
          </a:prstGeom>
        </p:spPr>
      </p:pic>
    </p:spTree>
    <p:extLst>
      <p:ext uri="{BB962C8B-B14F-4D97-AF65-F5344CB8AC3E}">
        <p14:creationId xmlns:p14="http://schemas.microsoft.com/office/powerpoint/2010/main" val="530331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4" name="Picture 3">
            <a:extLst>
              <a:ext uri="{FF2B5EF4-FFF2-40B4-BE49-F238E27FC236}">
                <a16:creationId xmlns:a16="http://schemas.microsoft.com/office/drawing/2014/main" id="{854B400F-7CC5-49DA-99B1-08B05C469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12574"/>
          </a:xfrm>
          <a:prstGeom prst="rect">
            <a:avLst/>
          </a:prstGeom>
        </p:spPr>
      </p:pic>
      <p:pic>
        <p:nvPicPr>
          <p:cNvPr id="5" name="Picture 4">
            <a:extLst>
              <a:ext uri="{FF2B5EF4-FFF2-40B4-BE49-F238E27FC236}">
                <a16:creationId xmlns:a16="http://schemas.microsoft.com/office/drawing/2014/main" id="{87D54964-58E6-4847-A326-B7FBDF0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5" y="4250016"/>
            <a:ext cx="9144000" cy="4090032"/>
          </a:xfrm>
          <a:prstGeom prst="rect">
            <a:avLst/>
          </a:prstGeom>
        </p:spPr>
      </p:pic>
      <p:sp>
        <p:nvSpPr>
          <p:cNvPr id="6" name="Rectangle 5">
            <a:extLst>
              <a:ext uri="{FF2B5EF4-FFF2-40B4-BE49-F238E27FC236}">
                <a16:creationId xmlns:a16="http://schemas.microsoft.com/office/drawing/2014/main" id="{89A0271B-1209-4A5A-A057-FE61E937269F}"/>
              </a:ext>
            </a:extLst>
          </p:cNvPr>
          <p:cNvSpPr/>
          <p:nvPr/>
        </p:nvSpPr>
        <p:spPr>
          <a:xfrm>
            <a:off x="0" y="436728"/>
            <a:ext cx="9144000" cy="32754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081C3F5D-642F-4116-83E4-26D8CDFBD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49643"/>
            <a:ext cx="1255594" cy="4496315"/>
          </a:xfrm>
          <a:prstGeom prst="rect">
            <a:avLst/>
          </a:prstGeom>
        </p:spPr>
      </p:pic>
      <p:sp>
        <p:nvSpPr>
          <p:cNvPr id="8" name="Rectangle 7">
            <a:extLst>
              <a:ext uri="{FF2B5EF4-FFF2-40B4-BE49-F238E27FC236}">
                <a16:creationId xmlns:a16="http://schemas.microsoft.com/office/drawing/2014/main" id="{B56F2B02-C8D6-499F-9F4C-FAB8D1E14A94}"/>
              </a:ext>
            </a:extLst>
          </p:cNvPr>
          <p:cNvSpPr/>
          <p:nvPr/>
        </p:nvSpPr>
        <p:spPr>
          <a:xfrm>
            <a:off x="1" y="6045958"/>
            <a:ext cx="1255594" cy="218364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AF132C77-445C-4843-AD5B-091A84C871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2543"/>
            <a:ext cx="9144000" cy="970630"/>
          </a:xfrm>
          <a:prstGeom prst="rect">
            <a:avLst/>
          </a:prstGeom>
        </p:spPr>
      </p:pic>
      <p:sp>
        <p:nvSpPr>
          <p:cNvPr id="10" name="Rectangle 9">
            <a:extLst>
              <a:ext uri="{FF2B5EF4-FFF2-40B4-BE49-F238E27FC236}">
                <a16:creationId xmlns:a16="http://schemas.microsoft.com/office/drawing/2014/main" id="{8A2AA54E-4D7E-4BB5-B434-1884B48FC893}"/>
              </a:ext>
            </a:extLst>
          </p:cNvPr>
          <p:cNvSpPr/>
          <p:nvPr/>
        </p:nvSpPr>
        <p:spPr>
          <a:xfrm>
            <a:off x="5636525" y="1647765"/>
            <a:ext cx="2238233" cy="67468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45969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A major limitation on copyright is that copyright protects only the original expression of ideas, and not the underlying ideas themselves.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39462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1" name="Picture 10">
            <a:extLst>
              <a:ext uri="{FF2B5EF4-FFF2-40B4-BE49-F238E27FC236}">
                <a16:creationId xmlns:a16="http://schemas.microsoft.com/office/drawing/2014/main" id="{3B8BBFE8-0300-4BE0-BC3E-FB850A9DB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12574"/>
          </a:xfrm>
          <a:prstGeom prst="rect">
            <a:avLst/>
          </a:prstGeom>
        </p:spPr>
      </p:pic>
      <p:pic>
        <p:nvPicPr>
          <p:cNvPr id="12" name="Picture 11">
            <a:extLst>
              <a:ext uri="{FF2B5EF4-FFF2-40B4-BE49-F238E27FC236}">
                <a16:creationId xmlns:a16="http://schemas.microsoft.com/office/drawing/2014/main" id="{4DA5585A-4928-41F9-B797-9FDC3CEE1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5" y="4250016"/>
            <a:ext cx="9144000" cy="4090032"/>
          </a:xfrm>
          <a:prstGeom prst="rect">
            <a:avLst/>
          </a:prstGeom>
        </p:spPr>
      </p:pic>
      <p:sp>
        <p:nvSpPr>
          <p:cNvPr id="13" name="Rectangle 12">
            <a:extLst>
              <a:ext uri="{FF2B5EF4-FFF2-40B4-BE49-F238E27FC236}">
                <a16:creationId xmlns:a16="http://schemas.microsoft.com/office/drawing/2014/main" id="{8A86D7A2-F02B-4641-BF98-3D8EA2EFBC58}"/>
              </a:ext>
            </a:extLst>
          </p:cNvPr>
          <p:cNvSpPr/>
          <p:nvPr/>
        </p:nvSpPr>
        <p:spPr>
          <a:xfrm>
            <a:off x="0" y="436728"/>
            <a:ext cx="9144000" cy="32754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4" name="Picture 13">
            <a:extLst>
              <a:ext uri="{FF2B5EF4-FFF2-40B4-BE49-F238E27FC236}">
                <a16:creationId xmlns:a16="http://schemas.microsoft.com/office/drawing/2014/main" id="{5F97E9EF-BD56-4EA4-B729-915B778C7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49643"/>
            <a:ext cx="1255594" cy="4496315"/>
          </a:xfrm>
          <a:prstGeom prst="rect">
            <a:avLst/>
          </a:prstGeom>
        </p:spPr>
      </p:pic>
      <p:sp>
        <p:nvSpPr>
          <p:cNvPr id="15" name="Rectangle 14">
            <a:extLst>
              <a:ext uri="{FF2B5EF4-FFF2-40B4-BE49-F238E27FC236}">
                <a16:creationId xmlns:a16="http://schemas.microsoft.com/office/drawing/2014/main" id="{0873AC9D-3941-467F-A2C4-9C6DC490C424}"/>
              </a:ext>
            </a:extLst>
          </p:cNvPr>
          <p:cNvSpPr/>
          <p:nvPr/>
        </p:nvSpPr>
        <p:spPr>
          <a:xfrm>
            <a:off x="1" y="6045958"/>
            <a:ext cx="1255594" cy="218364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6" name="Picture 15">
            <a:extLst>
              <a:ext uri="{FF2B5EF4-FFF2-40B4-BE49-F238E27FC236}">
                <a16:creationId xmlns:a16="http://schemas.microsoft.com/office/drawing/2014/main" id="{E03B295A-1415-4C4A-BBA7-CBC37881C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2543"/>
            <a:ext cx="9144000" cy="970630"/>
          </a:xfrm>
          <a:prstGeom prst="rect">
            <a:avLst/>
          </a:prstGeom>
        </p:spPr>
      </p:pic>
      <p:sp>
        <p:nvSpPr>
          <p:cNvPr id="17" name="Rectangle 16">
            <a:extLst>
              <a:ext uri="{FF2B5EF4-FFF2-40B4-BE49-F238E27FC236}">
                <a16:creationId xmlns:a16="http://schemas.microsoft.com/office/drawing/2014/main" id="{D298E291-0519-4E4F-B7A4-545DF7A445D5}"/>
              </a:ext>
            </a:extLst>
          </p:cNvPr>
          <p:cNvSpPr/>
          <p:nvPr/>
        </p:nvSpPr>
        <p:spPr>
          <a:xfrm>
            <a:off x="5636525" y="1647765"/>
            <a:ext cx="2238233" cy="67468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95FB8081-5D0A-45E1-95F4-EFD3D5CBA5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595" y="1647765"/>
            <a:ext cx="7083187" cy="5268179"/>
          </a:xfrm>
          <a:prstGeom prst="rect">
            <a:avLst/>
          </a:prstGeom>
        </p:spPr>
      </p:pic>
    </p:spTree>
    <p:extLst>
      <p:ext uri="{BB962C8B-B14F-4D97-AF65-F5344CB8AC3E}">
        <p14:creationId xmlns:p14="http://schemas.microsoft.com/office/powerpoint/2010/main" val="402617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0"/>
            <a:ext cx="6858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967" y="82457"/>
            <a:ext cx="3642066" cy="5039709"/>
          </a:xfrm>
          <a:prstGeom prst="rect">
            <a:avLst/>
          </a:prstGeom>
        </p:spPr>
      </p:pic>
      <p:sp>
        <p:nvSpPr>
          <p:cNvPr id="4" name="Rectangle 3"/>
          <p:cNvSpPr/>
          <p:nvPr/>
        </p:nvSpPr>
        <p:spPr>
          <a:xfrm>
            <a:off x="1251407" y="4267212"/>
            <a:ext cx="6751467" cy="600164"/>
          </a:xfrm>
          <a:prstGeom prst="rect">
            <a:avLst/>
          </a:prstGeom>
        </p:spPr>
        <p:txBody>
          <a:bodyPr wrap="square">
            <a:spAutoFit/>
          </a:bodyPr>
          <a:lstStyle/>
          <a:p>
            <a:r>
              <a:rPr lang="en-IE" sz="3300" b="1" dirty="0">
                <a:solidFill>
                  <a:schemeClr val="bg1"/>
                </a:solidFill>
                <a:latin typeface="Linux Libertine"/>
              </a:rPr>
              <a:t>Monkey Selfie Copyright Dispute</a:t>
            </a:r>
          </a:p>
        </p:txBody>
      </p:sp>
    </p:spTree>
    <p:extLst>
      <p:ext uri="{BB962C8B-B14F-4D97-AF65-F5344CB8AC3E}">
        <p14:creationId xmlns:p14="http://schemas.microsoft.com/office/powerpoint/2010/main" val="3876759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0"/>
            <a:ext cx="6858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967" y="82457"/>
            <a:ext cx="3642066" cy="5039709"/>
          </a:xfrm>
          <a:prstGeom prst="rect">
            <a:avLst/>
          </a:prstGeom>
        </p:spPr>
      </p:pic>
    </p:spTree>
    <p:extLst>
      <p:ext uri="{BB962C8B-B14F-4D97-AF65-F5344CB8AC3E}">
        <p14:creationId xmlns:p14="http://schemas.microsoft.com/office/powerpoint/2010/main" val="312805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0"/>
            <a:ext cx="6858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05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053" y="107156"/>
            <a:ext cx="3721894" cy="4929188"/>
          </a:xfrm>
          <a:prstGeom prst="rect">
            <a:avLst/>
          </a:prstGeom>
        </p:spPr>
      </p:pic>
      <p:sp>
        <p:nvSpPr>
          <p:cNvPr id="4" name="Rectangle 3"/>
          <p:cNvSpPr/>
          <p:nvPr/>
        </p:nvSpPr>
        <p:spPr>
          <a:xfrm>
            <a:off x="1251407" y="4267212"/>
            <a:ext cx="6751467" cy="600164"/>
          </a:xfrm>
          <a:prstGeom prst="rect">
            <a:avLst/>
          </a:prstGeom>
        </p:spPr>
        <p:txBody>
          <a:bodyPr wrap="square">
            <a:spAutoFit/>
          </a:bodyPr>
          <a:lstStyle/>
          <a:p>
            <a:pPr algn="ctr"/>
            <a:r>
              <a:rPr lang="en-IE" sz="3300" b="1" dirty="0">
                <a:solidFill>
                  <a:schemeClr val="bg1"/>
                </a:solidFill>
                <a:latin typeface="Linux Libertine"/>
              </a:rPr>
              <a:t>David J. Slater</a:t>
            </a:r>
          </a:p>
        </p:txBody>
      </p:sp>
    </p:spTree>
    <p:extLst>
      <p:ext uri="{BB962C8B-B14F-4D97-AF65-F5344CB8AC3E}">
        <p14:creationId xmlns:p14="http://schemas.microsoft.com/office/powerpoint/2010/main" val="2572009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Since 2008, British nature photographer David Slater had travelled to Indonesia to take photographs of the critically endangered Celebes crested macaques. </a:t>
            </a:r>
          </a:p>
        </p:txBody>
      </p:sp>
    </p:spTree>
    <p:extLst>
      <p:ext uri="{BB962C8B-B14F-4D97-AF65-F5344CB8AC3E}">
        <p14:creationId xmlns:p14="http://schemas.microsoft.com/office/powerpoint/2010/main" val="31236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In 2011 he licensed several images to the Caters News Agency who released them, along with a written promotional press release with quotes from Slater, for publication in the British media.</a:t>
            </a:r>
          </a:p>
        </p:txBody>
      </p:sp>
    </p:spTree>
    <p:extLst>
      <p:ext uri="{BB962C8B-B14F-4D97-AF65-F5344CB8AC3E}">
        <p14:creationId xmlns:p14="http://schemas.microsoft.com/office/powerpoint/2010/main" val="2569036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On 4 July 2011 several publications including the Daily Mail, The Telegraph, and The Guardian picked up the story and published the pictures along with articles that </a:t>
            </a:r>
            <a:r>
              <a:rPr lang="en-IE" sz="2100" b="1" i="1" dirty="0"/>
              <a:t>quoted Slater as describing the photographs as self-portraits taken by the monkeys</a:t>
            </a:r>
            <a:r>
              <a:rPr lang="en-IE" sz="2100" dirty="0"/>
              <a:t>.</a:t>
            </a:r>
          </a:p>
        </p:txBody>
      </p:sp>
    </p:spTree>
    <p:extLst>
      <p:ext uri="{BB962C8B-B14F-4D97-AF65-F5344CB8AC3E}">
        <p14:creationId xmlns:p14="http://schemas.microsoft.com/office/powerpoint/2010/main" val="1266488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On 9 July 2011, an editor on Wikimedia Commons, a site that only accepts media available under a free content license, in the public domain, or otherwise ineligible for copyright, uploaded the selfie photographs from The Daily Mail.</a:t>
            </a:r>
          </a:p>
          <a:p>
            <a:r>
              <a:rPr lang="en-IE" sz="2100" dirty="0"/>
              <a:t>The uploader asserted that the photographs were in the public domain as "</a:t>
            </a:r>
            <a:r>
              <a:rPr lang="en-IE" sz="2100" i="1" dirty="0"/>
              <a:t>the work of a non-human animal, it has no human author in whom copyright is vested</a:t>
            </a:r>
            <a:r>
              <a:rPr lang="en-IE" sz="2100" dirty="0"/>
              <a:t>".</a:t>
            </a:r>
          </a:p>
        </p:txBody>
      </p:sp>
    </p:spTree>
    <p:extLst>
      <p:ext uri="{BB962C8B-B14F-4D97-AF65-F5344CB8AC3E}">
        <p14:creationId xmlns:p14="http://schemas.microsoft.com/office/powerpoint/2010/main" val="3116381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Slater asked Wikimedia Commons to take down the pictures, which they did, but after a lot of internal discussion agreed that the monkey took the picture and they can’t hold copyright.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156" y="2463738"/>
            <a:ext cx="1668091" cy="2209180"/>
          </a:xfrm>
          <a:prstGeom prst="rect">
            <a:avLst/>
          </a:prstGeom>
        </p:spPr>
      </p:pic>
    </p:spTree>
    <p:extLst>
      <p:ext uri="{BB962C8B-B14F-4D97-AF65-F5344CB8AC3E}">
        <p14:creationId xmlns:p14="http://schemas.microsoft.com/office/powerpoint/2010/main" val="646902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Slater asked Wikimedia Commons to take down the pictures, which they did, but after a lot of internal discussion agreed that the monkey took the picture and they can’t hold copyright.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144" y="2571750"/>
            <a:ext cx="6858000" cy="2059721"/>
          </a:xfrm>
          <a:prstGeom prst="rect">
            <a:avLst/>
          </a:prstGeom>
        </p:spPr>
      </p:pic>
    </p:spTree>
    <p:extLst>
      <p:ext uri="{BB962C8B-B14F-4D97-AF65-F5344CB8AC3E}">
        <p14:creationId xmlns:p14="http://schemas.microsoft.com/office/powerpoint/2010/main" val="256279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Tree>
    <p:extLst>
      <p:ext uri="{BB962C8B-B14F-4D97-AF65-F5344CB8AC3E}">
        <p14:creationId xmlns:p14="http://schemas.microsoft.com/office/powerpoint/2010/main" val="25603888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r>
              <a:rPr lang="en-IE" sz="2100" dirty="0"/>
              <a:t>Slater countered by saying "</a:t>
            </a:r>
            <a:r>
              <a:rPr lang="en-IE" sz="2100" i="1" dirty="0"/>
              <a:t>I put my camera on a tripod with a very wide angle lens, settings configured such as predictive autofocus, </a:t>
            </a:r>
            <a:r>
              <a:rPr lang="en-IE" sz="2100" i="1" dirty="0" err="1"/>
              <a:t>motorwind</a:t>
            </a:r>
            <a:r>
              <a:rPr lang="en-IE" sz="2100" i="1" dirty="0"/>
              <a:t>, even a flashgun, to give me a chance of a facial close up if they were to approach again for a play ... I had one hand on the tripod when this was going on, but I was being prodded and poked by would be groomers and a few playful juveniles who nibbled at my arms</a:t>
            </a:r>
            <a:r>
              <a:rPr lang="en-IE" sz="2100" dirty="0"/>
              <a:t>"</a:t>
            </a:r>
          </a:p>
        </p:txBody>
      </p:sp>
    </p:spTree>
    <p:extLst>
      <p:ext uri="{BB962C8B-B14F-4D97-AF65-F5344CB8AC3E}">
        <p14:creationId xmlns:p14="http://schemas.microsoft.com/office/powerpoint/2010/main" val="1940229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lnSpcReduction="10000"/>
          </a:bodyPr>
          <a:lstStyle/>
          <a:p>
            <a:pPr marL="0" indent="0">
              <a:buNone/>
            </a:pPr>
            <a:r>
              <a:rPr lang="en-IE" sz="2100" dirty="0"/>
              <a:t>On 21 August 2014 the United States Copyright Office ruled that the picture can't be copyrighted, ruling that "only works created by a human can be copyrighted under United States law, which excludes photographs and artwork created by animals or by machines without human intervention" and that "Because copyright law is limited to 'original intellectual conceptions of the author,' the [copyright] office will refuse to register a claim if it determines that a human being did not create the work. The Office will not register works produced by nature, animals, or plants."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4955" y="19319"/>
            <a:ext cx="1167594" cy="1167594"/>
          </a:xfrm>
          <a:prstGeom prst="rect">
            <a:avLst/>
          </a:prstGeom>
        </p:spPr>
      </p:pic>
    </p:spTree>
    <p:extLst>
      <p:ext uri="{BB962C8B-B14F-4D97-AF65-F5344CB8AC3E}">
        <p14:creationId xmlns:p14="http://schemas.microsoft.com/office/powerpoint/2010/main" val="898214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pPr marL="0" indent="0">
              <a:buNone/>
            </a:pPr>
            <a:r>
              <a:rPr lang="en-IE" sz="2100" dirty="0"/>
              <a:t>American and British intellectual property lawyers generally agree that because the creator of the photograph is an animal and not a person, there is no copyright on the photograph, regardless of who owns the equipment with which the photograph was create</a:t>
            </a:r>
          </a:p>
        </p:txBody>
      </p:sp>
    </p:spTree>
    <p:extLst>
      <p:ext uri="{BB962C8B-B14F-4D97-AF65-F5344CB8AC3E}">
        <p14:creationId xmlns:p14="http://schemas.microsoft.com/office/powerpoint/2010/main" val="3742464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pPr marL="0" indent="0">
              <a:buNone/>
            </a:pPr>
            <a:r>
              <a:rPr lang="en-IE" sz="2100" dirty="0"/>
              <a:t>However, British lawyer Serena Tierney stated "</a:t>
            </a:r>
            <a:r>
              <a:rPr lang="en-IE" sz="2100" i="1" dirty="0"/>
              <a:t>If he checked the angle of the shot, set up the equipment to produce a picture with specific light and shade effects, set the exposure or used filters or other special settings, light and that everything required is in the shot, and all the monkey contributed was to press the button, then he would seem to have a passable claim that copyright subsists in the photo in the UK and that he is the author and so first owner</a:t>
            </a:r>
            <a:r>
              <a:rPr lang="en-IE" sz="2100" dirty="0"/>
              <a:t>."</a:t>
            </a:r>
          </a:p>
        </p:txBody>
      </p:sp>
    </p:spTree>
    <p:extLst>
      <p:ext uri="{BB962C8B-B14F-4D97-AF65-F5344CB8AC3E}">
        <p14:creationId xmlns:p14="http://schemas.microsoft.com/office/powerpoint/2010/main" val="231651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lnSpcReduction="10000"/>
          </a:bodyPr>
          <a:lstStyle/>
          <a:p>
            <a:pPr marL="0" indent="0">
              <a:buNone/>
            </a:pPr>
            <a:r>
              <a:rPr lang="en-IE" sz="2100" dirty="0"/>
              <a:t>The photographs appeared in a book titled "Wildlife Personalities" that Slater had published via Blurb, Inc. </a:t>
            </a:r>
          </a:p>
          <a:p>
            <a:pPr marL="0" indent="0">
              <a:buNone/>
            </a:pPr>
            <a:r>
              <a:rPr lang="en-IE" sz="2100" dirty="0"/>
              <a:t>On 22 September 2015, People for the Ethical Treatment of Animals (PETA) filed a lawsuit against Slater and Blurb in the United States District Court for the Northern District of California to request that the monkey, whom they named Naruto, be assigned copyright and that PETA be appointed to administer proceeds from the photos for the benefit of Naruto and other crested macaques in the reserve on Sulawesi.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6246" y="0"/>
            <a:ext cx="1192878" cy="1176973"/>
          </a:xfrm>
          <a:prstGeom prst="rect">
            <a:avLst/>
          </a:prstGeom>
        </p:spPr>
      </p:pic>
    </p:spTree>
    <p:extLst>
      <p:ext uri="{BB962C8B-B14F-4D97-AF65-F5344CB8AC3E}">
        <p14:creationId xmlns:p14="http://schemas.microsoft.com/office/powerpoint/2010/main" val="29633035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pPr marL="0" indent="0">
              <a:buNone/>
            </a:pPr>
            <a:r>
              <a:rPr lang="en-IE" sz="2100" dirty="0"/>
              <a:t>Slater told BBC News that he had suffered financial loss as a result of the pictures being available on Wikimedia Commons, "I made £2,000 [for that picture] in the first year after it was taken. After it went on Wikipedia all interest in buying it went. It's hard to put a figure on it but I reckon I've lost £10,000 or more in income. It's killing my business.“</a:t>
            </a:r>
          </a:p>
          <a:p>
            <a:pPr marL="0" indent="0">
              <a:buNone/>
            </a:pPr>
            <a:r>
              <a:rPr lang="en-IE" sz="2100" dirty="0"/>
              <a:t>By July 2017, Slater was reported to be broke and unable to pay his attorney.</a:t>
            </a:r>
          </a:p>
        </p:txBody>
      </p:sp>
    </p:spTree>
    <p:extLst>
      <p:ext uri="{BB962C8B-B14F-4D97-AF65-F5344CB8AC3E}">
        <p14:creationId xmlns:p14="http://schemas.microsoft.com/office/powerpoint/2010/main" val="655343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3300" b="1" dirty="0"/>
              <a:t>Monkey selfie copyright dispute</a:t>
            </a:r>
          </a:p>
        </p:txBody>
      </p:sp>
      <p:sp>
        <p:nvSpPr>
          <p:cNvPr id="3" name="Content Placeholder 2"/>
          <p:cNvSpPr>
            <a:spLocks noGrp="1"/>
          </p:cNvSpPr>
          <p:nvPr>
            <p:ph idx="1"/>
          </p:nvPr>
        </p:nvSpPr>
        <p:spPr/>
        <p:txBody>
          <a:bodyPr>
            <a:normAutofit/>
          </a:bodyPr>
          <a:lstStyle/>
          <a:p>
            <a:pPr marL="0" indent="0">
              <a:buNone/>
            </a:pPr>
            <a:r>
              <a:rPr lang="en-IE" sz="2100" dirty="0"/>
              <a:t>Slater was unable to travel to the July 2017 court hearing in the United States for lack of funds and said he was considering alternative careers as a dog walker or tennis coach.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018" y="2409732"/>
            <a:ext cx="1668091" cy="2209180"/>
          </a:xfrm>
          <a:prstGeom prst="rect">
            <a:avLst/>
          </a:prstGeom>
        </p:spPr>
      </p:pic>
    </p:spTree>
    <p:extLst>
      <p:ext uri="{BB962C8B-B14F-4D97-AF65-F5344CB8AC3E}">
        <p14:creationId xmlns:p14="http://schemas.microsoft.com/office/powerpoint/2010/main" val="1752160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2127821"/>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0" name="Picture 9">
            <a:extLst>
              <a:ext uri="{FF2B5EF4-FFF2-40B4-BE49-F238E27FC236}">
                <a16:creationId xmlns:a16="http://schemas.microsoft.com/office/drawing/2014/main" id="{993CDB1D-DAAE-4FF3-97A3-A19E6154F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460" y="632968"/>
            <a:ext cx="4876800" cy="1171575"/>
          </a:xfrm>
          <a:prstGeom prst="rect">
            <a:avLst/>
          </a:prstGeom>
        </p:spPr>
      </p:pic>
    </p:spTree>
    <p:extLst>
      <p:ext uri="{BB962C8B-B14F-4D97-AF65-F5344CB8AC3E}">
        <p14:creationId xmlns:p14="http://schemas.microsoft.com/office/powerpoint/2010/main" val="2861072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400" dirty="0"/>
              <a:t>To help avoid copyright pitfalls an American non-profit organization called Creative Commons (CC) was set up in 2001 by Harvard scholar Lawrence Lessig to expand “the range of creative works available for others to build upon legally and to share”.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4091540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400" dirty="0"/>
              <a:t>To achieve this the </a:t>
            </a:r>
            <a:r>
              <a:rPr lang="en-US" sz="2400" dirty="0" err="1"/>
              <a:t>organisation</a:t>
            </a:r>
            <a:r>
              <a:rPr lang="en-US" sz="2400" dirty="0"/>
              <a:t> have created a number of standard, free legal permissions (called Creative Commons licenses) that describe which rights the creator wants to reserve and which they are willing to waive for the benefit of other creators. </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52671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
        <p:nvSpPr>
          <p:cNvPr id="4" name="Oval 3">
            <a:extLst>
              <a:ext uri="{FF2B5EF4-FFF2-40B4-BE49-F238E27FC236}">
                <a16:creationId xmlns:a16="http://schemas.microsoft.com/office/drawing/2014/main" id="{36F5E666-A6AA-44B4-BD41-B2144B301DBA}"/>
              </a:ext>
            </a:extLst>
          </p:cNvPr>
          <p:cNvSpPr/>
          <p:nvPr/>
        </p:nvSpPr>
        <p:spPr>
          <a:xfrm>
            <a:off x="3818965" y="161365"/>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370A4495-958B-4170-913C-50FEB5F3C8E4}"/>
              </a:ext>
            </a:extLst>
          </p:cNvPr>
          <p:cNvSpPr/>
          <p:nvPr/>
        </p:nvSpPr>
        <p:spPr>
          <a:xfrm>
            <a:off x="6038361" y="1151321"/>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582080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400" dirty="0"/>
              <a:t>Creative Commons licenses are not designed to replace copyright, but they can replace individual negotiations for specific rights between copyright owner and licensees, which are necessary under an "all rights reserved" copyright management. By 2015 over one billion works were licensed under the various Creative Commons licenses.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902487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400" dirty="0" err="1"/>
              <a:t>Organisations</a:t>
            </a:r>
            <a:r>
              <a:rPr lang="en-US" sz="2400" dirty="0"/>
              <a:t> like Google Images, </a:t>
            </a:r>
            <a:r>
              <a:rPr lang="en-US" sz="2400" dirty="0" err="1"/>
              <a:t>flickr</a:t>
            </a:r>
            <a:r>
              <a:rPr lang="en-US" sz="2400" dirty="0"/>
              <a:t>, YouTube, </a:t>
            </a:r>
            <a:r>
              <a:rPr lang="en-US" sz="2400" dirty="0" err="1"/>
              <a:t>vimeo</a:t>
            </a:r>
            <a:r>
              <a:rPr lang="en-US" sz="2400" dirty="0"/>
              <a:t>, SoundCloud, and Wikipedia use Creative Commons licenses, so when you upload content to them, you are asked which </a:t>
            </a:r>
            <a:r>
              <a:rPr lang="en-US" sz="2400" dirty="0" err="1"/>
              <a:t>licence</a:t>
            </a:r>
            <a:r>
              <a:rPr lang="en-US" sz="2400" dirty="0"/>
              <a:t> you wish to attach to that content. A useful website to search for content that has Creative Commons licenses is: </a:t>
            </a:r>
            <a:r>
              <a:rPr lang="en-US" sz="2400" dirty="0">
                <a:hlinkClick r:id="rId4"/>
              </a:rPr>
              <a:t>https://search.creativecommons.org</a:t>
            </a:r>
            <a:endParaRPr lang="en-US" sz="2400" dirty="0"/>
          </a:p>
          <a:p>
            <a:pPr fontAlgn="base"/>
            <a:endParaRPr lang="en-US" sz="24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155175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400" dirty="0"/>
              <a:t>Creative Commons (CC) is an American non-profit organization devoted to expanding the range of creative works available for others to build upon legally and to share.</a:t>
            </a:r>
          </a:p>
          <a:p>
            <a:pPr fontAlgn="base"/>
            <a:endParaRPr lang="en-US" sz="24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4264930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000" dirty="0"/>
              <a:t>The organization has released several copyright-licenses known as Creative Commons licenses free of charge to the public. These licenses allow creators to communicate which rights they reserve, and which rights they waive for the benefit of recipients or other creators. An easy-to-understand one-page explanation of rights, with associated visual symbols, explains the specifics of each Creative Commons license. </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4026994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Creative Commons: licence elements</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0" name="Picture 9">
            <a:extLst>
              <a:ext uri="{FF2B5EF4-FFF2-40B4-BE49-F238E27FC236}">
                <a16:creationId xmlns:a16="http://schemas.microsoft.com/office/drawing/2014/main" id="{E7B69793-6B18-46EA-B687-4114C8FF9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9072" y="1025011"/>
            <a:ext cx="3045655" cy="3087052"/>
          </a:xfrm>
          <a:prstGeom prst="rect">
            <a:avLst/>
          </a:prstGeom>
        </p:spPr>
      </p:pic>
    </p:spTree>
    <p:extLst>
      <p:ext uri="{BB962C8B-B14F-4D97-AF65-F5344CB8AC3E}">
        <p14:creationId xmlns:p14="http://schemas.microsoft.com/office/powerpoint/2010/main" val="2078805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 elements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p:txBody>
          <a:bodyPr/>
          <a:lstStyle/>
          <a:p>
            <a:r>
              <a:rPr lang="en-US" sz="2000" b="1" dirty="0"/>
              <a:t>ATTRIBUTION </a:t>
            </a:r>
          </a:p>
          <a:p>
            <a:r>
              <a:rPr lang="en-US" sz="2000" dirty="0"/>
              <a:t>This means that others must credit you as the original creator of the work. All Creative Commons </a:t>
            </a:r>
            <a:r>
              <a:rPr lang="en-US" sz="2000" dirty="0" err="1"/>
              <a:t>licences</a:t>
            </a:r>
            <a:r>
              <a:rPr lang="en-US" sz="2000" dirty="0"/>
              <a:t> require users to provide attribution.</a:t>
            </a:r>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2" name="Picture 2" descr="by.large">
            <a:extLst>
              <a:ext uri="{FF2B5EF4-FFF2-40B4-BE49-F238E27FC236}">
                <a16:creationId xmlns:a16="http://schemas.microsoft.com/office/drawing/2014/main" id="{1B61F21C-6114-416A-9CB4-D16A03B0E6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200" y="1078025"/>
            <a:ext cx="288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79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 elements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p:txBody>
          <a:bodyPr/>
          <a:lstStyle/>
          <a:p>
            <a:r>
              <a:rPr lang="en-US" sz="2000" b="1" dirty="0"/>
              <a:t>NON-COMMERCIAL</a:t>
            </a:r>
          </a:p>
          <a:p>
            <a:r>
              <a:rPr lang="en-US" sz="2000" dirty="0"/>
              <a:t>This means that others may not share, adapt or reuse use your work if their use is primarily intended for commercial advantage or monetary compensation.</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9" name="Picture 2" descr="nc.large">
            <a:extLst>
              <a:ext uri="{FF2B5EF4-FFF2-40B4-BE49-F238E27FC236}">
                <a16:creationId xmlns:a16="http://schemas.microsoft.com/office/drawing/2014/main" id="{1C9E4D50-35A0-4A69-B170-CC974FE607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200" y="1119912"/>
            <a:ext cx="288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9598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 name="Picture 2" descr="nd.large">
            <a:extLst>
              <a:ext uri="{FF2B5EF4-FFF2-40B4-BE49-F238E27FC236}">
                <a16:creationId xmlns:a16="http://schemas.microsoft.com/office/drawing/2014/main" id="{CE06C070-4947-472F-B90F-7DAF01184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00" y="113116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 elements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p:txBody>
          <a:bodyPr/>
          <a:lstStyle/>
          <a:p>
            <a:r>
              <a:rPr lang="en-US" sz="2000" b="1" dirty="0"/>
              <a:t>NODERIVATIVES</a:t>
            </a:r>
          </a:p>
          <a:p>
            <a:r>
              <a:rPr lang="en-US" sz="2000" dirty="0"/>
              <a:t>This means that others can share your work, but they must not change it. Note that users still have the range of Fair Dealing rights granted to them under the Copyright Act 1994.</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4896757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sa.large">
            <a:extLst>
              <a:ext uri="{FF2B5EF4-FFF2-40B4-BE49-F238E27FC236}">
                <a16:creationId xmlns:a16="http://schemas.microsoft.com/office/drawing/2014/main" id="{C981BF44-A1A8-4346-B925-3D4C2235F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200" y="1131162"/>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 elements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p:txBody>
          <a:bodyPr/>
          <a:lstStyle/>
          <a:p>
            <a:r>
              <a:rPr lang="en-US" sz="2000" b="1" dirty="0"/>
              <a:t>SHAREALIKE</a:t>
            </a:r>
          </a:p>
          <a:p>
            <a:r>
              <a:rPr lang="en-US" sz="2000" dirty="0"/>
              <a:t>This means that those who adapt or remix your work must use the same Creative Commons </a:t>
            </a:r>
            <a:r>
              <a:rPr lang="en-US" sz="2000" dirty="0" err="1"/>
              <a:t>licence</a:t>
            </a:r>
            <a:r>
              <a:rPr lang="en-US" sz="2000" dirty="0"/>
              <a:t> on any derivative works.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919218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a:xfrm>
            <a:off x="4441371" y="1152475"/>
            <a:ext cx="4390929" cy="3416400"/>
          </a:xfrm>
        </p:spPr>
        <p:txBody>
          <a:bodyPr/>
          <a:lstStyle/>
          <a:p>
            <a:r>
              <a:rPr lang="en-US" sz="1800" b="1" dirty="0"/>
              <a:t>ATTRIBUTION</a:t>
            </a:r>
          </a:p>
          <a:p>
            <a:r>
              <a:rPr lang="en-US" sz="1800" dirty="0"/>
              <a:t>This </a:t>
            </a:r>
            <a:r>
              <a:rPr lang="en-US" sz="1800" dirty="0" err="1"/>
              <a:t>licence</a:t>
            </a:r>
            <a:r>
              <a:rPr lang="en-US" sz="1800" dirty="0"/>
              <a:t> lets others distribute, remix, tweak, and build upon your work, even commercially, as long as they credit you for the original creation.</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2" name="Picture 2" descr="https://www.tohatoha.org.nz/wp-content/uploads/2012/05/by.png">
            <a:extLst>
              <a:ext uri="{FF2B5EF4-FFF2-40B4-BE49-F238E27FC236}">
                <a16:creationId xmlns:a16="http://schemas.microsoft.com/office/drawing/2014/main" id="{85D61F0C-22BC-44AF-9080-D1ECC28FD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62" y="1900237"/>
            <a:ext cx="38385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7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
        <p:nvSpPr>
          <p:cNvPr id="4" name="Oval 3">
            <a:extLst>
              <a:ext uri="{FF2B5EF4-FFF2-40B4-BE49-F238E27FC236}">
                <a16:creationId xmlns:a16="http://schemas.microsoft.com/office/drawing/2014/main" id="{36F5E666-A6AA-44B4-BD41-B2144B301DBA}"/>
              </a:ext>
            </a:extLst>
          </p:cNvPr>
          <p:cNvSpPr/>
          <p:nvPr/>
        </p:nvSpPr>
        <p:spPr>
          <a:xfrm>
            <a:off x="3818965" y="161365"/>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370A4495-958B-4170-913C-50FEB5F3C8E4}"/>
              </a:ext>
            </a:extLst>
          </p:cNvPr>
          <p:cNvSpPr/>
          <p:nvPr/>
        </p:nvSpPr>
        <p:spPr>
          <a:xfrm>
            <a:off x="6038361" y="1151321"/>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2" descr="Peter Pan | Heroes and villians Wiki | Fandom">
            <a:extLst>
              <a:ext uri="{FF2B5EF4-FFF2-40B4-BE49-F238E27FC236}">
                <a16:creationId xmlns:a16="http://schemas.microsoft.com/office/drawing/2014/main" id="{35C0703E-072C-4411-BFC1-80C1DB59C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94" y="852928"/>
            <a:ext cx="1336275" cy="30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68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https://www.tohatoha.org.nz/wp-content/uploads/2012/05/by-nc.png">
            <a:extLst>
              <a:ext uri="{FF2B5EF4-FFF2-40B4-BE49-F238E27FC236}">
                <a16:creationId xmlns:a16="http://schemas.microsoft.com/office/drawing/2014/main" id="{7A2946B9-BEBA-4AE4-8D6D-7F1FBCCF4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61" y="1900237"/>
            <a:ext cx="3838575" cy="1343026"/>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a:xfrm>
            <a:off x="4441371" y="1152475"/>
            <a:ext cx="4390929" cy="3416400"/>
          </a:xfrm>
        </p:spPr>
        <p:txBody>
          <a:bodyPr/>
          <a:lstStyle/>
          <a:p>
            <a:r>
              <a:rPr lang="en-US" sz="1800" b="1" dirty="0"/>
              <a:t>ATTRIBUTION-NONCOMMERCIAL</a:t>
            </a:r>
            <a:br>
              <a:rPr lang="en-US" sz="2000" b="1" dirty="0"/>
            </a:br>
            <a:r>
              <a:rPr lang="en-US" sz="2000" dirty="0"/>
              <a:t>This </a:t>
            </a:r>
            <a:r>
              <a:rPr lang="en-US" sz="2000" dirty="0" err="1"/>
              <a:t>licence</a:t>
            </a:r>
            <a:r>
              <a:rPr lang="en-US" sz="2000" dirty="0"/>
              <a:t> lets others remix, tweak, and build upon your work non-commercially with credit to you (their new works must also be non-commercial).</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620822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 name="Picture 2" descr="https://www.tohatoha.org.nz/wp-content/uploads/2012/05/by-sa.png">
            <a:extLst>
              <a:ext uri="{FF2B5EF4-FFF2-40B4-BE49-F238E27FC236}">
                <a16:creationId xmlns:a16="http://schemas.microsoft.com/office/drawing/2014/main" id="{EA2B6280-C62D-4E71-9C23-F00D80E45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61" y="1900237"/>
            <a:ext cx="3838575" cy="1343026"/>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a:xfrm>
            <a:off x="4441371" y="1152475"/>
            <a:ext cx="4390929" cy="3416400"/>
          </a:xfrm>
        </p:spPr>
        <p:txBody>
          <a:bodyPr/>
          <a:lstStyle/>
          <a:p>
            <a:r>
              <a:rPr lang="en-US" sz="1800" b="1" dirty="0"/>
              <a:t>ATTRIBUTION-SHAREALIKE</a:t>
            </a:r>
            <a:br>
              <a:rPr lang="en-US" sz="1800" b="1" dirty="0"/>
            </a:br>
            <a:r>
              <a:rPr lang="en-US" sz="1800" dirty="0"/>
              <a:t>This </a:t>
            </a:r>
            <a:r>
              <a:rPr lang="en-US" sz="1800" dirty="0" err="1"/>
              <a:t>licence</a:t>
            </a:r>
            <a:r>
              <a:rPr lang="en-US" sz="1800" dirty="0"/>
              <a:t> lets others remix, tweak, and build upon your work even for commercial purposes, as long as they credit you and license their new creations under the identical terms.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494303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https://www.tohatoha.org.nz/wp-content/uploads/2012/05/by-nc-sa1.png">
            <a:extLst>
              <a:ext uri="{FF2B5EF4-FFF2-40B4-BE49-F238E27FC236}">
                <a16:creationId xmlns:a16="http://schemas.microsoft.com/office/drawing/2014/main" id="{E7DB6005-0BF7-43B1-82C3-09AE4C117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61" y="1900237"/>
            <a:ext cx="3838575" cy="1343026"/>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a:xfrm>
            <a:off x="4441371" y="1152475"/>
            <a:ext cx="4390929" cy="3416400"/>
          </a:xfrm>
        </p:spPr>
        <p:txBody>
          <a:bodyPr/>
          <a:lstStyle/>
          <a:p>
            <a:r>
              <a:rPr lang="en-US" sz="1800" b="1" dirty="0"/>
              <a:t>ATTRIBUTION-NONCOMMERCIAL-SHAREALIKE</a:t>
            </a:r>
            <a:br>
              <a:rPr lang="en-US" sz="1800" b="1" dirty="0"/>
            </a:br>
            <a:r>
              <a:rPr lang="en-US" sz="1800" dirty="0"/>
              <a:t>This </a:t>
            </a:r>
            <a:r>
              <a:rPr lang="en-US" sz="1800" dirty="0" err="1"/>
              <a:t>licence</a:t>
            </a:r>
            <a:r>
              <a:rPr lang="en-US" sz="1800" dirty="0"/>
              <a:t> lets others remix, tweak, and build upon your work non-commercially, as long as they credit you and license their new creations under the identical terms.</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904021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0" name="Picture 2" descr="https://www.tohatoha.org.nz/wp-content/uploads/2012/05/by-nd.png">
            <a:extLst>
              <a:ext uri="{FF2B5EF4-FFF2-40B4-BE49-F238E27FC236}">
                <a16:creationId xmlns:a16="http://schemas.microsoft.com/office/drawing/2014/main" id="{7752DCBE-80D6-4925-A60E-F33BFC113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60" y="1900237"/>
            <a:ext cx="3838575" cy="1343026"/>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a:xfrm>
            <a:off x="4441371" y="1152475"/>
            <a:ext cx="4390929" cy="3416400"/>
          </a:xfrm>
        </p:spPr>
        <p:txBody>
          <a:bodyPr/>
          <a:lstStyle/>
          <a:p>
            <a:r>
              <a:rPr lang="en-US" sz="1800" b="1" dirty="0"/>
              <a:t>ATTRIBUTION-NO DERIVATIVES</a:t>
            </a:r>
            <a:br>
              <a:rPr lang="en-US" sz="1800" b="1" dirty="0"/>
            </a:br>
            <a:r>
              <a:rPr lang="en-US" sz="1800" dirty="0"/>
              <a:t>This </a:t>
            </a:r>
            <a:r>
              <a:rPr lang="en-US" sz="1800" dirty="0" err="1"/>
              <a:t>licence</a:t>
            </a:r>
            <a:r>
              <a:rPr lang="en-US" sz="1800" dirty="0"/>
              <a:t> allows for redistribution, commercial and non-commercial, as long as it is passed along unchanged and in whole, with credit to you.</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739881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https://www.tohatoha.org.nz/wp-content/uploads/2012/05/by-nc-nd.png">
            <a:extLst>
              <a:ext uri="{FF2B5EF4-FFF2-40B4-BE49-F238E27FC236}">
                <a16:creationId xmlns:a16="http://schemas.microsoft.com/office/drawing/2014/main" id="{7A658B42-96A4-4292-B58C-1DE8BEA01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59" y="1900237"/>
            <a:ext cx="3838575" cy="1343026"/>
          </a:xfrm>
          <a:prstGeom prst="rect">
            <a:avLst/>
          </a:prstGeom>
          <a:noFill/>
          <a:extLst>
            <a:ext uri="{909E8E84-426E-40DD-AFC4-6F175D3DCCD1}">
              <a14:hiddenFill xmlns:a14="http://schemas.microsoft.com/office/drawing/2010/main">
                <a:solidFill>
                  <a:srgbClr val="FFFFFF"/>
                </a:solidFill>
              </a14:hiddenFill>
            </a:ext>
          </a:extLst>
        </p:spPr>
      </p:pic>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a:xfrm>
            <a:off x="4441371" y="1152475"/>
            <a:ext cx="4390929" cy="3416400"/>
          </a:xfrm>
        </p:spPr>
        <p:txBody>
          <a:bodyPr/>
          <a:lstStyle/>
          <a:p>
            <a:r>
              <a:rPr lang="en-US" sz="1800" b="1" dirty="0"/>
              <a:t>ATTRIBUTION-NONCOMMERCIAL-NO DERIVATIVES</a:t>
            </a:r>
            <a:br>
              <a:rPr lang="en-US" sz="1800" b="1" dirty="0"/>
            </a:br>
            <a:r>
              <a:rPr lang="en-US" sz="1600" dirty="0"/>
              <a:t>This </a:t>
            </a:r>
            <a:r>
              <a:rPr lang="en-US" sz="1600" dirty="0" err="1"/>
              <a:t>licence</a:t>
            </a:r>
            <a:r>
              <a:rPr lang="en-US" sz="1600" dirty="0"/>
              <a:t> is the most restrictive of our six main </a:t>
            </a:r>
            <a:r>
              <a:rPr lang="en-US" sz="1600" dirty="0" err="1"/>
              <a:t>licences</a:t>
            </a:r>
            <a:r>
              <a:rPr lang="en-US" sz="1600" dirty="0"/>
              <a:t>, only allowing others to download your works and share them with others as long as they credit you, but they can’t change them in any way or use them commercially.</a:t>
            </a:r>
            <a:endParaRPr lang="en-US" sz="18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723102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licence elements</a:t>
            </a:r>
            <a:endParaRPr dirty="0"/>
          </a:p>
        </p:txBody>
      </p:sp>
      <p:sp>
        <p:nvSpPr>
          <p:cNvPr id="3" name="Text Placeholder 2">
            <a:extLst>
              <a:ext uri="{FF2B5EF4-FFF2-40B4-BE49-F238E27FC236}">
                <a16:creationId xmlns:a16="http://schemas.microsoft.com/office/drawing/2014/main" id="{662ECBFC-19F1-4D5F-AADA-F31DA4E97162}"/>
              </a:ext>
            </a:extLst>
          </p:cNvPr>
          <p:cNvSpPr>
            <a:spLocks noGrp="1"/>
          </p:cNvSpPr>
          <p:nvPr>
            <p:ph type="body" idx="2"/>
          </p:nvPr>
        </p:nvSpPr>
        <p:spPr/>
        <p:txBody>
          <a:bodyPr/>
          <a:lstStyle/>
          <a:p>
            <a:r>
              <a:rPr lang="en-US" sz="2000" b="1" dirty="0"/>
              <a:t>CC Zero</a:t>
            </a:r>
          </a:p>
          <a:p>
            <a:r>
              <a:rPr lang="en-GB" sz="2000" dirty="0"/>
              <a:t>CC0 means you are relinquishing copyright and releasing material into the public domain.</a:t>
            </a:r>
            <a:endParaRPr lang="en-US" sz="2000"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2" name="Picture 2">
            <a:extLst>
              <a:ext uri="{FF2B5EF4-FFF2-40B4-BE49-F238E27FC236}">
                <a16:creationId xmlns:a16="http://schemas.microsoft.com/office/drawing/2014/main" id="{CADA1081-A22F-3123-AB07-F8E727F29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7200" y="115247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249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Sites</a:t>
            </a:r>
            <a:endParaRPr dirty="0"/>
          </a:p>
        </p:txBody>
      </p:sp>
      <p:sp>
        <p:nvSpPr>
          <p:cNvPr id="5" name="Text Placeholder 4">
            <a:extLst>
              <a:ext uri="{FF2B5EF4-FFF2-40B4-BE49-F238E27FC236}">
                <a16:creationId xmlns:a16="http://schemas.microsoft.com/office/drawing/2014/main" id="{069EE223-43B5-46E5-A094-9C0930145F1E}"/>
              </a:ext>
            </a:extLst>
          </p:cNvPr>
          <p:cNvSpPr>
            <a:spLocks noGrp="1"/>
          </p:cNvSpPr>
          <p:nvPr>
            <p:ph type="body" idx="1"/>
          </p:nvPr>
        </p:nvSpPr>
        <p:spPr/>
        <p:txBody>
          <a:bodyPr/>
          <a:lstStyle/>
          <a:p>
            <a:r>
              <a:rPr lang="en-IE" sz="2400" dirty="0"/>
              <a:t>Some sites with creative commons sections are:</a:t>
            </a:r>
          </a:p>
          <a:p>
            <a:pPr lvl="1">
              <a:spcBef>
                <a:spcPts val="600"/>
              </a:spcBef>
            </a:pPr>
            <a:r>
              <a:rPr lang="en-IE" sz="2000" b="1" dirty="0"/>
              <a:t>Flickr</a:t>
            </a:r>
            <a:r>
              <a:rPr lang="en-IE" sz="2000" dirty="0"/>
              <a:t>: Flickr is a video and image hosting site.</a:t>
            </a:r>
          </a:p>
          <a:p>
            <a:pPr lvl="1">
              <a:spcBef>
                <a:spcPts val="600"/>
              </a:spcBef>
            </a:pPr>
            <a:r>
              <a:rPr lang="en-IE" sz="2000" b="1" dirty="0"/>
              <a:t>Google</a:t>
            </a:r>
            <a:r>
              <a:rPr lang="en-IE" sz="2000" dirty="0"/>
              <a:t>: Google text search.</a:t>
            </a:r>
          </a:p>
          <a:p>
            <a:pPr lvl="1">
              <a:spcBef>
                <a:spcPts val="600"/>
              </a:spcBef>
            </a:pPr>
            <a:r>
              <a:rPr lang="en-IE" sz="2000" b="1" dirty="0"/>
              <a:t>Google Images</a:t>
            </a:r>
            <a:r>
              <a:rPr lang="en-IE" sz="2000" dirty="0"/>
              <a:t>: Google image search.</a:t>
            </a:r>
          </a:p>
          <a:p>
            <a:pPr lvl="1">
              <a:spcBef>
                <a:spcPts val="600"/>
              </a:spcBef>
            </a:pPr>
            <a:r>
              <a:rPr lang="en-IE" sz="2000" b="1" dirty="0" err="1"/>
              <a:t>Jamendo</a:t>
            </a:r>
            <a:r>
              <a:rPr lang="en-IE" sz="2000" dirty="0"/>
              <a:t>: </a:t>
            </a:r>
            <a:r>
              <a:rPr lang="en-IE" sz="2000" dirty="0" err="1"/>
              <a:t>Jamendo</a:t>
            </a:r>
            <a:r>
              <a:rPr lang="en-IE" sz="2000" dirty="0"/>
              <a:t> is a music hosting site.</a:t>
            </a:r>
          </a:p>
          <a:p>
            <a:pPr lvl="1">
              <a:spcBef>
                <a:spcPts val="600"/>
              </a:spcBef>
            </a:pPr>
            <a:r>
              <a:rPr lang="en-IE" sz="2000" b="1" dirty="0"/>
              <a:t>Wikimedia Commons</a:t>
            </a:r>
            <a:r>
              <a:rPr lang="en-IE" sz="2000" dirty="0"/>
              <a:t>: includes text, images, audio and video.</a:t>
            </a:r>
          </a:p>
          <a:p>
            <a:endParaRPr lang="en-IE" sz="2400" dirty="0"/>
          </a:p>
          <a:p>
            <a:endParaRPr lang="en-IE" sz="2400"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236359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Sites</a:t>
            </a:r>
            <a:endParaRPr dirty="0"/>
          </a:p>
        </p:txBody>
      </p:sp>
      <p:sp>
        <p:nvSpPr>
          <p:cNvPr id="5" name="Text Placeholder 4">
            <a:extLst>
              <a:ext uri="{FF2B5EF4-FFF2-40B4-BE49-F238E27FC236}">
                <a16:creationId xmlns:a16="http://schemas.microsoft.com/office/drawing/2014/main" id="{069EE223-43B5-46E5-A094-9C0930145F1E}"/>
              </a:ext>
            </a:extLst>
          </p:cNvPr>
          <p:cNvSpPr>
            <a:spLocks noGrp="1"/>
          </p:cNvSpPr>
          <p:nvPr>
            <p:ph type="body" idx="1"/>
          </p:nvPr>
        </p:nvSpPr>
        <p:spPr/>
        <p:txBody>
          <a:bodyPr/>
          <a:lstStyle/>
          <a:p>
            <a:r>
              <a:rPr lang="en-IE" sz="2400" dirty="0"/>
              <a:t>Some sites with creative commons sections are:</a:t>
            </a:r>
          </a:p>
          <a:p>
            <a:pPr lvl="1">
              <a:spcBef>
                <a:spcPts val="600"/>
              </a:spcBef>
            </a:pPr>
            <a:r>
              <a:rPr lang="en-IE" sz="2000" b="1" dirty="0"/>
              <a:t>YouTube</a:t>
            </a:r>
            <a:r>
              <a:rPr lang="en-IE" sz="2000" dirty="0"/>
              <a:t>: YouTube is a video hosting site.</a:t>
            </a:r>
          </a:p>
          <a:p>
            <a:pPr lvl="1">
              <a:spcBef>
                <a:spcPts val="600"/>
              </a:spcBef>
            </a:pPr>
            <a:r>
              <a:rPr lang="en-IE" sz="2000" b="1" dirty="0" err="1"/>
              <a:t>Pixabay</a:t>
            </a:r>
            <a:r>
              <a:rPr lang="en-IE" sz="2000" dirty="0"/>
              <a:t>: </a:t>
            </a:r>
            <a:r>
              <a:rPr lang="en-IE" sz="2000" dirty="0" err="1"/>
              <a:t>Pixabay</a:t>
            </a:r>
            <a:r>
              <a:rPr lang="en-IE" sz="2000" dirty="0"/>
              <a:t> is image and video hosting site.</a:t>
            </a:r>
          </a:p>
          <a:p>
            <a:pPr lvl="1">
              <a:spcBef>
                <a:spcPts val="600"/>
              </a:spcBef>
            </a:pPr>
            <a:r>
              <a:rPr lang="en-IE" sz="2000" b="1" dirty="0" err="1"/>
              <a:t>ccMixter</a:t>
            </a:r>
            <a:r>
              <a:rPr lang="en-IE" sz="2000" dirty="0"/>
              <a:t>: </a:t>
            </a:r>
            <a:r>
              <a:rPr lang="en-IE" sz="2000" dirty="0" err="1"/>
              <a:t>ccMixter</a:t>
            </a:r>
            <a:r>
              <a:rPr lang="en-IE" sz="2000" dirty="0"/>
              <a:t> is a music hosting site.</a:t>
            </a:r>
          </a:p>
          <a:p>
            <a:pPr lvl="1">
              <a:spcBef>
                <a:spcPts val="600"/>
              </a:spcBef>
            </a:pPr>
            <a:r>
              <a:rPr lang="en-IE" sz="2000" b="1" dirty="0"/>
              <a:t>SoundCloud</a:t>
            </a:r>
            <a:r>
              <a:rPr lang="en-IE" sz="2000" dirty="0"/>
              <a:t>: SoundCloud is a music hosting site.</a:t>
            </a:r>
          </a:p>
          <a:p>
            <a:pPr marL="114300" indent="0">
              <a:buNone/>
            </a:pPr>
            <a:endParaRPr lang="en-IE" sz="2400" dirty="0"/>
          </a:p>
          <a:p>
            <a:endParaRPr lang="en-IE" sz="2400"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379744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Sites</a:t>
            </a:r>
            <a:endParaRPr dirty="0"/>
          </a:p>
        </p:txBody>
      </p:sp>
      <p:sp>
        <p:nvSpPr>
          <p:cNvPr id="5" name="Text Placeholder 4">
            <a:extLst>
              <a:ext uri="{FF2B5EF4-FFF2-40B4-BE49-F238E27FC236}">
                <a16:creationId xmlns:a16="http://schemas.microsoft.com/office/drawing/2014/main" id="{069EE223-43B5-46E5-A094-9C0930145F1E}"/>
              </a:ext>
            </a:extLst>
          </p:cNvPr>
          <p:cNvSpPr>
            <a:spLocks noGrp="1"/>
          </p:cNvSpPr>
          <p:nvPr>
            <p:ph type="body" idx="1"/>
          </p:nvPr>
        </p:nvSpPr>
        <p:spPr/>
        <p:txBody>
          <a:bodyPr/>
          <a:lstStyle/>
          <a:p>
            <a:r>
              <a:rPr lang="en-IE" sz="2400" dirty="0"/>
              <a:t>Some of these sites have direct links including:</a:t>
            </a:r>
            <a:endParaRPr lang="en-IE" sz="2400" dirty="0">
              <a:hlinkClick r:id="" action="ppaction://noaction"/>
            </a:endParaRPr>
          </a:p>
          <a:p>
            <a:r>
              <a:rPr lang="en-IE" sz="2400" dirty="0">
                <a:hlinkClick r:id="" action="ppaction://noaction"/>
              </a:rPr>
              <a:t>Google Images</a:t>
            </a:r>
            <a:endParaRPr lang="en-IE" sz="2400" dirty="0"/>
          </a:p>
          <a:p>
            <a:r>
              <a:rPr lang="en-IE" sz="2400" dirty="0">
                <a:hlinkClick r:id="rId3"/>
              </a:rPr>
              <a:t>SoundCloud</a:t>
            </a:r>
            <a:endParaRPr lang="en-IE" sz="2400" dirty="0"/>
          </a:p>
          <a:p>
            <a:r>
              <a:rPr lang="en-IE" sz="2400" dirty="0">
                <a:hlinkClick r:id="rId4"/>
              </a:rPr>
              <a:t>YouTube</a:t>
            </a:r>
            <a:endParaRPr lang="en-IE" sz="2400" dirty="0"/>
          </a:p>
          <a:p>
            <a:r>
              <a:rPr lang="en-IE" sz="2400" dirty="0">
                <a:hlinkClick r:id="rId5"/>
              </a:rPr>
              <a:t>Flickr</a:t>
            </a:r>
            <a:endParaRPr lang="en-IE" sz="2400" dirty="0"/>
          </a:p>
          <a:p>
            <a:endParaRPr lang="en-IE" sz="2400" dirty="0"/>
          </a:p>
          <a:p>
            <a:endParaRPr lang="en-IE" sz="2400"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6">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7395564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Creative Commons: Sites</a:t>
            </a:r>
            <a:endParaRPr dirty="0"/>
          </a:p>
        </p:txBody>
      </p:sp>
      <p:sp>
        <p:nvSpPr>
          <p:cNvPr id="5" name="Text Placeholder 4">
            <a:extLst>
              <a:ext uri="{FF2B5EF4-FFF2-40B4-BE49-F238E27FC236}">
                <a16:creationId xmlns:a16="http://schemas.microsoft.com/office/drawing/2014/main" id="{069EE223-43B5-46E5-A094-9C0930145F1E}"/>
              </a:ext>
            </a:extLst>
          </p:cNvPr>
          <p:cNvSpPr>
            <a:spLocks noGrp="1"/>
          </p:cNvSpPr>
          <p:nvPr>
            <p:ph type="body" idx="1"/>
          </p:nvPr>
        </p:nvSpPr>
        <p:spPr/>
        <p:txBody>
          <a:bodyPr/>
          <a:lstStyle/>
          <a:p>
            <a:r>
              <a:rPr lang="en-IE" sz="2400" dirty="0"/>
              <a:t>Some creative commons search tools are:</a:t>
            </a:r>
            <a:endParaRPr lang="en-IE" sz="2400" dirty="0">
              <a:hlinkClick r:id="" action="ppaction://noaction"/>
            </a:endParaRPr>
          </a:p>
          <a:p>
            <a:endParaRPr lang="en-IE" sz="2400" dirty="0">
              <a:hlinkClick r:id="" action="ppaction://noaction"/>
            </a:endParaRPr>
          </a:p>
          <a:p>
            <a:r>
              <a:rPr lang="en-IE" sz="2400" dirty="0">
                <a:hlinkClick r:id="" action="ppaction://noaction"/>
              </a:rPr>
              <a:t>https://search.creativecommons.org</a:t>
            </a:r>
            <a:endParaRPr lang="en-IE" sz="2400" dirty="0"/>
          </a:p>
          <a:p>
            <a:endParaRPr lang="en-IE" sz="2400" dirty="0"/>
          </a:p>
          <a:p>
            <a:r>
              <a:rPr lang="en-IE" sz="2400" dirty="0">
                <a:hlinkClick r:id="rId3"/>
              </a:rPr>
              <a:t>https://labs.tineye.com/multicolr/</a:t>
            </a:r>
            <a:endParaRPr lang="en-IE" sz="2400" dirty="0"/>
          </a:p>
          <a:p>
            <a:endParaRPr lang="en-IE" sz="2400" dirty="0"/>
          </a:p>
          <a:p>
            <a:endParaRPr lang="en-IE" sz="2400"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352183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
        <p:nvSpPr>
          <p:cNvPr id="4" name="Oval 3">
            <a:extLst>
              <a:ext uri="{FF2B5EF4-FFF2-40B4-BE49-F238E27FC236}">
                <a16:creationId xmlns:a16="http://schemas.microsoft.com/office/drawing/2014/main" id="{36F5E666-A6AA-44B4-BD41-B2144B301DBA}"/>
              </a:ext>
            </a:extLst>
          </p:cNvPr>
          <p:cNvSpPr/>
          <p:nvPr/>
        </p:nvSpPr>
        <p:spPr>
          <a:xfrm>
            <a:off x="3818965" y="161365"/>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370A4495-958B-4170-913C-50FEB5F3C8E4}"/>
              </a:ext>
            </a:extLst>
          </p:cNvPr>
          <p:cNvSpPr/>
          <p:nvPr/>
        </p:nvSpPr>
        <p:spPr>
          <a:xfrm>
            <a:off x="6038361" y="1151321"/>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Peter Pan | Heroes and villians Wiki | Fandom">
            <a:extLst>
              <a:ext uri="{FF2B5EF4-FFF2-40B4-BE49-F238E27FC236}">
                <a16:creationId xmlns:a16="http://schemas.microsoft.com/office/drawing/2014/main" id="{94113BAB-B1BD-4E7F-9E3A-047411668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94" y="852928"/>
            <a:ext cx="1336275" cy="3072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person, person, suit, standing&#10;&#10;Description automatically generated">
            <a:extLst>
              <a:ext uri="{FF2B5EF4-FFF2-40B4-BE49-F238E27FC236}">
                <a16:creationId xmlns:a16="http://schemas.microsoft.com/office/drawing/2014/main" id="{4AD59343-A2DA-455A-8FB7-ACECDC95CBE0}"/>
              </a:ext>
            </a:extLst>
          </p:cNvPr>
          <p:cNvPicPr>
            <a:picLocks noChangeAspect="1"/>
          </p:cNvPicPr>
          <p:nvPr/>
        </p:nvPicPr>
        <p:blipFill>
          <a:blip r:embed="rId5"/>
          <a:stretch>
            <a:fillRect/>
          </a:stretch>
        </p:blipFill>
        <p:spPr>
          <a:xfrm>
            <a:off x="2387156" y="-158385"/>
            <a:ext cx="1919769" cy="4225374"/>
          </a:xfrm>
          <a:prstGeom prst="rect">
            <a:avLst/>
          </a:prstGeom>
        </p:spPr>
      </p:pic>
    </p:spTree>
    <p:extLst>
      <p:ext uri="{BB962C8B-B14F-4D97-AF65-F5344CB8AC3E}">
        <p14:creationId xmlns:p14="http://schemas.microsoft.com/office/powerpoint/2010/main" val="2325757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Buck Rogers</a:t>
            </a:r>
            <a:endParaRPr dirty="0"/>
          </a:p>
        </p:txBody>
      </p:sp>
      <p:sp>
        <p:nvSpPr>
          <p:cNvPr id="5" name="Text Placeholder 4">
            <a:extLst>
              <a:ext uri="{FF2B5EF4-FFF2-40B4-BE49-F238E27FC236}">
                <a16:creationId xmlns:a16="http://schemas.microsoft.com/office/drawing/2014/main" id="{07BE4234-F18D-48E3-BA61-473A11379136}"/>
              </a:ext>
            </a:extLst>
          </p:cNvPr>
          <p:cNvSpPr>
            <a:spLocks noGrp="1"/>
          </p:cNvSpPr>
          <p:nvPr>
            <p:ph type="body" idx="1"/>
          </p:nvPr>
        </p:nvSpPr>
        <p:spPr/>
        <p:txBody>
          <a:bodyPr/>
          <a:lstStyle/>
          <a:p>
            <a:endParaRPr lang="en-US" dirty="0"/>
          </a:p>
          <a:p>
            <a:endParaRPr lang="en-IE" dirty="0"/>
          </a:p>
          <a:p>
            <a:endParaRPr lang="en-IE" dirty="0"/>
          </a:p>
          <a:p>
            <a:endParaRPr lang="en-IE" dirty="0"/>
          </a:p>
          <a:p>
            <a:endParaRPr lang="en-IE" dirty="0"/>
          </a:p>
          <a:p>
            <a:pPr marL="114300" indent="0">
              <a:buNone/>
            </a:pPr>
            <a:endParaRPr lang="en-IE" dirty="0"/>
          </a:p>
          <a:p>
            <a:endParaRPr lang="en-IE" dirty="0">
              <a:hlinkClick r:id="rId3"/>
            </a:endParaRPr>
          </a:p>
          <a:p>
            <a:r>
              <a:rPr lang="en-IE" dirty="0">
                <a:hlinkClick r:id="rId4"/>
              </a:rPr>
              <a:t>https://deadline.com/2021/02/buck-rogers-estate-lawsuit-threat-legendary-entertainment-george-clooney-skydance-1234685992/</a:t>
            </a:r>
            <a:endParaRPr lang="en-IE"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400" y="3499500"/>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5">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8" name="Rectangle 7">
            <a:extLst>
              <a:ext uri="{FF2B5EF4-FFF2-40B4-BE49-F238E27FC236}">
                <a16:creationId xmlns:a16="http://schemas.microsoft.com/office/drawing/2014/main" id="{707E6632-AE1B-4C3D-8844-2C5B4E1A1940}"/>
              </a:ext>
            </a:extLst>
          </p:cNvPr>
          <p:cNvSpPr/>
          <p:nvPr/>
        </p:nvSpPr>
        <p:spPr>
          <a:xfrm>
            <a:off x="94577" y="-12513"/>
            <a:ext cx="316144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Feb 2</a:t>
            </a:r>
            <a:r>
              <a:rPr lang="en-US" sz="4000" b="0" cap="none" spc="0" baseline="30000" dirty="0">
                <a:ln w="0"/>
                <a:solidFill>
                  <a:schemeClr val="tx1"/>
                </a:solidFill>
                <a:effectLst>
                  <a:outerShdw blurRad="38100" dist="19050" dir="2700000" algn="tl" rotWithShape="0">
                    <a:schemeClr val="dk1">
                      <a:alpha val="40000"/>
                    </a:schemeClr>
                  </a:outerShdw>
                </a:effectLst>
              </a:rPr>
              <a:t>nd</a:t>
            </a:r>
            <a:r>
              <a:rPr lang="en-US" sz="4000" b="0" cap="none" spc="0" dirty="0">
                <a:ln w="0"/>
                <a:solidFill>
                  <a:schemeClr val="tx1"/>
                </a:solidFill>
                <a:effectLst>
                  <a:outerShdw blurRad="38100" dist="19050" dir="2700000" algn="tl" rotWithShape="0">
                    <a:schemeClr val="dk1">
                      <a:alpha val="40000"/>
                    </a:schemeClr>
                  </a:outerShdw>
                </a:effectLst>
              </a:rPr>
              <a:t> 2021</a:t>
            </a:r>
          </a:p>
        </p:txBody>
      </p:sp>
      <p:pic>
        <p:nvPicPr>
          <p:cNvPr id="10" name="Picture 9" descr="Graphical user interface, application&#10;&#10;Description automatically generated">
            <a:extLst>
              <a:ext uri="{FF2B5EF4-FFF2-40B4-BE49-F238E27FC236}">
                <a16:creationId xmlns:a16="http://schemas.microsoft.com/office/drawing/2014/main" id="{47ECCE48-4CC1-408C-8419-5A71429545F1}"/>
              </a:ext>
            </a:extLst>
          </p:cNvPr>
          <p:cNvPicPr>
            <a:picLocks noChangeAspect="1"/>
          </p:cNvPicPr>
          <p:nvPr/>
        </p:nvPicPr>
        <p:blipFill>
          <a:blip r:embed="rId6"/>
          <a:stretch>
            <a:fillRect/>
          </a:stretch>
        </p:blipFill>
        <p:spPr>
          <a:xfrm>
            <a:off x="2409900" y="1135986"/>
            <a:ext cx="4324000" cy="2245254"/>
          </a:xfrm>
          <a:prstGeom prst="rect">
            <a:avLst/>
          </a:prstGeom>
        </p:spPr>
      </p:pic>
    </p:spTree>
    <p:extLst>
      <p:ext uri="{BB962C8B-B14F-4D97-AF65-F5344CB8AC3E}">
        <p14:creationId xmlns:p14="http://schemas.microsoft.com/office/powerpoint/2010/main" val="121516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T</a:t>
            </a:r>
            <a:r>
              <a:rPr lang="en-IE" dirty="0"/>
              <a:t>om Clancy’s Jack Ryan</a:t>
            </a:r>
            <a:endParaRPr dirty="0"/>
          </a:p>
        </p:txBody>
      </p:sp>
      <p:sp>
        <p:nvSpPr>
          <p:cNvPr id="5" name="Text Placeholder 4">
            <a:extLst>
              <a:ext uri="{FF2B5EF4-FFF2-40B4-BE49-F238E27FC236}">
                <a16:creationId xmlns:a16="http://schemas.microsoft.com/office/drawing/2014/main" id="{07BE4234-F18D-48E3-BA61-473A11379136}"/>
              </a:ext>
            </a:extLst>
          </p:cNvPr>
          <p:cNvSpPr>
            <a:spLocks noGrp="1"/>
          </p:cNvSpPr>
          <p:nvPr>
            <p:ph type="body" idx="1"/>
          </p:nvPr>
        </p:nvSpPr>
        <p:spPr/>
        <p:txBody>
          <a:bodyPr/>
          <a:lstStyle/>
          <a:p>
            <a:endParaRPr lang="en-US" dirty="0"/>
          </a:p>
          <a:p>
            <a:endParaRPr lang="en-IE" dirty="0"/>
          </a:p>
          <a:p>
            <a:endParaRPr lang="en-IE" dirty="0"/>
          </a:p>
          <a:p>
            <a:endParaRPr lang="en-IE" dirty="0"/>
          </a:p>
          <a:p>
            <a:endParaRPr lang="en-IE" dirty="0"/>
          </a:p>
          <a:p>
            <a:pPr marL="114300" indent="0">
              <a:buNone/>
            </a:pPr>
            <a:endParaRPr lang="en-IE" dirty="0"/>
          </a:p>
          <a:p>
            <a:endParaRPr lang="en-IE" dirty="0">
              <a:hlinkClick r:id="rId3"/>
            </a:endParaRPr>
          </a:p>
          <a:p>
            <a:r>
              <a:rPr lang="en-IE" dirty="0">
                <a:hlinkClick r:id="rId3"/>
              </a:rPr>
              <a:t>https://www.hollywoodreporter.com/thr-esq/judge-cant-figure-out-who-owns-rights-to-jack-ryan-character</a:t>
            </a:r>
            <a:endParaRPr lang="en-IE"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400" y="3499500"/>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7" name="Picture 6" descr="A picture containing text, person, people&#10;&#10;Description automatically generated">
            <a:extLst>
              <a:ext uri="{FF2B5EF4-FFF2-40B4-BE49-F238E27FC236}">
                <a16:creationId xmlns:a16="http://schemas.microsoft.com/office/drawing/2014/main" id="{5655B0ED-1CFC-493A-8A2B-F55728F25CDD}"/>
              </a:ext>
            </a:extLst>
          </p:cNvPr>
          <p:cNvPicPr>
            <a:picLocks noChangeAspect="1"/>
          </p:cNvPicPr>
          <p:nvPr/>
        </p:nvPicPr>
        <p:blipFill>
          <a:blip r:embed="rId5"/>
          <a:stretch>
            <a:fillRect/>
          </a:stretch>
        </p:blipFill>
        <p:spPr>
          <a:xfrm>
            <a:off x="150606" y="983523"/>
            <a:ext cx="4159190" cy="2163407"/>
          </a:xfrm>
          <a:prstGeom prst="rect">
            <a:avLst/>
          </a:prstGeom>
        </p:spPr>
      </p:pic>
      <p:pic>
        <p:nvPicPr>
          <p:cNvPr id="1026" name="Picture 2" descr="Image result for jack ryan">
            <a:extLst>
              <a:ext uri="{FF2B5EF4-FFF2-40B4-BE49-F238E27FC236}">
                <a16:creationId xmlns:a16="http://schemas.microsoft.com/office/drawing/2014/main" id="{D9D13AA7-1877-4838-97FB-F3BDC8E46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099" y="1161700"/>
            <a:ext cx="3331477" cy="18739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07E6632-AE1B-4C3D-8844-2C5B4E1A1940}"/>
              </a:ext>
            </a:extLst>
          </p:cNvPr>
          <p:cNvSpPr/>
          <p:nvPr/>
        </p:nvSpPr>
        <p:spPr>
          <a:xfrm>
            <a:off x="0" y="-12513"/>
            <a:ext cx="335059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Feb 11</a:t>
            </a:r>
            <a:r>
              <a:rPr lang="en-US" sz="4000" b="0" cap="none" spc="0" baseline="30000" dirty="0">
                <a:ln w="0"/>
                <a:solidFill>
                  <a:schemeClr val="tx1"/>
                </a:solidFill>
                <a:effectLst>
                  <a:outerShdw blurRad="38100" dist="19050" dir="2700000" algn="tl" rotWithShape="0">
                    <a:schemeClr val="dk1">
                      <a:alpha val="40000"/>
                    </a:schemeClr>
                  </a:outerShdw>
                </a:effectLst>
              </a:rPr>
              <a:t>th</a:t>
            </a:r>
            <a:r>
              <a:rPr lang="en-US" sz="4000" b="0" cap="none" spc="0" dirty="0">
                <a:ln w="0"/>
                <a:solidFill>
                  <a:schemeClr val="tx1"/>
                </a:solidFill>
                <a:effectLst>
                  <a:outerShdw blurRad="38100" dist="19050" dir="2700000" algn="tl" rotWithShape="0">
                    <a:schemeClr val="dk1">
                      <a:alpha val="40000"/>
                    </a:schemeClr>
                  </a:outerShdw>
                </a:effectLst>
              </a:rPr>
              <a:t> 2021</a:t>
            </a:r>
          </a:p>
        </p:txBody>
      </p:sp>
    </p:spTree>
    <p:extLst>
      <p:ext uri="{BB962C8B-B14F-4D97-AF65-F5344CB8AC3E}">
        <p14:creationId xmlns:p14="http://schemas.microsoft.com/office/powerpoint/2010/main" val="18496052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2796</Words>
  <Application>Microsoft Office PowerPoint</Application>
  <PresentationFormat>On-screen Show (16:9)</PresentationFormat>
  <Paragraphs>278</Paragraphs>
  <Slides>70</Slides>
  <Notes>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Linux Libertine</vt:lpstr>
      <vt:lpstr>Roboto</vt:lpstr>
      <vt:lpstr>Simple Light</vt:lpstr>
      <vt:lpstr>Instructional Design and eAuthoring</vt:lpstr>
      <vt:lpstr>Copyright ©</vt:lpstr>
      <vt:lpstr>Copyright ©</vt:lpstr>
      <vt:lpstr>PowerPoint Presentation</vt:lpstr>
      <vt:lpstr>PowerPoint Presentation</vt:lpstr>
      <vt:lpstr>PowerPoint Presentation</vt:lpstr>
      <vt:lpstr>PowerPoint Presentation</vt:lpstr>
      <vt:lpstr>Buck Rogers</vt:lpstr>
      <vt:lpstr>Tom Clancy’s Jack Ryan</vt:lpstr>
      <vt:lpstr>Copyright Law</vt:lpstr>
      <vt:lpstr>Copyright Law</vt:lpstr>
      <vt:lpstr>Copyright in Ireland</vt:lpstr>
      <vt:lpstr>Copyright in Ireland</vt:lpstr>
      <vt:lpstr>Copyright in Ireland</vt:lpstr>
      <vt:lpstr>Copyright</vt:lpstr>
      <vt:lpstr>Copyright</vt:lpstr>
      <vt:lpstr>PowerPoint Presentation</vt:lpstr>
      <vt:lpstr>PowerPoint Presentation</vt:lpstr>
      <vt:lpstr>PowerPoint Presentation</vt:lpstr>
      <vt:lpstr>PowerPoint Presentation</vt:lpstr>
      <vt:lpstr>PowerPoint Presentation</vt:lpstr>
      <vt:lpstr>PowerPoint Presentation</vt:lpstr>
      <vt:lpstr>National Newspapers of Ireland /  Newspaper Licensing Ireland</vt:lpstr>
      <vt:lpstr>The Bill</vt:lpstr>
      <vt:lpstr>The Threat</vt:lpstr>
      <vt:lpstr>The Coverage</vt:lpstr>
      <vt:lpstr>The Response</vt:lpstr>
      <vt:lpstr>PowerPoint Presentation</vt:lpstr>
      <vt:lpstr>PowerPoint Presentation</vt:lpstr>
      <vt:lpstr>PowerPoint Presentation</vt:lpstr>
      <vt:lpstr>PowerPoint Presentation</vt:lpstr>
      <vt:lpstr>PowerPoint Presentation</vt:lpstr>
      <vt:lpstr>PowerPoint Presentation</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Monkey selfie copyright dispute</vt:lpstr>
      <vt:lpstr>Creative Commons</vt:lpstr>
      <vt:lpstr>Creative Commons</vt:lpstr>
      <vt:lpstr>Creative Commons</vt:lpstr>
      <vt:lpstr>Creative Commons</vt:lpstr>
      <vt:lpstr>Creative Commons</vt:lpstr>
      <vt:lpstr>Creative Commons</vt:lpstr>
      <vt:lpstr>Creative Commons</vt:lpstr>
      <vt:lpstr>Creative Commons: licence elements</vt:lpstr>
      <vt:lpstr>Creative Commons: licence elements</vt:lpstr>
      <vt:lpstr>Creative Commons: licence elements</vt:lpstr>
      <vt:lpstr>Creative Commons: licence elements</vt:lpstr>
      <vt:lpstr>Creative Commons: licence elements</vt:lpstr>
      <vt:lpstr>Creative Commons: licences</vt:lpstr>
      <vt:lpstr>Creative Commons: licences</vt:lpstr>
      <vt:lpstr>Creative Commons: licences</vt:lpstr>
      <vt:lpstr>Creative Commons: licences</vt:lpstr>
      <vt:lpstr>Creative Commons: licences</vt:lpstr>
      <vt:lpstr>Creative Commons: licences</vt:lpstr>
      <vt:lpstr>Creative Commons: licence elements</vt:lpstr>
      <vt:lpstr>Creative Commons: Sites</vt:lpstr>
      <vt:lpstr>Creative Commons: Sites</vt:lpstr>
      <vt:lpstr>Creative Commons: Sites</vt:lpstr>
      <vt:lpstr>Creative Commons: 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T. Gordon</cp:lastModifiedBy>
  <cp:revision>44</cp:revision>
  <dcterms:modified xsi:type="dcterms:W3CDTF">2023-03-25T17:46:23Z</dcterms:modified>
</cp:coreProperties>
</file>