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5" r:id="rId3"/>
    <p:sldId id="316" r:id="rId4"/>
    <p:sldId id="317" r:id="rId5"/>
    <p:sldId id="297" r:id="rId6"/>
    <p:sldId id="305" r:id="rId7"/>
    <p:sldId id="298" r:id="rId8"/>
    <p:sldId id="314" r:id="rId9"/>
    <p:sldId id="307" r:id="rId10"/>
    <p:sldId id="308" r:id="rId11"/>
    <p:sldId id="309" r:id="rId12"/>
    <p:sldId id="310" r:id="rId13"/>
    <p:sldId id="311" r:id="rId14"/>
    <p:sldId id="312" r:id="rId15"/>
    <p:sldId id="299" r:id="rId16"/>
    <p:sldId id="306" r:id="rId17"/>
    <p:sldId id="300" r:id="rId18"/>
    <p:sldId id="301" r:id="rId19"/>
    <p:sldId id="313" r:id="rId20"/>
    <p:sldId id="318" r:id="rId21"/>
    <p:sldId id="302" r:id="rId22"/>
  </p:sldIdLst>
  <p:sldSz cx="9144000" cy="6858000" type="screen4x3"/>
  <p:notesSz cx="7099300" cy="10234613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9" d="100"/>
          <a:sy n="59" d="100"/>
        </p:scale>
        <p:origin x="16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05704D26-6EFD-4EF5-891D-D1147C942781}"/>
    <pc:docChg chg="modSld">
      <pc:chgData name="Damian T. Gordon" userId="7469c87ffe94b59c" providerId="LiveId" clId="{05704D26-6EFD-4EF5-891D-D1147C942781}" dt="2023-01-16T14:03:10.039" v="0"/>
      <pc:docMkLst>
        <pc:docMk/>
      </pc:docMkLst>
      <pc:sldChg chg="modSp mod">
        <pc:chgData name="Damian T. Gordon" userId="7469c87ffe94b59c" providerId="LiveId" clId="{05704D26-6EFD-4EF5-891D-D1147C942781}" dt="2023-01-16T14:03:10.039" v="0"/>
        <pc:sldMkLst>
          <pc:docMk/>
          <pc:sldMk cId="0" sldId="256"/>
        </pc:sldMkLst>
        <pc:spChg chg="mod">
          <ac:chgData name="Damian T. Gordon" userId="7469c87ffe94b59c" providerId="LiveId" clId="{05704D26-6EFD-4EF5-891D-D1147C942781}" dt="2023-01-16T14:03:10.039" v="0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1/16/2023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90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64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61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0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1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0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880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23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903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13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99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6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6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54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56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6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5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3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379" y="44624"/>
            <a:ext cx="2143125" cy="2143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Instructional Design &amp; eAuthoring Induction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 and </a:t>
            </a:r>
            <a:r>
              <a:rPr lang="en-IE" dirty="0" err="1"/>
              <a:t>Edel</a:t>
            </a:r>
            <a:r>
              <a:rPr lang="en-IE" dirty="0"/>
              <a:t> Gallagher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Justify decisions relating to the selection, design and use of </a:t>
            </a:r>
            <a:r>
              <a:rPr lang="en-IE" dirty="0" err="1"/>
              <a:t>elearning</a:t>
            </a:r>
            <a:r>
              <a:rPr lang="en-IE" dirty="0"/>
              <a:t> technologies taking into account the impact of the learning context.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(3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Apply principles of learning orientations to an identified eLearning situation within their own working context.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(4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Critically discuss the pedagogical value of specific eLearning materials in a range of different contexts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(5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Critically discuss the usability of specific eLearning materials in a range of different contexts.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(6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Demonstrate positive and constructive contribution to group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(7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Students will be expected to work as a group to design and develop an </a:t>
            </a:r>
            <a:r>
              <a:rPr lang="en-IE" dirty="0" err="1"/>
              <a:t>elearning</a:t>
            </a:r>
            <a:r>
              <a:rPr lang="en-IE" dirty="0"/>
              <a:t> resource/activity that can be used as a tool for learning. This </a:t>
            </a:r>
            <a:r>
              <a:rPr lang="en-IE" dirty="0" err="1"/>
              <a:t>elearning</a:t>
            </a:r>
            <a:r>
              <a:rPr lang="en-IE" dirty="0"/>
              <a:t> resource/activity will show evidence of careful planning and rationale via a storyboard. The resource created should adhere to standards of usability and accessibility.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(1 of 7)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In the module reflection it is imperative that students demonstrate and justify their understanding of the theories of learning and instructional design; that they select appropriate tools to create resources and activities that are technically sound and educationally effective.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(2 of 7)</a:t>
            </a:r>
          </a:p>
        </p:txBody>
      </p:sp>
    </p:spTree>
    <p:extLst>
      <p:ext uri="{BB962C8B-B14F-4D97-AF65-F5344CB8AC3E}">
        <p14:creationId xmlns:p14="http://schemas.microsoft.com/office/powerpoint/2010/main" val="2859226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3 Items will be assessed:</a:t>
            </a:r>
          </a:p>
          <a:p>
            <a:endParaRPr lang="en-IE" dirty="0"/>
          </a:p>
          <a:p>
            <a:r>
              <a:rPr lang="en-IE" dirty="0"/>
              <a:t>1. Story board (design plan),</a:t>
            </a:r>
          </a:p>
          <a:p>
            <a:r>
              <a:rPr lang="en-IE" dirty="0"/>
              <a:t>2. The e-learning resource/activity,</a:t>
            </a:r>
          </a:p>
          <a:p>
            <a:r>
              <a:rPr lang="en-IE" dirty="0"/>
              <a:t>3. 1000 word meta-reflection.</a:t>
            </a:r>
          </a:p>
          <a:p>
            <a:endParaRPr lang="en-IE" dirty="0"/>
          </a:p>
          <a:p>
            <a:r>
              <a:rPr lang="en-IE" dirty="0"/>
              <a:t>Students will submit the 3 items for assessment via the </a:t>
            </a:r>
            <a:r>
              <a:rPr lang="en-IE" dirty="0" err="1"/>
              <a:t>ePortfolio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(3 of 7)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/>
              <a:t>Group Work:</a:t>
            </a:r>
          </a:p>
          <a:p>
            <a:r>
              <a:rPr lang="en-IE" dirty="0"/>
              <a:t>The assessment submission will include:</a:t>
            </a:r>
          </a:p>
          <a:p>
            <a:r>
              <a:rPr lang="en-IE" dirty="0"/>
              <a:t>(1) story board (design plan),</a:t>
            </a:r>
          </a:p>
          <a:p>
            <a:r>
              <a:rPr lang="en-IE" dirty="0"/>
              <a:t>(2) the e-learning resource/activity.</a:t>
            </a:r>
          </a:p>
          <a:p>
            <a:endParaRPr lang="en-IE" dirty="0"/>
          </a:p>
          <a:p>
            <a:r>
              <a:rPr lang="en-IE" dirty="0"/>
              <a:t>It is a requirement that an oral presentation of the project be made to peers and tutors in a later session of the module (This is for formative feedback purposes).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(5 of 7)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The group presentation is ~15 minutes in total. Everyone in the group does about ~3 minutes each, talking about one of the following: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IE" dirty="0"/>
              <a:t>Overview of the project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IE" dirty="0"/>
              <a:t>Design of the project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IE" dirty="0"/>
              <a:t>Development of the project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IE" dirty="0"/>
              <a:t>Tour of the completed work to date</a:t>
            </a:r>
          </a:p>
          <a:p>
            <a:endParaRPr lang="en-IE" dirty="0"/>
          </a:p>
          <a:p>
            <a:r>
              <a:rPr lang="en-IE" dirty="0"/>
              <a:t>and then everyone discusses the group experience for about ~3 minutes</a:t>
            </a:r>
          </a:p>
          <a:p>
            <a:r>
              <a:rPr lang="en-IE" dirty="0"/>
              <a:t>Then a few questions or comments from classmates.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(6 of 7)</a:t>
            </a:r>
          </a:p>
        </p:txBody>
      </p:sp>
    </p:spTree>
    <p:extLst>
      <p:ext uri="{BB962C8B-B14F-4D97-AF65-F5344CB8AC3E}">
        <p14:creationId xmlns:p14="http://schemas.microsoft.com/office/powerpoint/2010/main" val="174209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10:00 - Instructional design and Authoring, module description and assessment details</a:t>
            </a:r>
          </a:p>
          <a:p>
            <a:r>
              <a:rPr lang="en-GB" dirty="0"/>
              <a:t>10:30 – Copyright and Creative Commons</a:t>
            </a:r>
          </a:p>
          <a:p>
            <a:pPr>
              <a:buNone/>
            </a:pPr>
            <a:r>
              <a:rPr lang="en-GB" b="1" dirty="0"/>
              <a:t>Break </a:t>
            </a:r>
          </a:p>
          <a:p>
            <a:r>
              <a:rPr lang="en-GB" dirty="0"/>
              <a:t>11:00 - Groups for learning resource design and development and </a:t>
            </a:r>
            <a:r>
              <a:rPr lang="en-GB" dirty="0" err="1"/>
              <a:t>Groupwork</a:t>
            </a:r>
            <a:r>
              <a:rPr lang="en-GB" dirty="0"/>
              <a:t> </a:t>
            </a:r>
          </a:p>
          <a:p>
            <a:r>
              <a:rPr lang="en-GB" dirty="0"/>
              <a:t>11.30 Brainstorming ideas for </a:t>
            </a:r>
            <a:r>
              <a:rPr lang="en-GB" dirty="0" err="1"/>
              <a:t>elearning</a:t>
            </a:r>
            <a:r>
              <a:rPr lang="en-GB" dirty="0"/>
              <a:t> resources</a:t>
            </a:r>
          </a:p>
          <a:p>
            <a:r>
              <a:rPr lang="en-GB" u="sng" dirty="0"/>
              <a:t>Time to write a reflection piece on today’s module</a:t>
            </a:r>
          </a:p>
          <a:p>
            <a:r>
              <a:rPr lang="en-GB" dirty="0"/>
              <a:t>Learning activity (independent study time) – discussion about learning resource ideas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Today's schedule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/>
              <a:t>Individual Work:</a:t>
            </a:r>
          </a:p>
          <a:p>
            <a:r>
              <a:rPr lang="en-IE" dirty="0"/>
              <a:t>The 1000 word meta-reflection:</a:t>
            </a:r>
          </a:p>
          <a:p>
            <a:pPr lvl="1"/>
            <a:r>
              <a:rPr lang="en-IE" dirty="0"/>
              <a:t>should provide a rationale for the design process. </a:t>
            </a:r>
          </a:p>
          <a:p>
            <a:pPr lvl="1"/>
            <a:r>
              <a:rPr lang="en-IE" dirty="0"/>
              <a:t>should mention any literature (areas to address include learning theories, instructional design theory, pedagogical rationale for use of technology).</a:t>
            </a:r>
          </a:p>
          <a:p>
            <a:pPr lvl="1"/>
            <a:r>
              <a:rPr lang="en-IE" dirty="0"/>
              <a:t>should contain reflection on group work and individual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Assessment (7 of 7)</a:t>
            </a:r>
          </a:p>
        </p:txBody>
      </p:sp>
    </p:spTree>
    <p:extLst>
      <p:ext uri="{BB962C8B-B14F-4D97-AF65-F5344CB8AC3E}">
        <p14:creationId xmlns:p14="http://schemas.microsoft.com/office/powerpoint/2010/main" val="917302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/>
              <a:t>Copyright and Creative Commons</a:t>
            </a:r>
          </a:p>
          <a:p>
            <a:pPr lvl="1"/>
            <a:r>
              <a:rPr lang="en-IE" dirty="0"/>
              <a:t>We are doing this just in case you accidently use content that you don’t have the right to.</a:t>
            </a:r>
          </a:p>
          <a:p>
            <a:pPr lvl="1"/>
            <a:endParaRPr lang="en-IE" b="1" dirty="0"/>
          </a:p>
          <a:p>
            <a:r>
              <a:rPr lang="en-IE" b="1" dirty="0" err="1"/>
              <a:t>Groupwork</a:t>
            </a:r>
            <a:endParaRPr lang="en-IE" b="1" dirty="0"/>
          </a:p>
          <a:p>
            <a:pPr lvl="1"/>
            <a:r>
              <a:rPr lang="en-IE" dirty="0"/>
              <a:t>We are doing this (not because we don’t think you can work in groups, but) so that you have the a way to frame your discussions on the group.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What else?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Instructional Design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Developing teaching content is somewhat like building a house:</a:t>
            </a: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1" y="3498814"/>
            <a:ext cx="1488279" cy="101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uilding a hou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3523817"/>
            <a:ext cx="1476375" cy="98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nag li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882" y="3572473"/>
            <a:ext cx="1464468" cy="98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list of things you need in a hous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880" y="3498814"/>
            <a:ext cx="1502571" cy="101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524261"/>
              </p:ext>
            </p:extLst>
          </p:nvPr>
        </p:nvGraphicFramePr>
        <p:xfrm>
          <a:off x="952500" y="2962394"/>
          <a:ext cx="7562850" cy="159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570">
                  <a:extLst>
                    <a:ext uri="{9D8B030D-6E8A-4147-A177-3AD203B41FA5}">
                      <a16:colId xmlns:a16="http://schemas.microsoft.com/office/drawing/2014/main" val="308093769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756715410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43835468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2145604186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2347921899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Activity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Requirements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Design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Development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Test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391153"/>
                  </a:ext>
                </a:extLst>
              </a:tr>
              <a:tr h="979922">
                <a:tc>
                  <a:txBody>
                    <a:bodyPr/>
                    <a:lstStyle/>
                    <a:p>
                      <a:r>
                        <a:rPr lang="en-IE" sz="1800" dirty="0"/>
                        <a:t>Building </a:t>
                      </a:r>
                    </a:p>
                    <a:p>
                      <a:r>
                        <a:rPr lang="en-IE" sz="1800" dirty="0"/>
                        <a:t>a</a:t>
                      </a:r>
                      <a:r>
                        <a:rPr lang="en-IE" sz="1800" baseline="0" dirty="0"/>
                        <a:t> house</a:t>
                      </a:r>
                      <a:endParaRPr lang="en-IE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8777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5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Instructional Design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Developing teaching content is somewhat like building a house: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53344"/>
              </p:ext>
            </p:extLst>
          </p:nvPr>
        </p:nvGraphicFramePr>
        <p:xfrm>
          <a:off x="952500" y="2962394"/>
          <a:ext cx="7562850" cy="3063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570">
                  <a:extLst>
                    <a:ext uri="{9D8B030D-6E8A-4147-A177-3AD203B41FA5}">
                      <a16:colId xmlns:a16="http://schemas.microsoft.com/office/drawing/2014/main" val="3729459664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2020696586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3754759257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3902421562"/>
                    </a:ext>
                  </a:extLst>
                </a:gridCol>
                <a:gridCol w="1512570">
                  <a:extLst>
                    <a:ext uri="{9D8B030D-6E8A-4147-A177-3AD203B41FA5}">
                      <a16:colId xmlns:a16="http://schemas.microsoft.com/office/drawing/2014/main" val="2533072953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Activity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Requirements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Design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Development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i="1" dirty="0"/>
                        <a:t>Test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989111"/>
                  </a:ext>
                </a:extLst>
              </a:tr>
              <a:tr h="1303020">
                <a:tc>
                  <a:txBody>
                    <a:bodyPr/>
                    <a:lstStyle/>
                    <a:p>
                      <a:r>
                        <a:rPr lang="en-IE" sz="1800" dirty="0"/>
                        <a:t>Building </a:t>
                      </a:r>
                    </a:p>
                    <a:p>
                      <a:r>
                        <a:rPr lang="en-IE" sz="1800" dirty="0"/>
                        <a:t>a</a:t>
                      </a:r>
                      <a:r>
                        <a:rPr lang="en-IE" sz="1800" baseline="0" dirty="0"/>
                        <a:t> house</a:t>
                      </a:r>
                      <a:endParaRPr lang="en-IE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Create</a:t>
                      </a:r>
                      <a:r>
                        <a:rPr lang="en-IE" sz="1400" baseline="0" dirty="0"/>
                        <a:t> a list of </a:t>
                      </a:r>
                      <a:r>
                        <a:rPr lang="en-IE" sz="1400" dirty="0"/>
                        <a:t>what you want</a:t>
                      </a:r>
                      <a:r>
                        <a:rPr lang="en-IE" sz="1400" baseline="0" dirty="0"/>
                        <a:t>; how many bedrooms, bathroom, etc.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Hire an architect to create blueprints of the requirements.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Hire a builder to build the house based on the blueprints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Test the house works,</a:t>
                      </a:r>
                      <a:r>
                        <a:rPr lang="en-IE" sz="1400" baseline="0" dirty="0"/>
                        <a:t> do the doing work, does the tap leak  (“snag list”)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105419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n-IE" sz="1800" dirty="0"/>
                        <a:t>Developing</a:t>
                      </a:r>
                    </a:p>
                    <a:p>
                      <a:r>
                        <a:rPr lang="en-IE" sz="1800" dirty="0"/>
                        <a:t>Teaching</a:t>
                      </a:r>
                      <a:r>
                        <a:rPr lang="en-IE" sz="1800" baseline="0" dirty="0"/>
                        <a:t> content</a:t>
                      </a:r>
                      <a:endParaRPr lang="en-IE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Create a list of what</a:t>
                      </a:r>
                      <a:r>
                        <a:rPr lang="en-IE" sz="1400" baseline="0" dirty="0"/>
                        <a:t> the content needs to do.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Create diagrams</a:t>
                      </a:r>
                      <a:r>
                        <a:rPr lang="en-IE" sz="1400" baseline="0" dirty="0"/>
                        <a:t> that represent the requirements 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B</a:t>
                      </a:r>
                      <a:r>
                        <a:rPr lang="en-IE" sz="1400" baseline="0" dirty="0"/>
                        <a:t>uild the content based on the diagrams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Test</a:t>
                      </a:r>
                      <a:r>
                        <a:rPr lang="en-IE" sz="1400" baseline="0" dirty="0"/>
                        <a:t> the content to check if it works.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5607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59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aim of this module is to gain competence in planning, design and development of eLearning activities or resources. This module aims to allow students to apply, in a practical manner, relevant learning and instructional design theories to eLearning.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Aim (1 of 2)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Students will develop an understanding of the design, development, application and evaluation issues relating to eLearning. Students will gain practical skills in web and </a:t>
            </a:r>
            <a:r>
              <a:rPr lang="en-IE" dirty="0" err="1"/>
              <a:t>elearning</a:t>
            </a:r>
            <a:r>
              <a:rPr lang="en-IE" dirty="0"/>
              <a:t> resource development and usage of other tools for </a:t>
            </a:r>
            <a:r>
              <a:rPr lang="en-IE" dirty="0" err="1"/>
              <a:t>elearning</a:t>
            </a:r>
            <a:r>
              <a:rPr lang="en-IE" dirty="0"/>
              <a:t> development such as podcasting, video editing and experience in rapid eLearning development.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Aim (2 of 2)</a:t>
            </a:r>
          </a:p>
        </p:txBody>
      </p:sp>
    </p:spTree>
    <p:extLst>
      <p:ext uri="{BB962C8B-B14F-4D97-AF65-F5344CB8AC3E}">
        <p14:creationId xmlns:p14="http://schemas.microsoft.com/office/powerpoint/2010/main" val="156515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600" dirty="0"/>
              <a:t>On successful completion of this module the learner will be able to: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600" dirty="0"/>
              <a:t>Design a small-scale pedagogically sound and accessible eLearning resource/activity, informed by relevant theories and using appropriate technologies.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(1 of 7)</a:t>
            </a:r>
          </a:p>
        </p:txBody>
      </p:sp>
    </p:spTree>
    <p:extLst>
      <p:ext uri="{BB962C8B-B14F-4D97-AF65-F5344CB8AC3E}">
        <p14:creationId xmlns:p14="http://schemas.microsoft.com/office/powerpoint/2010/main" val="427193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dirty="0"/>
              <a:t>Develop a storyboard to plan for a user-friendly, technically robust and pedagogically effective eLearning resource/activity.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(2 of 7)</a:t>
            </a:r>
          </a:p>
        </p:txBody>
      </p:sp>
    </p:spTree>
    <p:extLst>
      <p:ext uri="{BB962C8B-B14F-4D97-AF65-F5344CB8AC3E}">
        <p14:creationId xmlns:p14="http://schemas.microsoft.com/office/powerpoint/2010/main" val="1484919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1374</TotalTime>
  <Words>927</Words>
  <Application>Microsoft Office PowerPoint</Application>
  <PresentationFormat>On-screen Show (4:3)</PresentationFormat>
  <Paragraphs>117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Lucida Sans Unicode</vt:lpstr>
      <vt:lpstr>Verdana</vt:lpstr>
      <vt:lpstr>Wingdings 2</vt:lpstr>
      <vt:lpstr>Wingdings 3</vt:lpstr>
      <vt:lpstr>Concourse</vt:lpstr>
      <vt:lpstr>Instructional Design &amp; eAuthoring Induction </vt:lpstr>
      <vt:lpstr>Today's schedule</vt:lpstr>
      <vt:lpstr>Instructional Design</vt:lpstr>
      <vt:lpstr>Instructional Design</vt:lpstr>
      <vt:lpstr>Module Aim (1 of 2)</vt:lpstr>
      <vt:lpstr>Module Aim (2 of 2)</vt:lpstr>
      <vt:lpstr>Learning Outcomes</vt:lpstr>
      <vt:lpstr>Learning Outcomes (1 of 7)</vt:lpstr>
      <vt:lpstr>Learning Outcomes (2 of 7)</vt:lpstr>
      <vt:lpstr>Learning Outcomes (3 of 7)</vt:lpstr>
      <vt:lpstr>Learning Outcomes (4 of 7)</vt:lpstr>
      <vt:lpstr>Learning Outcomes (5 of 7)</vt:lpstr>
      <vt:lpstr>Learning Outcomes (6 of 7)</vt:lpstr>
      <vt:lpstr>Learning Outcomes (7 of 7)</vt:lpstr>
      <vt:lpstr>Module Assessment (1 of 7)</vt:lpstr>
      <vt:lpstr>Module Assessment (2 of 7)</vt:lpstr>
      <vt:lpstr>Module Assessment (3 of 7)</vt:lpstr>
      <vt:lpstr>Module Assessment (5 of 7)</vt:lpstr>
      <vt:lpstr>Module Assessment (6 of 7)</vt:lpstr>
      <vt:lpstr>Module Assessment (7 of 7)</vt:lpstr>
      <vt:lpstr>What else?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T. Gordon</cp:lastModifiedBy>
  <cp:revision>76</cp:revision>
  <dcterms:created xsi:type="dcterms:W3CDTF">2010-10-14T14:08:22Z</dcterms:created>
  <dcterms:modified xsi:type="dcterms:W3CDTF">2023-01-16T14:03:20Z</dcterms:modified>
</cp:coreProperties>
</file>