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0"/>
  </p:notesMasterIdLst>
  <p:sldIdLst>
    <p:sldId id="282" r:id="rId2"/>
    <p:sldId id="303" r:id="rId3"/>
    <p:sldId id="331" r:id="rId4"/>
    <p:sldId id="332" r:id="rId5"/>
    <p:sldId id="333" r:id="rId6"/>
    <p:sldId id="334" r:id="rId7"/>
    <p:sldId id="335" r:id="rId8"/>
    <p:sldId id="330" r:id="rId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9966"/>
    <a:srgbClr val="99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10A46A-58C4-4CB2-93AD-8C664FDBD698}" v="5" dt="2023-01-16T14:41:53.93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940" y="4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mian T. Gordon" userId="7469c87ffe94b59c" providerId="LiveId" clId="{BB10A46A-58C4-4CB2-93AD-8C664FDBD698}"/>
    <pc:docChg chg="undo custSel addSld modSld sldOrd">
      <pc:chgData name="Damian T. Gordon" userId="7469c87ffe94b59c" providerId="LiveId" clId="{BB10A46A-58C4-4CB2-93AD-8C664FDBD698}" dt="2023-01-16T15:09:59.477" v="170" actId="20577"/>
      <pc:docMkLst>
        <pc:docMk/>
      </pc:docMkLst>
      <pc:sldChg chg="modSp mod">
        <pc:chgData name="Damian T. Gordon" userId="7469c87ffe94b59c" providerId="LiveId" clId="{BB10A46A-58C4-4CB2-93AD-8C664FDBD698}" dt="2023-01-16T14:37:49.411" v="26" actId="20577"/>
        <pc:sldMkLst>
          <pc:docMk/>
          <pc:sldMk cId="0" sldId="282"/>
        </pc:sldMkLst>
        <pc:spChg chg="mod">
          <ac:chgData name="Damian T. Gordon" userId="7469c87ffe94b59c" providerId="LiveId" clId="{BB10A46A-58C4-4CB2-93AD-8C664FDBD698}" dt="2023-01-16T14:37:49.411" v="26" actId="20577"/>
          <ac:spMkLst>
            <pc:docMk/>
            <pc:sldMk cId="0" sldId="282"/>
            <ac:spMk id="377" creationId="{00000000-0000-0000-0000-000000000000}"/>
          </ac:spMkLst>
        </pc:spChg>
      </pc:sldChg>
      <pc:sldChg chg="addSp delSp modSp mod">
        <pc:chgData name="Damian T. Gordon" userId="7469c87ffe94b59c" providerId="LiveId" clId="{BB10A46A-58C4-4CB2-93AD-8C664FDBD698}" dt="2023-01-16T14:39:09.981" v="39" actId="22"/>
        <pc:sldMkLst>
          <pc:docMk/>
          <pc:sldMk cId="1454876633" sldId="303"/>
        </pc:sldMkLst>
        <pc:spChg chg="add del">
          <ac:chgData name="Damian T. Gordon" userId="7469c87ffe94b59c" providerId="LiveId" clId="{BB10A46A-58C4-4CB2-93AD-8C664FDBD698}" dt="2023-01-16T14:39:09.981" v="39" actId="22"/>
          <ac:spMkLst>
            <pc:docMk/>
            <pc:sldMk cId="1454876633" sldId="303"/>
            <ac:spMk id="3" creationId="{654DCE97-98C1-8629-E4FE-69766538CFCC}"/>
          </ac:spMkLst>
        </pc:spChg>
        <pc:spChg chg="mod">
          <ac:chgData name="Damian T. Gordon" userId="7469c87ffe94b59c" providerId="LiveId" clId="{BB10A46A-58C4-4CB2-93AD-8C664FDBD698}" dt="2023-01-16T14:38:08.623" v="27"/>
          <ac:spMkLst>
            <pc:docMk/>
            <pc:sldMk cId="1454876633" sldId="303"/>
            <ac:spMk id="127" creationId="{00000000-0000-0000-0000-000000000000}"/>
          </ac:spMkLst>
        </pc:spChg>
        <pc:spChg chg="mod">
          <ac:chgData name="Damian T. Gordon" userId="7469c87ffe94b59c" providerId="LiveId" clId="{BB10A46A-58C4-4CB2-93AD-8C664FDBD698}" dt="2023-01-16T14:38:21.147" v="28"/>
          <ac:spMkLst>
            <pc:docMk/>
            <pc:sldMk cId="1454876633" sldId="303"/>
            <ac:spMk id="131" creationId="{00000000-0000-0000-0000-000000000000}"/>
          </ac:spMkLst>
        </pc:spChg>
      </pc:sldChg>
      <pc:sldChg chg="modSp add mod">
        <pc:chgData name="Damian T. Gordon" userId="7469c87ffe94b59c" providerId="LiveId" clId="{BB10A46A-58C4-4CB2-93AD-8C664FDBD698}" dt="2023-01-16T14:39:01.036" v="37" actId="20577"/>
        <pc:sldMkLst>
          <pc:docMk/>
          <pc:sldMk cId="2513847303" sldId="331"/>
        </pc:sldMkLst>
        <pc:spChg chg="mod">
          <ac:chgData name="Damian T. Gordon" userId="7469c87ffe94b59c" providerId="LiveId" clId="{BB10A46A-58C4-4CB2-93AD-8C664FDBD698}" dt="2023-01-16T14:39:01.036" v="37" actId="20577"/>
          <ac:spMkLst>
            <pc:docMk/>
            <pc:sldMk cId="2513847303" sldId="331"/>
            <ac:spMk id="131" creationId="{00000000-0000-0000-0000-000000000000}"/>
          </ac:spMkLst>
        </pc:spChg>
      </pc:sldChg>
      <pc:sldChg chg="modSp add mod ord">
        <pc:chgData name="Damian T. Gordon" userId="7469c87ffe94b59c" providerId="LiveId" clId="{BB10A46A-58C4-4CB2-93AD-8C664FDBD698}" dt="2023-01-16T14:39:47.344" v="47" actId="20577"/>
        <pc:sldMkLst>
          <pc:docMk/>
          <pc:sldMk cId="1814826349" sldId="332"/>
        </pc:sldMkLst>
        <pc:spChg chg="mod">
          <ac:chgData name="Damian T. Gordon" userId="7469c87ffe94b59c" providerId="LiveId" clId="{BB10A46A-58C4-4CB2-93AD-8C664FDBD698}" dt="2023-01-16T14:39:29.296" v="43"/>
          <ac:spMkLst>
            <pc:docMk/>
            <pc:sldMk cId="1814826349" sldId="332"/>
            <ac:spMk id="127" creationId="{00000000-0000-0000-0000-000000000000}"/>
          </ac:spMkLst>
        </pc:spChg>
        <pc:spChg chg="mod">
          <ac:chgData name="Damian T. Gordon" userId="7469c87ffe94b59c" providerId="LiveId" clId="{BB10A46A-58C4-4CB2-93AD-8C664FDBD698}" dt="2023-01-16T14:39:47.344" v="47" actId="20577"/>
          <ac:spMkLst>
            <pc:docMk/>
            <pc:sldMk cId="1814826349" sldId="332"/>
            <ac:spMk id="131" creationId="{00000000-0000-0000-0000-000000000000}"/>
          </ac:spMkLst>
        </pc:spChg>
      </pc:sldChg>
      <pc:sldChg chg="modSp add mod">
        <pc:chgData name="Damian T. Gordon" userId="7469c87ffe94b59c" providerId="LiveId" clId="{BB10A46A-58C4-4CB2-93AD-8C664FDBD698}" dt="2023-01-16T14:40:36.838" v="67" actId="15"/>
        <pc:sldMkLst>
          <pc:docMk/>
          <pc:sldMk cId="2196117555" sldId="333"/>
        </pc:sldMkLst>
        <pc:spChg chg="mod">
          <ac:chgData name="Damian T. Gordon" userId="7469c87ffe94b59c" providerId="LiveId" clId="{BB10A46A-58C4-4CB2-93AD-8C664FDBD698}" dt="2023-01-16T14:40:36.838" v="67" actId="15"/>
          <ac:spMkLst>
            <pc:docMk/>
            <pc:sldMk cId="2196117555" sldId="333"/>
            <ac:spMk id="131" creationId="{00000000-0000-0000-0000-000000000000}"/>
          </ac:spMkLst>
        </pc:spChg>
      </pc:sldChg>
      <pc:sldChg chg="modSp add mod ord">
        <pc:chgData name="Damian T. Gordon" userId="7469c87ffe94b59c" providerId="LiveId" clId="{BB10A46A-58C4-4CB2-93AD-8C664FDBD698}" dt="2023-01-16T15:09:59.477" v="170" actId="20577"/>
        <pc:sldMkLst>
          <pc:docMk/>
          <pc:sldMk cId="35446033" sldId="334"/>
        </pc:sldMkLst>
        <pc:spChg chg="mod">
          <ac:chgData name="Damian T. Gordon" userId="7469c87ffe94b59c" providerId="LiveId" clId="{BB10A46A-58C4-4CB2-93AD-8C664FDBD698}" dt="2023-01-16T14:41:16.955" v="71"/>
          <ac:spMkLst>
            <pc:docMk/>
            <pc:sldMk cId="35446033" sldId="334"/>
            <ac:spMk id="127" creationId="{00000000-0000-0000-0000-000000000000}"/>
          </ac:spMkLst>
        </pc:spChg>
        <pc:spChg chg="mod">
          <ac:chgData name="Damian T. Gordon" userId="7469c87ffe94b59c" providerId="LiveId" clId="{BB10A46A-58C4-4CB2-93AD-8C664FDBD698}" dt="2023-01-16T15:09:59.477" v="170" actId="20577"/>
          <ac:spMkLst>
            <pc:docMk/>
            <pc:sldMk cId="35446033" sldId="334"/>
            <ac:spMk id="131" creationId="{00000000-0000-0000-0000-000000000000}"/>
          </ac:spMkLst>
        </pc:spChg>
      </pc:sldChg>
      <pc:sldChg chg="modSp add mod">
        <pc:chgData name="Damian T. Gordon" userId="7469c87ffe94b59c" providerId="LiveId" clId="{BB10A46A-58C4-4CB2-93AD-8C664FDBD698}" dt="2023-01-16T14:42:31.638" v="83" actId="15"/>
        <pc:sldMkLst>
          <pc:docMk/>
          <pc:sldMk cId="747249956" sldId="335"/>
        </pc:sldMkLst>
        <pc:spChg chg="mod">
          <ac:chgData name="Damian T. Gordon" userId="7469c87ffe94b59c" providerId="LiveId" clId="{BB10A46A-58C4-4CB2-93AD-8C664FDBD698}" dt="2023-01-16T14:42:31.638" v="83" actId="15"/>
          <ac:spMkLst>
            <pc:docMk/>
            <pc:sldMk cId="747249956" sldId="335"/>
            <ac:spMk id="131" creationId="{00000000-0000-0000-0000-000000000000}"/>
          </ac:spMkLst>
        </pc:spChg>
      </pc:sldChg>
    </pc:docChg>
  </pc:docChgLst>
  <pc:docChgLst>
    <pc:chgData name="Damian T. Gordon" userId="7469c87ffe94b59c" providerId="LiveId" clId="{DC3B18A0-BD54-40C4-B98B-6F9C0FCB9FEF}"/>
    <pc:docChg chg="custSel modSld">
      <pc:chgData name="Damian T. Gordon" userId="7469c87ffe94b59c" providerId="LiveId" clId="{DC3B18A0-BD54-40C4-B98B-6F9C0FCB9FEF}" dt="2023-01-16T14:26:59.256" v="63"/>
      <pc:docMkLst>
        <pc:docMk/>
      </pc:docMkLst>
      <pc:sldChg chg="modSp mod">
        <pc:chgData name="Damian T. Gordon" userId="7469c87ffe94b59c" providerId="LiveId" clId="{DC3B18A0-BD54-40C4-B98B-6F9C0FCB9FEF}" dt="2023-01-16T13:58:28.741" v="0"/>
        <pc:sldMkLst>
          <pc:docMk/>
          <pc:sldMk cId="0" sldId="282"/>
        </pc:sldMkLst>
        <pc:spChg chg="mod">
          <ac:chgData name="Damian T. Gordon" userId="7469c87ffe94b59c" providerId="LiveId" clId="{DC3B18A0-BD54-40C4-B98B-6F9C0FCB9FEF}" dt="2023-01-16T13:58:28.741" v="0"/>
          <ac:spMkLst>
            <pc:docMk/>
            <pc:sldMk cId="0" sldId="282"/>
            <ac:spMk id="377" creationId="{00000000-0000-0000-0000-000000000000}"/>
          </ac:spMkLst>
        </pc:spChg>
      </pc:sldChg>
      <pc:sldChg chg="modSp mod">
        <pc:chgData name="Damian T. Gordon" userId="7469c87ffe94b59c" providerId="LiveId" clId="{DC3B18A0-BD54-40C4-B98B-6F9C0FCB9FEF}" dt="2023-01-16T14:26:59.256" v="63"/>
        <pc:sldMkLst>
          <pc:docMk/>
          <pc:sldMk cId="1454876633" sldId="303"/>
        </pc:sldMkLst>
        <pc:spChg chg="mod">
          <ac:chgData name="Damian T. Gordon" userId="7469c87ffe94b59c" providerId="LiveId" clId="{DC3B18A0-BD54-40C4-B98B-6F9C0FCB9FEF}" dt="2023-01-16T14:26:59.256" v="63"/>
          <ac:spMkLst>
            <pc:docMk/>
            <pc:sldMk cId="1454876633" sldId="303"/>
            <ac:spMk id="131" creationId="{00000000-0000-0000-0000-000000000000}"/>
          </ac:spMkLst>
        </pc:spChg>
      </pc:sldChg>
    </pc:docChg>
  </pc:docChgLst>
  <pc:docChgLst>
    <pc:chgData name="Damian T. Gordon" userId="7469c87ffe94b59c" providerId="LiveId" clId="{386C3363-0B6B-4C8F-BFAD-C76138BA1178}"/>
    <pc:docChg chg="modSld">
      <pc:chgData name="Damian T. Gordon" userId="7469c87ffe94b59c" providerId="LiveId" clId="{386C3363-0B6B-4C8F-BFAD-C76138BA1178}" dt="2022-02-22T11:09:17.143" v="23" actId="20577"/>
      <pc:docMkLst>
        <pc:docMk/>
      </pc:docMkLst>
      <pc:sldChg chg="modSp mod">
        <pc:chgData name="Damian T. Gordon" userId="7469c87ffe94b59c" providerId="LiveId" clId="{386C3363-0B6B-4C8F-BFAD-C76138BA1178}" dt="2022-02-22T11:09:17.143" v="23" actId="20577"/>
        <pc:sldMkLst>
          <pc:docMk/>
          <pc:sldMk cId="1454876633" sldId="303"/>
        </pc:sldMkLst>
        <pc:spChg chg="mod">
          <ac:chgData name="Damian T. Gordon" userId="7469c87ffe94b59c" providerId="LiveId" clId="{386C3363-0B6B-4C8F-BFAD-C76138BA1178}" dt="2022-02-22T11:09:17.143" v="23" actId="20577"/>
          <ac:spMkLst>
            <pc:docMk/>
            <pc:sldMk cId="1454876633" sldId="303"/>
            <ac:spMk id="13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2"/>
        <p:cNvGrpSpPr/>
        <p:nvPr/>
      </p:nvGrpSpPr>
      <p:grpSpPr>
        <a:xfrm>
          <a:off x="0" y="0"/>
          <a:ext cx="0" cy="0"/>
          <a:chOff x="0" y="0"/>
          <a:chExt cx="0" cy="0"/>
        </a:xfrm>
      </p:grpSpPr>
      <p:sp>
        <p:nvSpPr>
          <p:cNvPr id="373" name="Google Shape;373;g607fdeb1c9_1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4" name="Google Shape;374;g607fdeb1c9_1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6090176256_3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6090176256_3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775580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6090176256_3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6090176256_3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506698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6090176256_3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6090176256_3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575242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6090176256_3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6090176256_3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665570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6090176256_3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6090176256_3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781131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6090176256_3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6090176256_3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356267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6090176256_3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6090176256_3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495370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it"/>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75"/>
        <p:cNvGrpSpPr/>
        <p:nvPr/>
      </p:nvGrpSpPr>
      <p:grpSpPr>
        <a:xfrm>
          <a:off x="0" y="0"/>
          <a:ext cx="0" cy="0"/>
          <a:chOff x="0" y="0"/>
          <a:chExt cx="0" cy="0"/>
        </a:xfrm>
      </p:grpSpPr>
      <p:sp>
        <p:nvSpPr>
          <p:cNvPr id="376" name="Google Shape;376;p39"/>
          <p:cNvSpPr txBox="1">
            <a:spLocks noGrp="1"/>
          </p:cNvSpPr>
          <p:nvPr>
            <p:ph type="title"/>
          </p:nvPr>
        </p:nvSpPr>
        <p:spPr>
          <a:xfrm>
            <a:off x="311700" y="482300"/>
            <a:ext cx="8520600" cy="572700"/>
          </a:xfrm>
          <a:prstGeom prst="rect">
            <a:avLst/>
          </a:prstGeom>
        </p:spPr>
        <p:txBody>
          <a:bodyPr spcFirstLastPara="1" wrap="square" lIns="91425" tIns="91425" rIns="91425" bIns="91425" anchor="t" anchorCtr="0">
            <a:noAutofit/>
          </a:bodyPr>
          <a:lstStyle/>
          <a:p>
            <a:pPr lvl="0" algn="ctr"/>
            <a:r>
              <a:rPr lang="en-IE" b="1" dirty="0">
                <a:solidFill>
                  <a:srgbClr val="1A7D94"/>
                </a:solidFill>
                <a:latin typeface="Roboto"/>
                <a:ea typeface="Roboto"/>
                <a:cs typeface="Roboto"/>
                <a:sym typeface="Roboto"/>
              </a:rPr>
              <a:t>Instructional Design and e-Authoring</a:t>
            </a:r>
            <a:endParaRPr b="1" dirty="0">
              <a:solidFill>
                <a:srgbClr val="1A7D94"/>
              </a:solidFill>
              <a:latin typeface="Roboto"/>
              <a:ea typeface="Roboto"/>
              <a:cs typeface="Roboto"/>
              <a:sym typeface="Roboto"/>
            </a:endParaRPr>
          </a:p>
        </p:txBody>
      </p:sp>
      <p:sp>
        <p:nvSpPr>
          <p:cNvPr id="377" name="Google Shape;377;p39"/>
          <p:cNvSpPr txBox="1">
            <a:spLocks noGrp="1"/>
          </p:cNvSpPr>
          <p:nvPr>
            <p:ph type="body" idx="1"/>
          </p:nvPr>
        </p:nvSpPr>
        <p:spPr>
          <a:xfrm>
            <a:off x="2560900" y="1611938"/>
            <a:ext cx="5466600" cy="1861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it" sz="2800" b="1" dirty="0">
                <a:solidFill>
                  <a:srgbClr val="434343"/>
                </a:solidFill>
                <a:latin typeface="Roboto"/>
                <a:ea typeface="Roboto"/>
                <a:cs typeface="Roboto"/>
                <a:sym typeface="Roboto"/>
              </a:rPr>
              <a:t>Learning Theories (Recap)</a:t>
            </a:r>
          </a:p>
          <a:p>
            <a:pPr marL="0" lvl="0" indent="0" algn="l" rtl="0">
              <a:spcBef>
                <a:spcPts val="0"/>
              </a:spcBef>
              <a:spcAft>
                <a:spcPts val="0"/>
              </a:spcAft>
              <a:buNone/>
            </a:pPr>
            <a:endParaRPr lang="it" sz="2800" b="1" dirty="0">
              <a:solidFill>
                <a:srgbClr val="434343"/>
              </a:solidFill>
              <a:latin typeface="Roboto"/>
              <a:ea typeface="Roboto"/>
              <a:cs typeface="Roboto"/>
              <a:sym typeface="Roboto"/>
            </a:endParaRPr>
          </a:p>
          <a:p>
            <a:pPr marL="0" lvl="0" indent="0" algn="l" rtl="0">
              <a:spcBef>
                <a:spcPts val="0"/>
              </a:spcBef>
              <a:spcAft>
                <a:spcPts val="0"/>
              </a:spcAft>
              <a:buNone/>
            </a:pPr>
            <a:r>
              <a:rPr lang="it" sz="2000" b="1" dirty="0">
                <a:solidFill>
                  <a:srgbClr val="434343"/>
                </a:solidFill>
                <a:latin typeface="Roboto"/>
                <a:ea typeface="Roboto"/>
                <a:cs typeface="Roboto"/>
                <a:sym typeface="Roboto"/>
              </a:rPr>
              <a:t>Damian Gordon, </a:t>
            </a:r>
            <a:r>
              <a:rPr lang="en-IE" sz="2000" b="1" dirty="0" err="1">
                <a:solidFill>
                  <a:srgbClr val="434343"/>
                </a:solidFill>
                <a:latin typeface="Roboto"/>
                <a:ea typeface="Roboto"/>
                <a:cs typeface="Roboto"/>
                <a:sym typeface="Roboto"/>
              </a:rPr>
              <a:t>Edel</a:t>
            </a:r>
            <a:r>
              <a:rPr lang="en-IE" sz="2000" b="1" dirty="0">
                <a:solidFill>
                  <a:srgbClr val="434343"/>
                </a:solidFill>
                <a:latin typeface="Roboto"/>
                <a:ea typeface="Roboto"/>
                <a:cs typeface="Roboto"/>
                <a:sym typeface="Roboto"/>
              </a:rPr>
              <a:t> Gallagher</a:t>
            </a:r>
            <a:endParaRPr lang="it" sz="2000" b="1" dirty="0">
              <a:solidFill>
                <a:srgbClr val="434343"/>
              </a:solidFill>
              <a:latin typeface="Roboto"/>
              <a:ea typeface="Roboto"/>
              <a:cs typeface="Roboto"/>
              <a:sym typeface="Roboto"/>
            </a:endParaRPr>
          </a:p>
        </p:txBody>
      </p:sp>
      <p:sp>
        <p:nvSpPr>
          <p:cNvPr id="378" name="Google Shape;378;p39"/>
          <p:cNvSpPr/>
          <p:nvPr/>
        </p:nvSpPr>
        <p:spPr>
          <a:xfrm>
            <a:off x="-7784"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39"/>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lvl="0"/>
            <a:r>
              <a:rPr lang="en-IE" sz="1800" b="1" dirty="0">
                <a:solidFill>
                  <a:srgbClr val="FFFFFF"/>
                </a:solidFill>
                <a:latin typeface="Roboto"/>
                <a:ea typeface="Roboto"/>
                <a:cs typeface="Roboto"/>
                <a:sym typeface="Roboto"/>
              </a:rPr>
              <a:t>Instructional Design and e-Authoring</a:t>
            </a:r>
            <a:endParaRPr sz="1800" b="1" dirty="0">
              <a:solidFill>
                <a:srgbClr val="FFFFFF"/>
              </a:solidFill>
              <a:latin typeface="Roboto"/>
              <a:ea typeface="Roboto"/>
              <a:cs typeface="Roboto"/>
              <a:sym typeface="Roboto"/>
            </a:endParaRPr>
          </a:p>
        </p:txBody>
      </p:sp>
      <p:cxnSp>
        <p:nvCxnSpPr>
          <p:cNvPr id="380" name="Google Shape;380;p39"/>
          <p:cNvCxnSpPr/>
          <p:nvPr/>
        </p:nvCxnSpPr>
        <p:spPr>
          <a:xfrm rot="10800000" flipH="1">
            <a:off x="608750" y="1115225"/>
            <a:ext cx="7926300" cy="12300"/>
          </a:xfrm>
          <a:prstGeom prst="straightConnector1">
            <a:avLst/>
          </a:prstGeom>
          <a:noFill/>
          <a:ln w="76200" cap="flat" cmpd="sng">
            <a:solidFill>
              <a:srgbClr val="1A7D94"/>
            </a:solidFill>
            <a:prstDash val="solid"/>
            <a:round/>
            <a:headEnd type="none" w="med" len="med"/>
            <a:tailEnd type="none" w="med" len="med"/>
          </a:ln>
        </p:spPr>
      </p:cxnSp>
      <p:sp>
        <p:nvSpPr>
          <p:cNvPr id="381" name="Google Shape;381;p39"/>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382" name="Google Shape;382;p39"/>
          <p:cNvPicPr preferRelativeResize="0"/>
          <p:nvPr/>
        </p:nvPicPr>
        <p:blipFill>
          <a:blip r:embed="rId3">
            <a:alphaModFix/>
          </a:blip>
          <a:stretch>
            <a:fillRect/>
          </a:stretch>
        </p:blipFill>
        <p:spPr>
          <a:xfrm>
            <a:off x="7454348" y="4246075"/>
            <a:ext cx="1577824" cy="7533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lvl="0" algn="ctr"/>
            <a:r>
              <a:rPr lang="en-IE" dirty="0"/>
              <a:t>Behaviourism</a:t>
            </a:r>
            <a:endParaRPr dirty="0"/>
          </a:p>
        </p:txBody>
      </p:sp>
      <p:sp>
        <p:nvSpPr>
          <p:cNvPr id="128" name="Google Shape;128;p19"/>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19"/>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30" name="Google Shape;130;p19"/>
          <p:cNvPicPr preferRelativeResize="0"/>
          <p:nvPr/>
        </p:nvPicPr>
        <p:blipFill>
          <a:blip r:embed="rId3">
            <a:alphaModFix/>
          </a:blip>
          <a:stretch>
            <a:fillRect/>
          </a:stretch>
        </p:blipFill>
        <p:spPr>
          <a:xfrm>
            <a:off x="7454348" y="4246075"/>
            <a:ext cx="1577824" cy="753350"/>
          </a:xfrm>
          <a:prstGeom prst="rect">
            <a:avLst/>
          </a:prstGeom>
          <a:noFill/>
          <a:ln>
            <a:noFill/>
          </a:ln>
        </p:spPr>
      </p:pic>
      <p:sp>
        <p:nvSpPr>
          <p:cNvPr id="131" name="Google Shape;131;p19"/>
          <p:cNvSpPr txBox="1">
            <a:spLocks noGrp="1"/>
          </p:cNvSpPr>
          <p:nvPr>
            <p:ph type="body" idx="1"/>
          </p:nvPr>
        </p:nvSpPr>
        <p:spPr>
          <a:xfrm>
            <a:off x="311700" y="1093955"/>
            <a:ext cx="8520600" cy="3580357"/>
          </a:xfrm>
          <a:prstGeom prst="rect">
            <a:avLst/>
          </a:prstGeom>
        </p:spPr>
        <p:txBody>
          <a:bodyPr spcFirstLastPara="1" wrap="square" lIns="91425" tIns="91425" rIns="91425" bIns="91425" anchor="t" anchorCtr="0">
            <a:noAutofit/>
          </a:bodyPr>
          <a:lstStyle/>
          <a:p>
            <a:r>
              <a:rPr lang="en-GB" sz="2400" dirty="0"/>
              <a:t>This theory says you shouldn’t worry about how people think, the way they learn is through behaviour, so if you want to learn something, repeat it over and over again until you have memorised it, and that’s the start of learning. As well as repetition, another way to learn is reinforcement, so desired behaviour is rewarded, while the undesired behaviour is not rewarded.</a:t>
            </a:r>
            <a:endParaRPr lang="en-US" sz="2400" dirty="0"/>
          </a:p>
        </p:txBody>
      </p:sp>
      <p:sp>
        <p:nvSpPr>
          <p:cNvPr id="11" name="Google Shape;379;p39">
            <a:extLst>
              <a:ext uri="{FF2B5EF4-FFF2-40B4-BE49-F238E27FC236}">
                <a16:creationId xmlns:a16="http://schemas.microsoft.com/office/drawing/2014/main" id="{DD92D3F3-6503-4583-8EB5-367EEEE1883C}"/>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lvl="0"/>
            <a:r>
              <a:rPr lang="en-IE" sz="1800" b="1" dirty="0">
                <a:solidFill>
                  <a:srgbClr val="FFFFFF"/>
                </a:solidFill>
                <a:latin typeface="Roboto"/>
                <a:ea typeface="Roboto"/>
                <a:cs typeface="Roboto"/>
                <a:sym typeface="Roboto"/>
              </a:rPr>
              <a:t>Instructional Design and e-Authoring</a:t>
            </a:r>
            <a:endParaRPr sz="1800" b="1" dirty="0">
              <a:solidFill>
                <a:srgbClr val="FFFFFF"/>
              </a:solidFill>
              <a:latin typeface="Roboto"/>
              <a:ea typeface="Roboto"/>
              <a:cs typeface="Roboto"/>
              <a:sym typeface="Roboto"/>
            </a:endParaRPr>
          </a:p>
        </p:txBody>
      </p:sp>
    </p:spTree>
    <p:extLst>
      <p:ext uri="{BB962C8B-B14F-4D97-AF65-F5344CB8AC3E}">
        <p14:creationId xmlns:p14="http://schemas.microsoft.com/office/powerpoint/2010/main" val="1454876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lvl="0" algn="ctr"/>
            <a:r>
              <a:rPr lang="en-IE" dirty="0"/>
              <a:t>Behaviourism</a:t>
            </a:r>
            <a:endParaRPr dirty="0"/>
          </a:p>
        </p:txBody>
      </p:sp>
      <p:sp>
        <p:nvSpPr>
          <p:cNvPr id="128" name="Google Shape;128;p19"/>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19"/>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30" name="Google Shape;130;p19"/>
          <p:cNvPicPr preferRelativeResize="0"/>
          <p:nvPr/>
        </p:nvPicPr>
        <p:blipFill>
          <a:blip r:embed="rId3">
            <a:alphaModFix/>
          </a:blip>
          <a:stretch>
            <a:fillRect/>
          </a:stretch>
        </p:blipFill>
        <p:spPr>
          <a:xfrm>
            <a:off x="7454348" y="4246075"/>
            <a:ext cx="1577824" cy="753350"/>
          </a:xfrm>
          <a:prstGeom prst="rect">
            <a:avLst/>
          </a:prstGeom>
          <a:noFill/>
          <a:ln>
            <a:noFill/>
          </a:ln>
        </p:spPr>
      </p:pic>
      <p:sp>
        <p:nvSpPr>
          <p:cNvPr id="131" name="Google Shape;131;p19"/>
          <p:cNvSpPr txBox="1">
            <a:spLocks noGrp="1"/>
          </p:cNvSpPr>
          <p:nvPr>
            <p:ph type="body" idx="1"/>
          </p:nvPr>
        </p:nvSpPr>
        <p:spPr>
          <a:xfrm>
            <a:off x="311700" y="1093955"/>
            <a:ext cx="8520600" cy="3580357"/>
          </a:xfrm>
          <a:prstGeom prst="rect">
            <a:avLst/>
          </a:prstGeom>
        </p:spPr>
        <p:txBody>
          <a:bodyPr spcFirstLastPara="1" wrap="square" lIns="91425" tIns="91425" rIns="91425" bIns="91425" anchor="t" anchorCtr="0">
            <a:noAutofit/>
          </a:bodyPr>
          <a:lstStyle/>
          <a:p>
            <a:r>
              <a:rPr lang="en-GB" sz="2400" dirty="0"/>
              <a:t>• For Your Project </a:t>
            </a:r>
          </a:p>
          <a:p>
            <a:pPr lvl="1"/>
            <a:r>
              <a:rPr lang="en-GB" sz="2000" dirty="0"/>
              <a:t>Multi-choice questions that the learners can take and retake </a:t>
            </a:r>
          </a:p>
          <a:p>
            <a:pPr lvl="1"/>
            <a:r>
              <a:rPr lang="en-GB" sz="2000" dirty="0"/>
              <a:t>Videos that they can replay. </a:t>
            </a:r>
          </a:p>
          <a:p>
            <a:pPr lvl="1"/>
            <a:r>
              <a:rPr lang="en-GB" sz="2000" dirty="0"/>
              <a:t>Repeat the same content, or at least link back to things they have seen before</a:t>
            </a:r>
            <a:endParaRPr lang="en-US" sz="2000" dirty="0"/>
          </a:p>
        </p:txBody>
      </p:sp>
      <p:sp>
        <p:nvSpPr>
          <p:cNvPr id="11" name="Google Shape;379;p39">
            <a:extLst>
              <a:ext uri="{FF2B5EF4-FFF2-40B4-BE49-F238E27FC236}">
                <a16:creationId xmlns:a16="http://schemas.microsoft.com/office/drawing/2014/main" id="{DD92D3F3-6503-4583-8EB5-367EEEE1883C}"/>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lvl="0"/>
            <a:r>
              <a:rPr lang="en-IE" sz="1800" b="1" dirty="0">
                <a:solidFill>
                  <a:srgbClr val="FFFFFF"/>
                </a:solidFill>
                <a:latin typeface="Roboto"/>
                <a:ea typeface="Roboto"/>
                <a:cs typeface="Roboto"/>
                <a:sym typeface="Roboto"/>
              </a:rPr>
              <a:t>Instructional Design and e-Authoring</a:t>
            </a:r>
            <a:endParaRPr sz="1800" b="1" dirty="0">
              <a:solidFill>
                <a:srgbClr val="FFFFFF"/>
              </a:solidFill>
              <a:latin typeface="Roboto"/>
              <a:ea typeface="Roboto"/>
              <a:cs typeface="Roboto"/>
              <a:sym typeface="Roboto"/>
            </a:endParaRPr>
          </a:p>
        </p:txBody>
      </p:sp>
    </p:spTree>
    <p:extLst>
      <p:ext uri="{BB962C8B-B14F-4D97-AF65-F5344CB8AC3E}">
        <p14:creationId xmlns:p14="http://schemas.microsoft.com/office/powerpoint/2010/main" val="2513847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lvl="0" algn="ctr"/>
            <a:r>
              <a:rPr lang="en-IE" dirty="0"/>
              <a:t>Cognitivism</a:t>
            </a:r>
            <a:endParaRPr dirty="0"/>
          </a:p>
        </p:txBody>
      </p:sp>
      <p:sp>
        <p:nvSpPr>
          <p:cNvPr id="128" name="Google Shape;128;p19"/>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19"/>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30" name="Google Shape;130;p19"/>
          <p:cNvPicPr preferRelativeResize="0"/>
          <p:nvPr/>
        </p:nvPicPr>
        <p:blipFill>
          <a:blip r:embed="rId3">
            <a:alphaModFix/>
          </a:blip>
          <a:stretch>
            <a:fillRect/>
          </a:stretch>
        </p:blipFill>
        <p:spPr>
          <a:xfrm>
            <a:off x="7454348" y="4246075"/>
            <a:ext cx="1577824" cy="753350"/>
          </a:xfrm>
          <a:prstGeom prst="rect">
            <a:avLst/>
          </a:prstGeom>
          <a:noFill/>
          <a:ln>
            <a:noFill/>
          </a:ln>
        </p:spPr>
      </p:pic>
      <p:sp>
        <p:nvSpPr>
          <p:cNvPr id="131" name="Google Shape;131;p19"/>
          <p:cNvSpPr txBox="1">
            <a:spLocks noGrp="1"/>
          </p:cNvSpPr>
          <p:nvPr>
            <p:ph type="body" idx="1"/>
          </p:nvPr>
        </p:nvSpPr>
        <p:spPr>
          <a:xfrm>
            <a:off x="311700" y="1093955"/>
            <a:ext cx="8520600" cy="3580357"/>
          </a:xfrm>
          <a:prstGeom prst="rect">
            <a:avLst/>
          </a:prstGeom>
        </p:spPr>
        <p:txBody>
          <a:bodyPr spcFirstLastPara="1" wrap="square" lIns="91425" tIns="91425" rIns="91425" bIns="91425" anchor="t" anchorCtr="0">
            <a:noAutofit/>
          </a:bodyPr>
          <a:lstStyle/>
          <a:p>
            <a:r>
              <a:rPr lang="en-GB" sz="2400" dirty="0"/>
              <a:t>This theory says that the study of the brain is the most important way to understand how people learn. Understanding cognition, attention, short-term and long-term memory helps you understand learning. Memory is structured into schemas, so integrating new learning into your memory requires that you restructure existing schema to incorporate that information.</a:t>
            </a:r>
            <a:endParaRPr lang="en-US" sz="2400" dirty="0"/>
          </a:p>
        </p:txBody>
      </p:sp>
      <p:sp>
        <p:nvSpPr>
          <p:cNvPr id="11" name="Google Shape;379;p39">
            <a:extLst>
              <a:ext uri="{FF2B5EF4-FFF2-40B4-BE49-F238E27FC236}">
                <a16:creationId xmlns:a16="http://schemas.microsoft.com/office/drawing/2014/main" id="{DD92D3F3-6503-4583-8EB5-367EEEE1883C}"/>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lvl="0"/>
            <a:r>
              <a:rPr lang="en-IE" sz="1800" b="1" dirty="0">
                <a:solidFill>
                  <a:srgbClr val="FFFFFF"/>
                </a:solidFill>
                <a:latin typeface="Roboto"/>
                <a:ea typeface="Roboto"/>
                <a:cs typeface="Roboto"/>
                <a:sym typeface="Roboto"/>
              </a:rPr>
              <a:t>Instructional Design and e-Authoring</a:t>
            </a:r>
            <a:endParaRPr sz="1800" b="1" dirty="0">
              <a:solidFill>
                <a:srgbClr val="FFFFFF"/>
              </a:solidFill>
              <a:latin typeface="Roboto"/>
              <a:ea typeface="Roboto"/>
              <a:cs typeface="Roboto"/>
              <a:sym typeface="Roboto"/>
            </a:endParaRPr>
          </a:p>
        </p:txBody>
      </p:sp>
    </p:spTree>
    <p:extLst>
      <p:ext uri="{BB962C8B-B14F-4D97-AF65-F5344CB8AC3E}">
        <p14:creationId xmlns:p14="http://schemas.microsoft.com/office/powerpoint/2010/main" val="18148263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lvl="0" algn="ctr"/>
            <a:r>
              <a:rPr lang="en-IE" dirty="0"/>
              <a:t>Cognitivism</a:t>
            </a:r>
            <a:endParaRPr dirty="0"/>
          </a:p>
        </p:txBody>
      </p:sp>
      <p:sp>
        <p:nvSpPr>
          <p:cNvPr id="128" name="Google Shape;128;p19"/>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19"/>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30" name="Google Shape;130;p19"/>
          <p:cNvPicPr preferRelativeResize="0"/>
          <p:nvPr/>
        </p:nvPicPr>
        <p:blipFill>
          <a:blip r:embed="rId3">
            <a:alphaModFix/>
          </a:blip>
          <a:stretch>
            <a:fillRect/>
          </a:stretch>
        </p:blipFill>
        <p:spPr>
          <a:xfrm>
            <a:off x="7454348" y="4246075"/>
            <a:ext cx="1577824" cy="753350"/>
          </a:xfrm>
          <a:prstGeom prst="rect">
            <a:avLst/>
          </a:prstGeom>
          <a:noFill/>
          <a:ln>
            <a:noFill/>
          </a:ln>
        </p:spPr>
      </p:pic>
      <p:sp>
        <p:nvSpPr>
          <p:cNvPr id="131" name="Google Shape;131;p19"/>
          <p:cNvSpPr txBox="1">
            <a:spLocks noGrp="1"/>
          </p:cNvSpPr>
          <p:nvPr>
            <p:ph type="body" idx="1"/>
          </p:nvPr>
        </p:nvSpPr>
        <p:spPr>
          <a:xfrm>
            <a:off x="311700" y="1093955"/>
            <a:ext cx="8520600" cy="3580357"/>
          </a:xfrm>
          <a:prstGeom prst="rect">
            <a:avLst/>
          </a:prstGeom>
        </p:spPr>
        <p:txBody>
          <a:bodyPr spcFirstLastPara="1" wrap="square" lIns="91425" tIns="91425" rIns="91425" bIns="91425" anchor="t" anchorCtr="0">
            <a:noAutofit/>
          </a:bodyPr>
          <a:lstStyle/>
          <a:p>
            <a:r>
              <a:rPr lang="en-GB" sz="2400" dirty="0"/>
              <a:t>• For Your Project </a:t>
            </a:r>
          </a:p>
          <a:p>
            <a:pPr lvl="1"/>
            <a:r>
              <a:rPr lang="en-GB" sz="2000" dirty="0"/>
              <a:t>Use analogies and metaphors where possible </a:t>
            </a:r>
          </a:p>
          <a:p>
            <a:pPr lvl="1"/>
            <a:r>
              <a:rPr lang="en-GB" sz="2000" dirty="0"/>
              <a:t>Provide hyperlinks to useful content </a:t>
            </a:r>
          </a:p>
          <a:p>
            <a:pPr lvl="1"/>
            <a:r>
              <a:rPr lang="en-GB" sz="2000" dirty="0"/>
              <a:t>Use mnemonics, concept maps, and advanced organizers</a:t>
            </a:r>
            <a:endParaRPr lang="en-US" sz="2000" dirty="0"/>
          </a:p>
        </p:txBody>
      </p:sp>
      <p:sp>
        <p:nvSpPr>
          <p:cNvPr id="11" name="Google Shape;379;p39">
            <a:extLst>
              <a:ext uri="{FF2B5EF4-FFF2-40B4-BE49-F238E27FC236}">
                <a16:creationId xmlns:a16="http://schemas.microsoft.com/office/drawing/2014/main" id="{DD92D3F3-6503-4583-8EB5-367EEEE1883C}"/>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lvl="0"/>
            <a:r>
              <a:rPr lang="en-IE" sz="1800" b="1" dirty="0">
                <a:solidFill>
                  <a:srgbClr val="FFFFFF"/>
                </a:solidFill>
                <a:latin typeface="Roboto"/>
                <a:ea typeface="Roboto"/>
                <a:cs typeface="Roboto"/>
                <a:sym typeface="Roboto"/>
              </a:rPr>
              <a:t>Instructional Design and e-Authoring</a:t>
            </a:r>
            <a:endParaRPr sz="1800" b="1" dirty="0">
              <a:solidFill>
                <a:srgbClr val="FFFFFF"/>
              </a:solidFill>
              <a:latin typeface="Roboto"/>
              <a:ea typeface="Roboto"/>
              <a:cs typeface="Roboto"/>
              <a:sym typeface="Roboto"/>
            </a:endParaRPr>
          </a:p>
        </p:txBody>
      </p:sp>
    </p:spTree>
    <p:extLst>
      <p:ext uri="{BB962C8B-B14F-4D97-AF65-F5344CB8AC3E}">
        <p14:creationId xmlns:p14="http://schemas.microsoft.com/office/powerpoint/2010/main" val="2196117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lvl="0" algn="ctr"/>
            <a:r>
              <a:rPr lang="en-IE" dirty="0"/>
              <a:t>Constructivism</a:t>
            </a:r>
            <a:endParaRPr dirty="0"/>
          </a:p>
        </p:txBody>
      </p:sp>
      <p:sp>
        <p:nvSpPr>
          <p:cNvPr id="128" name="Google Shape;128;p19"/>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19"/>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30" name="Google Shape;130;p19"/>
          <p:cNvPicPr preferRelativeResize="0"/>
          <p:nvPr/>
        </p:nvPicPr>
        <p:blipFill>
          <a:blip r:embed="rId3">
            <a:alphaModFix/>
          </a:blip>
          <a:stretch>
            <a:fillRect/>
          </a:stretch>
        </p:blipFill>
        <p:spPr>
          <a:xfrm>
            <a:off x="7454348" y="4246075"/>
            <a:ext cx="1577824" cy="753350"/>
          </a:xfrm>
          <a:prstGeom prst="rect">
            <a:avLst/>
          </a:prstGeom>
          <a:noFill/>
          <a:ln>
            <a:noFill/>
          </a:ln>
        </p:spPr>
      </p:pic>
      <p:sp>
        <p:nvSpPr>
          <p:cNvPr id="131" name="Google Shape;131;p19"/>
          <p:cNvSpPr txBox="1">
            <a:spLocks noGrp="1"/>
          </p:cNvSpPr>
          <p:nvPr>
            <p:ph type="body" idx="1"/>
          </p:nvPr>
        </p:nvSpPr>
        <p:spPr>
          <a:xfrm>
            <a:off x="311700" y="1093955"/>
            <a:ext cx="8520600" cy="3580357"/>
          </a:xfrm>
          <a:prstGeom prst="rect">
            <a:avLst/>
          </a:prstGeom>
        </p:spPr>
        <p:txBody>
          <a:bodyPr spcFirstLastPara="1" wrap="square" lIns="91425" tIns="91425" rIns="91425" bIns="91425" anchor="t" anchorCtr="0">
            <a:noAutofit/>
          </a:bodyPr>
          <a:lstStyle/>
          <a:p>
            <a:r>
              <a:rPr lang="en-GB" sz="2400" dirty="0"/>
              <a:t>This theory says knowledge and learning are constructed, individually or as a group, students create meaning on the basis of past experience, and their reflection on those past experiences. Therefore, different people have different understanding of a topic (versions of the truth?), and they must be actively involved in their learning, and must interact with others to reach an agreed truth.</a:t>
            </a:r>
            <a:endParaRPr lang="en-US" sz="2400" dirty="0"/>
          </a:p>
        </p:txBody>
      </p:sp>
      <p:sp>
        <p:nvSpPr>
          <p:cNvPr id="11" name="Google Shape;379;p39">
            <a:extLst>
              <a:ext uri="{FF2B5EF4-FFF2-40B4-BE49-F238E27FC236}">
                <a16:creationId xmlns:a16="http://schemas.microsoft.com/office/drawing/2014/main" id="{DD92D3F3-6503-4583-8EB5-367EEEE1883C}"/>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lvl="0"/>
            <a:r>
              <a:rPr lang="en-IE" sz="1800" b="1" dirty="0">
                <a:solidFill>
                  <a:srgbClr val="FFFFFF"/>
                </a:solidFill>
                <a:latin typeface="Roboto"/>
                <a:ea typeface="Roboto"/>
                <a:cs typeface="Roboto"/>
                <a:sym typeface="Roboto"/>
              </a:rPr>
              <a:t>Instructional Design and e-Authoring</a:t>
            </a:r>
            <a:endParaRPr sz="1800" b="1" dirty="0">
              <a:solidFill>
                <a:srgbClr val="FFFFFF"/>
              </a:solidFill>
              <a:latin typeface="Roboto"/>
              <a:ea typeface="Roboto"/>
              <a:cs typeface="Roboto"/>
              <a:sym typeface="Roboto"/>
            </a:endParaRPr>
          </a:p>
        </p:txBody>
      </p:sp>
    </p:spTree>
    <p:extLst>
      <p:ext uri="{BB962C8B-B14F-4D97-AF65-F5344CB8AC3E}">
        <p14:creationId xmlns:p14="http://schemas.microsoft.com/office/powerpoint/2010/main" val="354460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lvl="0" algn="ctr"/>
            <a:r>
              <a:rPr lang="en-IE" dirty="0"/>
              <a:t>Constructivism</a:t>
            </a:r>
            <a:endParaRPr dirty="0"/>
          </a:p>
        </p:txBody>
      </p:sp>
      <p:sp>
        <p:nvSpPr>
          <p:cNvPr id="128" name="Google Shape;128;p19"/>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19"/>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30" name="Google Shape;130;p19"/>
          <p:cNvPicPr preferRelativeResize="0"/>
          <p:nvPr/>
        </p:nvPicPr>
        <p:blipFill>
          <a:blip r:embed="rId3">
            <a:alphaModFix/>
          </a:blip>
          <a:stretch>
            <a:fillRect/>
          </a:stretch>
        </p:blipFill>
        <p:spPr>
          <a:xfrm>
            <a:off x="7454348" y="4246075"/>
            <a:ext cx="1577824" cy="753350"/>
          </a:xfrm>
          <a:prstGeom prst="rect">
            <a:avLst/>
          </a:prstGeom>
          <a:noFill/>
          <a:ln>
            <a:noFill/>
          </a:ln>
        </p:spPr>
      </p:pic>
      <p:sp>
        <p:nvSpPr>
          <p:cNvPr id="131" name="Google Shape;131;p19"/>
          <p:cNvSpPr txBox="1">
            <a:spLocks noGrp="1"/>
          </p:cNvSpPr>
          <p:nvPr>
            <p:ph type="body" idx="1"/>
          </p:nvPr>
        </p:nvSpPr>
        <p:spPr>
          <a:xfrm>
            <a:off x="311700" y="1093955"/>
            <a:ext cx="8520600" cy="3580357"/>
          </a:xfrm>
          <a:prstGeom prst="rect">
            <a:avLst/>
          </a:prstGeom>
        </p:spPr>
        <p:txBody>
          <a:bodyPr spcFirstLastPara="1" wrap="square" lIns="91425" tIns="91425" rIns="91425" bIns="91425" anchor="t" anchorCtr="0">
            <a:noAutofit/>
          </a:bodyPr>
          <a:lstStyle/>
          <a:p>
            <a:r>
              <a:rPr lang="en-GB" sz="2400" dirty="0"/>
              <a:t>For Your Project </a:t>
            </a:r>
          </a:p>
          <a:p>
            <a:pPr lvl="1"/>
            <a:r>
              <a:rPr lang="en-GB" sz="2000" dirty="0"/>
              <a:t>Provide a discussion board or Wiki for students to share their views and research </a:t>
            </a:r>
          </a:p>
          <a:p>
            <a:pPr lvl="1"/>
            <a:r>
              <a:rPr lang="en-GB" sz="2000" dirty="0"/>
              <a:t>Create WebQuests for the students </a:t>
            </a:r>
          </a:p>
          <a:p>
            <a:pPr lvl="1"/>
            <a:r>
              <a:rPr lang="en-GB" sz="2000" dirty="0"/>
              <a:t>Create activities that encourage reflection</a:t>
            </a:r>
            <a:endParaRPr lang="en-US" sz="2000" dirty="0"/>
          </a:p>
        </p:txBody>
      </p:sp>
      <p:sp>
        <p:nvSpPr>
          <p:cNvPr id="11" name="Google Shape;379;p39">
            <a:extLst>
              <a:ext uri="{FF2B5EF4-FFF2-40B4-BE49-F238E27FC236}">
                <a16:creationId xmlns:a16="http://schemas.microsoft.com/office/drawing/2014/main" id="{DD92D3F3-6503-4583-8EB5-367EEEE1883C}"/>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lvl="0"/>
            <a:r>
              <a:rPr lang="en-IE" sz="1800" b="1" dirty="0">
                <a:solidFill>
                  <a:srgbClr val="FFFFFF"/>
                </a:solidFill>
                <a:latin typeface="Roboto"/>
                <a:ea typeface="Roboto"/>
                <a:cs typeface="Roboto"/>
                <a:sym typeface="Roboto"/>
              </a:rPr>
              <a:t>Instructional Design and e-Authoring</a:t>
            </a:r>
            <a:endParaRPr sz="1800" b="1" dirty="0">
              <a:solidFill>
                <a:srgbClr val="FFFFFF"/>
              </a:solidFill>
              <a:latin typeface="Roboto"/>
              <a:ea typeface="Roboto"/>
              <a:cs typeface="Roboto"/>
              <a:sym typeface="Roboto"/>
            </a:endParaRPr>
          </a:p>
        </p:txBody>
      </p:sp>
    </p:spTree>
    <p:extLst>
      <p:ext uri="{BB962C8B-B14F-4D97-AF65-F5344CB8AC3E}">
        <p14:creationId xmlns:p14="http://schemas.microsoft.com/office/powerpoint/2010/main" val="7472499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pic>
        <p:nvPicPr>
          <p:cNvPr id="9" name="Picture 2" descr="Image result for that's all folks">
            <a:extLst>
              <a:ext uri="{FF2B5EF4-FFF2-40B4-BE49-F238E27FC236}">
                <a16:creationId xmlns:a16="http://schemas.microsoft.com/office/drawing/2014/main" id="{4E5EAFC0-31C7-478B-AE1B-47A2464B559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
            <a:ext cx="9144000" cy="5143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4055755"/>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249</TotalTime>
  <Words>334</Words>
  <Application>Microsoft Office PowerPoint</Application>
  <PresentationFormat>On-screen Show (16:9)</PresentationFormat>
  <Paragraphs>32</Paragraphs>
  <Slides>8</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Roboto</vt:lpstr>
      <vt:lpstr>Simple Light</vt:lpstr>
      <vt:lpstr>Instructional Design and e-Authoring</vt:lpstr>
      <vt:lpstr>Behaviourism</vt:lpstr>
      <vt:lpstr>Behaviourism</vt:lpstr>
      <vt:lpstr>Cognitivism</vt:lpstr>
      <vt:lpstr>Cognitivism</vt:lpstr>
      <vt:lpstr>Constructivism</vt:lpstr>
      <vt:lpstr>Constructivism</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Quality Blended Learning</dc:title>
  <cp:lastModifiedBy>Damian T. Gordon</cp:lastModifiedBy>
  <cp:revision>33</cp:revision>
  <dcterms:modified xsi:type="dcterms:W3CDTF">2023-01-16T15:10:04Z</dcterms:modified>
</cp:coreProperties>
</file>