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4"/>
  </p:notesMasterIdLst>
  <p:sldIdLst>
    <p:sldId id="282" r:id="rId2"/>
    <p:sldId id="536" r:id="rId3"/>
    <p:sldId id="504" r:id="rId4"/>
    <p:sldId id="505" r:id="rId5"/>
    <p:sldId id="506" r:id="rId6"/>
    <p:sldId id="508" r:id="rId7"/>
    <p:sldId id="507" r:id="rId8"/>
    <p:sldId id="509" r:id="rId9"/>
    <p:sldId id="510" r:id="rId10"/>
    <p:sldId id="511" r:id="rId11"/>
    <p:sldId id="537" r:id="rId12"/>
    <p:sldId id="538" r:id="rId13"/>
    <p:sldId id="332" r:id="rId14"/>
    <p:sldId id="334" r:id="rId15"/>
    <p:sldId id="342" r:id="rId16"/>
    <p:sldId id="335" r:id="rId17"/>
    <p:sldId id="336" r:id="rId18"/>
    <p:sldId id="337" r:id="rId19"/>
    <p:sldId id="338" r:id="rId20"/>
    <p:sldId id="340" r:id="rId21"/>
    <p:sldId id="339" r:id="rId22"/>
    <p:sldId id="341" r:id="rId23"/>
    <p:sldId id="343" r:id="rId24"/>
    <p:sldId id="345" r:id="rId25"/>
    <p:sldId id="346" r:id="rId26"/>
    <p:sldId id="347" r:id="rId27"/>
    <p:sldId id="348" r:id="rId28"/>
    <p:sldId id="349" r:id="rId29"/>
    <p:sldId id="350" r:id="rId30"/>
    <p:sldId id="539" r:id="rId31"/>
    <p:sldId id="535" r:id="rId32"/>
    <p:sldId id="330" r:id="rId3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92D050"/>
    <a:srgbClr val="FFFF00"/>
    <a:srgbClr val="FF9966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607fdeb1c9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607fdeb1c9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7223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04056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1110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43452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0786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21608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24241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56589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70503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3473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45765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85235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07655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60845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4231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36095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92424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47285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2496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28317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061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82342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96184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96184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9537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2920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1863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0386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8619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8619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3757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1006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9"/>
          <p:cNvSpPr txBox="1">
            <a:spLocks noGrp="1"/>
          </p:cNvSpPr>
          <p:nvPr>
            <p:ph type="title"/>
          </p:nvPr>
        </p:nvSpPr>
        <p:spPr>
          <a:xfrm>
            <a:off x="311700" y="482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it" b="1" dirty="0">
                <a:solidFill>
                  <a:srgbClr val="1A7D94"/>
                </a:solidFill>
                <a:latin typeface="Roboto"/>
                <a:ea typeface="Roboto"/>
                <a:cs typeface="Roboto"/>
                <a:sym typeface="Roboto"/>
              </a:rPr>
              <a:t>CPD in </a:t>
            </a:r>
            <a:r>
              <a:rPr lang="en-IE" b="1" dirty="0">
                <a:solidFill>
                  <a:srgbClr val="1A7D94"/>
                </a:solidFill>
                <a:latin typeface="Roboto"/>
                <a:ea typeface="Roboto"/>
                <a:cs typeface="Roboto"/>
                <a:sym typeface="Roboto"/>
              </a:rPr>
              <a:t>Applied Blended Learning Technologies</a:t>
            </a:r>
            <a:endParaRPr b="1" dirty="0">
              <a:solidFill>
                <a:srgbClr val="1A7D9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7" name="Google Shape;377;p39"/>
          <p:cNvSpPr txBox="1">
            <a:spLocks noGrp="1"/>
          </p:cNvSpPr>
          <p:nvPr>
            <p:ph type="body" idx="1"/>
          </p:nvPr>
        </p:nvSpPr>
        <p:spPr>
          <a:xfrm>
            <a:off x="2560900" y="1611938"/>
            <a:ext cx="5466600" cy="18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800" b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Instructional D</a:t>
            </a:r>
            <a:r>
              <a:rPr lang="en-IE" sz="2800" b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e</a:t>
            </a:r>
            <a:r>
              <a:rPr lang="it" sz="2800" b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sign Models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" sz="2000" b="1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b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Damian Gordon</a:t>
            </a:r>
          </a:p>
        </p:txBody>
      </p:sp>
      <p:sp>
        <p:nvSpPr>
          <p:cNvPr id="378" name="Google Shape;378;p39"/>
          <p:cNvSpPr/>
          <p:nvPr/>
        </p:nvSpPr>
        <p:spPr>
          <a:xfrm>
            <a:off x="-7784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0" name="Google Shape;380;p39"/>
          <p:cNvCxnSpPr/>
          <p:nvPr/>
        </p:nvCxnSpPr>
        <p:spPr>
          <a:xfrm rot="10800000" flipH="1">
            <a:off x="608750" y="1115225"/>
            <a:ext cx="7926300" cy="12300"/>
          </a:xfrm>
          <a:prstGeom prst="straightConnector1">
            <a:avLst/>
          </a:prstGeom>
          <a:noFill/>
          <a:ln w="76200" cap="flat" cmpd="sng">
            <a:solidFill>
              <a:srgbClr val="1A7D9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1" name="Google Shape;381;p3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2" name="Google Shape;38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4348" y="4246075"/>
            <a:ext cx="1577824" cy="7533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379;p39">
            <a:extLst>
              <a:ext uri="{FF2B5EF4-FFF2-40B4-BE49-F238E27FC236}">
                <a16:creationId xmlns:a16="http://schemas.microsoft.com/office/drawing/2014/main" id="{BAD35B3A-B9B2-4184-A8D4-79405F63AE83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ADDIE Model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4348" y="4246075"/>
            <a:ext cx="1577824" cy="75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ADBEBA0E-0014-4B30-B811-F10578A9A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580" y="884359"/>
            <a:ext cx="6204639" cy="3171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Google Shape;379;p39">
            <a:extLst>
              <a:ext uri="{FF2B5EF4-FFF2-40B4-BE49-F238E27FC236}">
                <a16:creationId xmlns:a16="http://schemas.microsoft.com/office/drawing/2014/main" id="{AD134F43-85BC-4F90-80FC-3F7DF774A642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794848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ADDIE Model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4348" y="4246075"/>
            <a:ext cx="1577824" cy="75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8520600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Remarkably it appears that the ADDIE model wasn’t specifically developed by any single author but rather to have evolved informally through oral tradition.</a:t>
            </a:r>
          </a:p>
          <a:p>
            <a:r>
              <a:rPr lang="en-US" sz="2400" dirty="0"/>
              <a:t>The ADDIE Model is merely a colloquial term used to describe a systematic approach to instructional development.</a:t>
            </a:r>
          </a:p>
        </p:txBody>
      </p:sp>
      <p:sp>
        <p:nvSpPr>
          <p:cNvPr id="8" name="Google Shape;379;p39">
            <a:extLst>
              <a:ext uri="{FF2B5EF4-FFF2-40B4-BE49-F238E27FC236}">
                <a16:creationId xmlns:a16="http://schemas.microsoft.com/office/drawing/2014/main" id="{7E6E04B5-0C50-4AF7-8C5A-41B5021A265E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626902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dirty="0" err="1"/>
              <a:t>Gagné’s</a:t>
            </a:r>
            <a:r>
              <a:rPr lang="en-US" dirty="0"/>
              <a:t> Nine Events of Instruction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4348" y="4246075"/>
            <a:ext cx="1577824" cy="75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6A3C833A-882C-4E65-AF5B-7758F3CEB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858" y="1017725"/>
            <a:ext cx="2374257" cy="282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Diagram, shape, arrow&#10;&#10;Description automatically generated">
            <a:extLst>
              <a:ext uri="{FF2B5EF4-FFF2-40B4-BE49-F238E27FC236}">
                <a16:creationId xmlns:a16="http://schemas.microsoft.com/office/drawing/2014/main" id="{7FDD04E6-F772-458E-86FF-698C0821D2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6116" y="1035940"/>
            <a:ext cx="2840882" cy="2806187"/>
          </a:xfrm>
          <a:prstGeom prst="rect">
            <a:avLst/>
          </a:prstGeom>
        </p:spPr>
      </p:pic>
      <p:sp>
        <p:nvSpPr>
          <p:cNvPr id="10" name="Google Shape;379;p39">
            <a:extLst>
              <a:ext uri="{FF2B5EF4-FFF2-40B4-BE49-F238E27FC236}">
                <a16:creationId xmlns:a16="http://schemas.microsoft.com/office/drawing/2014/main" id="{289CD12A-1607-4D41-B1EF-451355DA8226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068820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dirty="0" err="1"/>
              <a:t>Gagné’s</a:t>
            </a:r>
            <a:r>
              <a:rPr lang="en-US" dirty="0"/>
              <a:t> Nine Events of Instruction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4348" y="4246075"/>
            <a:ext cx="1577824" cy="75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8520600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Robert M. </a:t>
            </a:r>
            <a:r>
              <a:rPr lang="en-US" sz="2400" dirty="0" err="1"/>
              <a:t>Gagné</a:t>
            </a:r>
            <a:r>
              <a:rPr lang="en-US" sz="2400" dirty="0"/>
              <a:t> developed a nine-step model to help people design lessons.</a:t>
            </a:r>
          </a:p>
        </p:txBody>
      </p:sp>
      <p:sp>
        <p:nvSpPr>
          <p:cNvPr id="8" name="Google Shape;379;p39">
            <a:extLst>
              <a:ext uri="{FF2B5EF4-FFF2-40B4-BE49-F238E27FC236}">
                <a16:creationId xmlns:a16="http://schemas.microsoft.com/office/drawing/2014/main" id="{CAB1E502-E247-411A-8F3E-C15BA07B15C0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710827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dirty="0"/>
              <a:t>Robert Mills </a:t>
            </a:r>
            <a:r>
              <a:rPr lang="en-US" dirty="0" err="1"/>
              <a:t>Gagné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4348" y="4246075"/>
            <a:ext cx="1577824" cy="75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4818900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Born in Aug 21, 1916 </a:t>
            </a:r>
          </a:p>
          <a:p>
            <a:r>
              <a:rPr lang="en-US" dirty="0"/>
              <a:t>Died in April 28, 2002 </a:t>
            </a:r>
          </a:p>
          <a:p>
            <a:r>
              <a:rPr lang="en-US" dirty="0"/>
              <a:t>Born in in North Andover, Massachusetts </a:t>
            </a:r>
          </a:p>
          <a:p>
            <a:r>
              <a:rPr lang="en-US" dirty="0"/>
              <a:t>educational psychologist</a:t>
            </a:r>
          </a:p>
          <a:p>
            <a:r>
              <a:rPr lang="en-US" dirty="0"/>
              <a:t>best known for his “</a:t>
            </a:r>
            <a:r>
              <a:rPr lang="en-US" i="1" dirty="0"/>
              <a:t>Conditions of Learning</a:t>
            </a:r>
            <a:r>
              <a:rPr lang="en-US" dirty="0"/>
              <a:t>” involved in applying instructional theory to the design of computer-based learning.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AA52BCFB-44DA-46B8-B793-93B18787E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183" y="1060975"/>
            <a:ext cx="2374257" cy="282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Google Shape;379;p39">
            <a:extLst>
              <a:ext uri="{FF2B5EF4-FFF2-40B4-BE49-F238E27FC236}">
                <a16:creationId xmlns:a16="http://schemas.microsoft.com/office/drawing/2014/main" id="{07A79C6B-080E-4224-A792-4C6E52C82199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35508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dirty="0" err="1"/>
              <a:t>Gagné’s</a:t>
            </a:r>
            <a:r>
              <a:rPr lang="en-US" dirty="0"/>
              <a:t> Nine Events of Instruction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4348" y="4246075"/>
            <a:ext cx="1577824" cy="75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8520600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If you have lectured for a while, you probably do most of these, and you found them out by trial and error.</a:t>
            </a:r>
          </a:p>
        </p:txBody>
      </p:sp>
      <p:sp>
        <p:nvSpPr>
          <p:cNvPr id="8" name="Google Shape;379;p39">
            <a:extLst>
              <a:ext uri="{FF2B5EF4-FFF2-40B4-BE49-F238E27FC236}">
                <a16:creationId xmlns:a16="http://schemas.microsoft.com/office/drawing/2014/main" id="{C5EE8EB8-FA44-4783-BA89-C584C6EB2215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503893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dirty="0" err="1"/>
              <a:t>Gagné’s</a:t>
            </a:r>
            <a:r>
              <a:rPr lang="en-US" dirty="0"/>
              <a:t> Nine Events of Instruction</a:t>
            </a:r>
            <a:endParaRPr dirty="0"/>
          </a:p>
        </p:txBody>
      </p:sp>
      <p:sp>
        <p:nvSpPr>
          <p:cNvPr id="10" name="Right Arrow 11">
            <a:extLst>
              <a:ext uri="{FF2B5EF4-FFF2-40B4-BE49-F238E27FC236}">
                <a16:creationId xmlns:a16="http://schemas.microsoft.com/office/drawing/2014/main" id="{731A57A5-FC67-41E7-85BA-26BBCC1CE852}"/>
              </a:ext>
            </a:extLst>
          </p:cNvPr>
          <p:cNvSpPr/>
          <p:nvPr/>
        </p:nvSpPr>
        <p:spPr>
          <a:xfrm>
            <a:off x="877812" y="1075266"/>
            <a:ext cx="2472558" cy="1206457"/>
          </a:xfrm>
          <a:prstGeom prst="rightArrow">
            <a:avLst/>
          </a:prstGeom>
          <a:solidFill>
            <a:srgbClr val="00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sz="1800" b="1" dirty="0">
                <a:solidFill>
                  <a:schemeClr val="bg1"/>
                </a:solidFill>
              </a:rPr>
              <a:t>Gain</a:t>
            </a:r>
          </a:p>
          <a:p>
            <a:pPr algn="ctr">
              <a:defRPr/>
            </a:pPr>
            <a:r>
              <a:rPr lang="en-IE" sz="1800" b="1" dirty="0">
                <a:solidFill>
                  <a:schemeClr val="bg1"/>
                </a:solidFill>
              </a:rPr>
              <a:t>Attention</a:t>
            </a:r>
          </a:p>
        </p:txBody>
      </p:sp>
      <p:sp>
        <p:nvSpPr>
          <p:cNvPr id="12" name="Right Arrow 12">
            <a:extLst>
              <a:ext uri="{FF2B5EF4-FFF2-40B4-BE49-F238E27FC236}">
                <a16:creationId xmlns:a16="http://schemas.microsoft.com/office/drawing/2014/main" id="{7C52DAAD-018D-46AB-9C8B-2B36C564A669}"/>
              </a:ext>
            </a:extLst>
          </p:cNvPr>
          <p:cNvSpPr/>
          <p:nvPr/>
        </p:nvSpPr>
        <p:spPr>
          <a:xfrm>
            <a:off x="3350370" y="1082410"/>
            <a:ext cx="2472557" cy="1206458"/>
          </a:xfrm>
          <a:prstGeom prst="rightArrow">
            <a:avLst/>
          </a:prstGeom>
          <a:solidFill>
            <a:srgbClr val="00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sz="1800" b="1" dirty="0">
                <a:solidFill>
                  <a:schemeClr val="bg1"/>
                </a:solidFill>
              </a:rPr>
              <a:t>Inform Learner of Objectives</a:t>
            </a:r>
          </a:p>
        </p:txBody>
      </p:sp>
      <p:sp>
        <p:nvSpPr>
          <p:cNvPr id="13" name="Right Arrow 13">
            <a:extLst>
              <a:ext uri="{FF2B5EF4-FFF2-40B4-BE49-F238E27FC236}">
                <a16:creationId xmlns:a16="http://schemas.microsoft.com/office/drawing/2014/main" id="{1B04557D-2784-44AA-9F62-9CD6A23C5E6B}"/>
              </a:ext>
            </a:extLst>
          </p:cNvPr>
          <p:cNvSpPr/>
          <p:nvPr/>
        </p:nvSpPr>
        <p:spPr>
          <a:xfrm>
            <a:off x="5822927" y="1075266"/>
            <a:ext cx="2474115" cy="1206457"/>
          </a:xfrm>
          <a:prstGeom prst="rightArrow">
            <a:avLst/>
          </a:prstGeom>
          <a:solidFill>
            <a:srgbClr val="00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sz="1800" b="1" dirty="0">
                <a:solidFill>
                  <a:schemeClr val="bg1"/>
                </a:solidFill>
              </a:rPr>
              <a:t>Stimulate recall of prior learning</a:t>
            </a:r>
          </a:p>
        </p:txBody>
      </p:sp>
    </p:spTree>
    <p:extLst>
      <p:ext uri="{BB962C8B-B14F-4D97-AF65-F5344CB8AC3E}">
        <p14:creationId xmlns:p14="http://schemas.microsoft.com/office/powerpoint/2010/main" val="2466327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dirty="0" err="1"/>
              <a:t>Gagné’s</a:t>
            </a:r>
            <a:r>
              <a:rPr lang="en-US" dirty="0"/>
              <a:t> Nine Events of Instruction</a:t>
            </a:r>
            <a:endParaRPr dirty="0"/>
          </a:p>
        </p:txBody>
      </p:sp>
      <p:sp>
        <p:nvSpPr>
          <p:cNvPr id="10" name="Right Arrow 11">
            <a:extLst>
              <a:ext uri="{FF2B5EF4-FFF2-40B4-BE49-F238E27FC236}">
                <a16:creationId xmlns:a16="http://schemas.microsoft.com/office/drawing/2014/main" id="{731A57A5-FC67-41E7-85BA-26BBCC1CE852}"/>
              </a:ext>
            </a:extLst>
          </p:cNvPr>
          <p:cNvSpPr/>
          <p:nvPr/>
        </p:nvSpPr>
        <p:spPr>
          <a:xfrm>
            <a:off x="877812" y="1075266"/>
            <a:ext cx="2472558" cy="1206457"/>
          </a:xfrm>
          <a:prstGeom prst="rightArrow">
            <a:avLst/>
          </a:prstGeom>
          <a:solidFill>
            <a:srgbClr val="00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sz="1800" b="1" dirty="0">
                <a:solidFill>
                  <a:schemeClr val="bg1"/>
                </a:solidFill>
              </a:rPr>
              <a:t>Gain</a:t>
            </a:r>
          </a:p>
          <a:p>
            <a:pPr algn="ctr">
              <a:defRPr/>
            </a:pPr>
            <a:r>
              <a:rPr lang="en-IE" sz="1800" b="1" dirty="0">
                <a:solidFill>
                  <a:schemeClr val="bg1"/>
                </a:solidFill>
              </a:rPr>
              <a:t>Attention</a:t>
            </a:r>
          </a:p>
        </p:txBody>
      </p:sp>
      <p:sp>
        <p:nvSpPr>
          <p:cNvPr id="12" name="Right Arrow 12">
            <a:extLst>
              <a:ext uri="{FF2B5EF4-FFF2-40B4-BE49-F238E27FC236}">
                <a16:creationId xmlns:a16="http://schemas.microsoft.com/office/drawing/2014/main" id="{7C52DAAD-018D-46AB-9C8B-2B36C564A669}"/>
              </a:ext>
            </a:extLst>
          </p:cNvPr>
          <p:cNvSpPr/>
          <p:nvPr/>
        </p:nvSpPr>
        <p:spPr>
          <a:xfrm>
            <a:off x="3350370" y="1082410"/>
            <a:ext cx="2472557" cy="1206458"/>
          </a:xfrm>
          <a:prstGeom prst="rightArrow">
            <a:avLst/>
          </a:prstGeom>
          <a:solidFill>
            <a:srgbClr val="00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sz="1800" b="1" dirty="0">
                <a:solidFill>
                  <a:schemeClr val="bg1"/>
                </a:solidFill>
              </a:rPr>
              <a:t>Inform Learner of Objectives</a:t>
            </a:r>
          </a:p>
        </p:txBody>
      </p:sp>
      <p:sp>
        <p:nvSpPr>
          <p:cNvPr id="13" name="Right Arrow 13">
            <a:extLst>
              <a:ext uri="{FF2B5EF4-FFF2-40B4-BE49-F238E27FC236}">
                <a16:creationId xmlns:a16="http://schemas.microsoft.com/office/drawing/2014/main" id="{1B04557D-2784-44AA-9F62-9CD6A23C5E6B}"/>
              </a:ext>
            </a:extLst>
          </p:cNvPr>
          <p:cNvSpPr/>
          <p:nvPr/>
        </p:nvSpPr>
        <p:spPr>
          <a:xfrm>
            <a:off x="5822927" y="1075266"/>
            <a:ext cx="2474115" cy="1206457"/>
          </a:xfrm>
          <a:prstGeom prst="rightArrow">
            <a:avLst/>
          </a:prstGeom>
          <a:solidFill>
            <a:srgbClr val="00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sz="1800" b="1" dirty="0">
                <a:solidFill>
                  <a:schemeClr val="bg1"/>
                </a:solidFill>
              </a:rPr>
              <a:t>Stimulate recall of prior learning</a:t>
            </a:r>
          </a:p>
        </p:txBody>
      </p:sp>
      <p:sp>
        <p:nvSpPr>
          <p:cNvPr id="14" name="Right Arrow 11">
            <a:extLst>
              <a:ext uri="{FF2B5EF4-FFF2-40B4-BE49-F238E27FC236}">
                <a16:creationId xmlns:a16="http://schemas.microsoft.com/office/drawing/2014/main" id="{FAB5F024-E4D4-438F-8EA1-CA38B92DC7C0}"/>
              </a:ext>
            </a:extLst>
          </p:cNvPr>
          <p:cNvSpPr/>
          <p:nvPr/>
        </p:nvSpPr>
        <p:spPr>
          <a:xfrm>
            <a:off x="877812" y="2469896"/>
            <a:ext cx="2472558" cy="1206457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sz="1800" b="1" dirty="0">
                <a:solidFill>
                  <a:schemeClr val="bg1"/>
                </a:solidFill>
              </a:rPr>
              <a:t>Present Information</a:t>
            </a:r>
          </a:p>
        </p:txBody>
      </p:sp>
      <p:sp>
        <p:nvSpPr>
          <p:cNvPr id="15" name="Right Arrow 12">
            <a:extLst>
              <a:ext uri="{FF2B5EF4-FFF2-40B4-BE49-F238E27FC236}">
                <a16:creationId xmlns:a16="http://schemas.microsoft.com/office/drawing/2014/main" id="{B9105C2B-B7CB-48A1-9B30-B0906D858E9B}"/>
              </a:ext>
            </a:extLst>
          </p:cNvPr>
          <p:cNvSpPr/>
          <p:nvPr/>
        </p:nvSpPr>
        <p:spPr>
          <a:xfrm>
            <a:off x="3350370" y="2477040"/>
            <a:ext cx="2472557" cy="1206458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sz="1800" b="1" dirty="0">
                <a:solidFill>
                  <a:schemeClr val="bg1"/>
                </a:solidFill>
              </a:rPr>
              <a:t>Provide</a:t>
            </a:r>
          </a:p>
          <a:p>
            <a:pPr algn="ctr">
              <a:defRPr/>
            </a:pPr>
            <a:r>
              <a:rPr lang="en-IE" sz="1800" b="1" dirty="0">
                <a:solidFill>
                  <a:schemeClr val="bg1"/>
                </a:solidFill>
              </a:rPr>
              <a:t>Guidance</a:t>
            </a:r>
          </a:p>
        </p:txBody>
      </p:sp>
      <p:sp>
        <p:nvSpPr>
          <p:cNvPr id="16" name="Right Arrow 13">
            <a:extLst>
              <a:ext uri="{FF2B5EF4-FFF2-40B4-BE49-F238E27FC236}">
                <a16:creationId xmlns:a16="http://schemas.microsoft.com/office/drawing/2014/main" id="{55490859-BA55-400C-AFE3-73C3AC232619}"/>
              </a:ext>
            </a:extLst>
          </p:cNvPr>
          <p:cNvSpPr/>
          <p:nvPr/>
        </p:nvSpPr>
        <p:spPr>
          <a:xfrm>
            <a:off x="5822927" y="2469896"/>
            <a:ext cx="2474115" cy="1206457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sz="1800" b="1" dirty="0">
                <a:solidFill>
                  <a:schemeClr val="bg1"/>
                </a:solidFill>
              </a:rPr>
              <a:t>Elicit Performance</a:t>
            </a:r>
          </a:p>
        </p:txBody>
      </p:sp>
      <p:sp>
        <p:nvSpPr>
          <p:cNvPr id="20" name="Freeform 27">
            <a:extLst>
              <a:ext uri="{FF2B5EF4-FFF2-40B4-BE49-F238E27FC236}">
                <a16:creationId xmlns:a16="http://schemas.microsoft.com/office/drawing/2014/main" id="{CC7634AC-2E41-4150-8E00-7CF194A64C83}"/>
              </a:ext>
            </a:extLst>
          </p:cNvPr>
          <p:cNvSpPr/>
          <p:nvPr/>
        </p:nvSpPr>
        <p:spPr>
          <a:xfrm>
            <a:off x="407253" y="1675120"/>
            <a:ext cx="8337177" cy="1468237"/>
          </a:xfrm>
          <a:custGeom>
            <a:avLst/>
            <a:gdLst>
              <a:gd name="connsiteX0" fmla="*/ 8038438 w 8499633"/>
              <a:gd name="connsiteY0" fmla="*/ 0 h 2369127"/>
              <a:gd name="connsiteX1" fmla="*/ 8454075 w 8499633"/>
              <a:gd name="connsiteY1" fmla="*/ 678873 h 2369127"/>
              <a:gd name="connsiteX2" fmla="*/ 7082475 w 8499633"/>
              <a:gd name="connsiteY2" fmla="*/ 1205345 h 2369127"/>
              <a:gd name="connsiteX3" fmla="*/ 501566 w 8499633"/>
              <a:gd name="connsiteY3" fmla="*/ 1219200 h 2369127"/>
              <a:gd name="connsiteX4" fmla="*/ 460002 w 8499633"/>
              <a:gd name="connsiteY4" fmla="*/ 2369127 h 2369127"/>
              <a:gd name="connsiteX5" fmla="*/ 460002 w 8499633"/>
              <a:gd name="connsiteY5" fmla="*/ 2369127 h 236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99633" h="2369127">
                <a:moveTo>
                  <a:pt x="8038438" y="0"/>
                </a:moveTo>
                <a:cubicBezTo>
                  <a:pt x="8325920" y="238991"/>
                  <a:pt x="8613402" y="477982"/>
                  <a:pt x="8454075" y="678873"/>
                </a:cubicBezTo>
                <a:cubicBezTo>
                  <a:pt x="8294748" y="879764"/>
                  <a:pt x="8407893" y="1115290"/>
                  <a:pt x="7082475" y="1205345"/>
                </a:cubicBezTo>
                <a:cubicBezTo>
                  <a:pt x="5757057" y="1295400"/>
                  <a:pt x="1605311" y="1025236"/>
                  <a:pt x="501566" y="1219200"/>
                </a:cubicBezTo>
                <a:cubicBezTo>
                  <a:pt x="-602179" y="1413164"/>
                  <a:pt x="460002" y="2369127"/>
                  <a:pt x="460002" y="2369127"/>
                </a:cubicBezTo>
                <a:lnTo>
                  <a:pt x="460002" y="2369127"/>
                </a:ln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 sz="1200"/>
          </a:p>
        </p:txBody>
      </p:sp>
    </p:spTree>
    <p:extLst>
      <p:ext uri="{BB962C8B-B14F-4D97-AF65-F5344CB8AC3E}">
        <p14:creationId xmlns:p14="http://schemas.microsoft.com/office/powerpoint/2010/main" val="3088326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dirty="0" err="1"/>
              <a:t>Gagné’s</a:t>
            </a:r>
            <a:r>
              <a:rPr lang="en-US" dirty="0"/>
              <a:t> Nine Events of Instruction</a:t>
            </a:r>
            <a:endParaRPr dirty="0"/>
          </a:p>
        </p:txBody>
      </p:sp>
      <p:sp>
        <p:nvSpPr>
          <p:cNvPr id="10" name="Right Arrow 11">
            <a:extLst>
              <a:ext uri="{FF2B5EF4-FFF2-40B4-BE49-F238E27FC236}">
                <a16:creationId xmlns:a16="http://schemas.microsoft.com/office/drawing/2014/main" id="{731A57A5-FC67-41E7-85BA-26BBCC1CE852}"/>
              </a:ext>
            </a:extLst>
          </p:cNvPr>
          <p:cNvSpPr/>
          <p:nvPr/>
        </p:nvSpPr>
        <p:spPr>
          <a:xfrm>
            <a:off x="877812" y="1075266"/>
            <a:ext cx="2472558" cy="1206457"/>
          </a:xfrm>
          <a:prstGeom prst="rightArrow">
            <a:avLst/>
          </a:prstGeom>
          <a:solidFill>
            <a:srgbClr val="00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sz="1800" b="1" dirty="0">
                <a:solidFill>
                  <a:schemeClr val="bg1"/>
                </a:solidFill>
              </a:rPr>
              <a:t>Gain</a:t>
            </a:r>
          </a:p>
          <a:p>
            <a:pPr algn="ctr">
              <a:defRPr/>
            </a:pPr>
            <a:r>
              <a:rPr lang="en-IE" sz="1800" b="1" dirty="0">
                <a:solidFill>
                  <a:schemeClr val="bg1"/>
                </a:solidFill>
              </a:rPr>
              <a:t>Attention</a:t>
            </a:r>
          </a:p>
        </p:txBody>
      </p:sp>
      <p:sp>
        <p:nvSpPr>
          <p:cNvPr id="12" name="Right Arrow 12">
            <a:extLst>
              <a:ext uri="{FF2B5EF4-FFF2-40B4-BE49-F238E27FC236}">
                <a16:creationId xmlns:a16="http://schemas.microsoft.com/office/drawing/2014/main" id="{7C52DAAD-018D-46AB-9C8B-2B36C564A669}"/>
              </a:ext>
            </a:extLst>
          </p:cNvPr>
          <p:cNvSpPr/>
          <p:nvPr/>
        </p:nvSpPr>
        <p:spPr>
          <a:xfrm>
            <a:off x="3350370" y="1082410"/>
            <a:ext cx="2472557" cy="1206458"/>
          </a:xfrm>
          <a:prstGeom prst="rightArrow">
            <a:avLst/>
          </a:prstGeom>
          <a:solidFill>
            <a:srgbClr val="00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sz="1800" b="1" dirty="0">
                <a:solidFill>
                  <a:schemeClr val="bg1"/>
                </a:solidFill>
              </a:rPr>
              <a:t>Inform Learner of Objectives</a:t>
            </a:r>
          </a:p>
        </p:txBody>
      </p:sp>
      <p:sp>
        <p:nvSpPr>
          <p:cNvPr id="13" name="Right Arrow 13">
            <a:extLst>
              <a:ext uri="{FF2B5EF4-FFF2-40B4-BE49-F238E27FC236}">
                <a16:creationId xmlns:a16="http://schemas.microsoft.com/office/drawing/2014/main" id="{1B04557D-2784-44AA-9F62-9CD6A23C5E6B}"/>
              </a:ext>
            </a:extLst>
          </p:cNvPr>
          <p:cNvSpPr/>
          <p:nvPr/>
        </p:nvSpPr>
        <p:spPr>
          <a:xfrm>
            <a:off x="5822927" y="1075266"/>
            <a:ext cx="2474115" cy="1206457"/>
          </a:xfrm>
          <a:prstGeom prst="rightArrow">
            <a:avLst/>
          </a:prstGeom>
          <a:solidFill>
            <a:srgbClr val="00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sz="1800" b="1" dirty="0">
                <a:solidFill>
                  <a:schemeClr val="bg1"/>
                </a:solidFill>
              </a:rPr>
              <a:t>Stimulate recall of prior learning</a:t>
            </a:r>
          </a:p>
        </p:txBody>
      </p:sp>
      <p:sp>
        <p:nvSpPr>
          <p:cNvPr id="14" name="Right Arrow 11">
            <a:extLst>
              <a:ext uri="{FF2B5EF4-FFF2-40B4-BE49-F238E27FC236}">
                <a16:creationId xmlns:a16="http://schemas.microsoft.com/office/drawing/2014/main" id="{FAB5F024-E4D4-438F-8EA1-CA38B92DC7C0}"/>
              </a:ext>
            </a:extLst>
          </p:cNvPr>
          <p:cNvSpPr/>
          <p:nvPr/>
        </p:nvSpPr>
        <p:spPr>
          <a:xfrm>
            <a:off x="877812" y="2469896"/>
            <a:ext cx="2472558" cy="1206457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sz="1800" b="1" dirty="0">
                <a:solidFill>
                  <a:schemeClr val="bg1"/>
                </a:solidFill>
              </a:rPr>
              <a:t>Present Information</a:t>
            </a:r>
          </a:p>
        </p:txBody>
      </p:sp>
      <p:sp>
        <p:nvSpPr>
          <p:cNvPr id="15" name="Right Arrow 12">
            <a:extLst>
              <a:ext uri="{FF2B5EF4-FFF2-40B4-BE49-F238E27FC236}">
                <a16:creationId xmlns:a16="http://schemas.microsoft.com/office/drawing/2014/main" id="{B9105C2B-B7CB-48A1-9B30-B0906D858E9B}"/>
              </a:ext>
            </a:extLst>
          </p:cNvPr>
          <p:cNvSpPr/>
          <p:nvPr/>
        </p:nvSpPr>
        <p:spPr>
          <a:xfrm>
            <a:off x="3350370" y="2477040"/>
            <a:ext cx="2472557" cy="1206458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sz="1800" b="1" dirty="0">
                <a:solidFill>
                  <a:schemeClr val="bg1"/>
                </a:solidFill>
              </a:rPr>
              <a:t>Provide</a:t>
            </a:r>
          </a:p>
          <a:p>
            <a:pPr algn="ctr">
              <a:defRPr/>
            </a:pPr>
            <a:r>
              <a:rPr lang="en-IE" sz="1800" b="1" dirty="0">
                <a:solidFill>
                  <a:schemeClr val="bg1"/>
                </a:solidFill>
              </a:rPr>
              <a:t>Guidance</a:t>
            </a:r>
          </a:p>
        </p:txBody>
      </p:sp>
      <p:sp>
        <p:nvSpPr>
          <p:cNvPr id="16" name="Right Arrow 13">
            <a:extLst>
              <a:ext uri="{FF2B5EF4-FFF2-40B4-BE49-F238E27FC236}">
                <a16:creationId xmlns:a16="http://schemas.microsoft.com/office/drawing/2014/main" id="{55490859-BA55-400C-AFE3-73C3AC232619}"/>
              </a:ext>
            </a:extLst>
          </p:cNvPr>
          <p:cNvSpPr/>
          <p:nvPr/>
        </p:nvSpPr>
        <p:spPr>
          <a:xfrm>
            <a:off x="5822927" y="2469896"/>
            <a:ext cx="2474115" cy="1206457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sz="1800" b="1" dirty="0">
                <a:solidFill>
                  <a:schemeClr val="bg1"/>
                </a:solidFill>
              </a:rPr>
              <a:t>Elicit Performance</a:t>
            </a:r>
          </a:p>
        </p:txBody>
      </p:sp>
      <p:sp>
        <p:nvSpPr>
          <p:cNvPr id="17" name="Right Arrow 11">
            <a:extLst>
              <a:ext uri="{FF2B5EF4-FFF2-40B4-BE49-F238E27FC236}">
                <a16:creationId xmlns:a16="http://schemas.microsoft.com/office/drawing/2014/main" id="{406E52BE-5864-45CB-B3E1-A42657916381}"/>
              </a:ext>
            </a:extLst>
          </p:cNvPr>
          <p:cNvSpPr/>
          <p:nvPr/>
        </p:nvSpPr>
        <p:spPr>
          <a:xfrm>
            <a:off x="877812" y="3871670"/>
            <a:ext cx="2472558" cy="1206457"/>
          </a:xfrm>
          <a:prstGeom prst="rightArrow">
            <a:avLst/>
          </a:prstGeom>
          <a:solidFill>
            <a:srgbClr val="00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sz="1800" b="1" dirty="0">
                <a:solidFill>
                  <a:schemeClr val="bg1"/>
                </a:solidFill>
              </a:rPr>
              <a:t>Provide</a:t>
            </a:r>
          </a:p>
          <a:p>
            <a:pPr algn="ctr">
              <a:defRPr/>
            </a:pPr>
            <a:r>
              <a:rPr lang="en-IE" sz="1800" b="1" dirty="0">
                <a:solidFill>
                  <a:schemeClr val="bg1"/>
                </a:solidFill>
              </a:rPr>
              <a:t>Feedback</a:t>
            </a:r>
          </a:p>
        </p:txBody>
      </p:sp>
      <p:sp>
        <p:nvSpPr>
          <p:cNvPr id="18" name="Right Arrow 12">
            <a:extLst>
              <a:ext uri="{FF2B5EF4-FFF2-40B4-BE49-F238E27FC236}">
                <a16:creationId xmlns:a16="http://schemas.microsoft.com/office/drawing/2014/main" id="{395BBB8C-7D07-41A0-8D34-23E6011D380C}"/>
              </a:ext>
            </a:extLst>
          </p:cNvPr>
          <p:cNvSpPr/>
          <p:nvPr/>
        </p:nvSpPr>
        <p:spPr>
          <a:xfrm>
            <a:off x="3350370" y="3878814"/>
            <a:ext cx="2472557" cy="1206458"/>
          </a:xfrm>
          <a:prstGeom prst="rightArrow">
            <a:avLst/>
          </a:prstGeom>
          <a:solidFill>
            <a:srgbClr val="00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sz="1800" b="1" dirty="0">
                <a:solidFill>
                  <a:schemeClr val="bg1"/>
                </a:solidFill>
              </a:rPr>
              <a:t>Assess</a:t>
            </a:r>
          </a:p>
          <a:p>
            <a:pPr algn="ctr">
              <a:defRPr/>
            </a:pPr>
            <a:r>
              <a:rPr lang="en-IE" sz="1800" b="1" dirty="0">
                <a:solidFill>
                  <a:schemeClr val="bg1"/>
                </a:solidFill>
              </a:rPr>
              <a:t>Performance</a:t>
            </a:r>
          </a:p>
        </p:txBody>
      </p:sp>
      <p:sp>
        <p:nvSpPr>
          <p:cNvPr id="19" name="Right Arrow 13">
            <a:extLst>
              <a:ext uri="{FF2B5EF4-FFF2-40B4-BE49-F238E27FC236}">
                <a16:creationId xmlns:a16="http://schemas.microsoft.com/office/drawing/2014/main" id="{5F515AE2-4119-4E12-9922-3875479F1A1A}"/>
              </a:ext>
            </a:extLst>
          </p:cNvPr>
          <p:cNvSpPr/>
          <p:nvPr/>
        </p:nvSpPr>
        <p:spPr>
          <a:xfrm>
            <a:off x="5822927" y="3871670"/>
            <a:ext cx="2637194" cy="1206457"/>
          </a:xfrm>
          <a:prstGeom prst="rightArrow">
            <a:avLst/>
          </a:prstGeom>
          <a:solidFill>
            <a:srgbClr val="00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sz="1800" b="1" dirty="0">
                <a:solidFill>
                  <a:schemeClr val="bg1"/>
                </a:solidFill>
              </a:rPr>
              <a:t>Enhance Retention </a:t>
            </a:r>
          </a:p>
          <a:p>
            <a:pPr algn="ctr">
              <a:defRPr/>
            </a:pPr>
            <a:r>
              <a:rPr lang="en-IE" sz="1800" b="1" dirty="0">
                <a:solidFill>
                  <a:schemeClr val="bg1"/>
                </a:solidFill>
              </a:rPr>
              <a:t>and Transfer</a:t>
            </a:r>
          </a:p>
        </p:txBody>
      </p:sp>
      <p:sp>
        <p:nvSpPr>
          <p:cNvPr id="20" name="Freeform 27">
            <a:extLst>
              <a:ext uri="{FF2B5EF4-FFF2-40B4-BE49-F238E27FC236}">
                <a16:creationId xmlns:a16="http://schemas.microsoft.com/office/drawing/2014/main" id="{CC7634AC-2E41-4150-8E00-7CF194A64C83}"/>
              </a:ext>
            </a:extLst>
          </p:cNvPr>
          <p:cNvSpPr/>
          <p:nvPr/>
        </p:nvSpPr>
        <p:spPr>
          <a:xfrm>
            <a:off x="407253" y="1675120"/>
            <a:ext cx="8337177" cy="1468237"/>
          </a:xfrm>
          <a:custGeom>
            <a:avLst/>
            <a:gdLst>
              <a:gd name="connsiteX0" fmla="*/ 8038438 w 8499633"/>
              <a:gd name="connsiteY0" fmla="*/ 0 h 2369127"/>
              <a:gd name="connsiteX1" fmla="*/ 8454075 w 8499633"/>
              <a:gd name="connsiteY1" fmla="*/ 678873 h 2369127"/>
              <a:gd name="connsiteX2" fmla="*/ 7082475 w 8499633"/>
              <a:gd name="connsiteY2" fmla="*/ 1205345 h 2369127"/>
              <a:gd name="connsiteX3" fmla="*/ 501566 w 8499633"/>
              <a:gd name="connsiteY3" fmla="*/ 1219200 h 2369127"/>
              <a:gd name="connsiteX4" fmla="*/ 460002 w 8499633"/>
              <a:gd name="connsiteY4" fmla="*/ 2369127 h 2369127"/>
              <a:gd name="connsiteX5" fmla="*/ 460002 w 8499633"/>
              <a:gd name="connsiteY5" fmla="*/ 2369127 h 236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99633" h="2369127">
                <a:moveTo>
                  <a:pt x="8038438" y="0"/>
                </a:moveTo>
                <a:cubicBezTo>
                  <a:pt x="8325920" y="238991"/>
                  <a:pt x="8613402" y="477982"/>
                  <a:pt x="8454075" y="678873"/>
                </a:cubicBezTo>
                <a:cubicBezTo>
                  <a:pt x="8294748" y="879764"/>
                  <a:pt x="8407893" y="1115290"/>
                  <a:pt x="7082475" y="1205345"/>
                </a:cubicBezTo>
                <a:cubicBezTo>
                  <a:pt x="5757057" y="1295400"/>
                  <a:pt x="1605311" y="1025236"/>
                  <a:pt x="501566" y="1219200"/>
                </a:cubicBezTo>
                <a:cubicBezTo>
                  <a:pt x="-602179" y="1413164"/>
                  <a:pt x="460002" y="2369127"/>
                  <a:pt x="460002" y="2369127"/>
                </a:cubicBezTo>
                <a:lnTo>
                  <a:pt x="460002" y="2369127"/>
                </a:ln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 sz="1200"/>
          </a:p>
        </p:txBody>
      </p:sp>
      <p:sp>
        <p:nvSpPr>
          <p:cNvPr id="21" name="Freeform 27">
            <a:extLst>
              <a:ext uri="{FF2B5EF4-FFF2-40B4-BE49-F238E27FC236}">
                <a16:creationId xmlns:a16="http://schemas.microsoft.com/office/drawing/2014/main" id="{C5E2A5AA-319C-4692-AD34-4312544AECE6}"/>
              </a:ext>
            </a:extLst>
          </p:cNvPr>
          <p:cNvSpPr/>
          <p:nvPr/>
        </p:nvSpPr>
        <p:spPr>
          <a:xfrm>
            <a:off x="398289" y="3072328"/>
            <a:ext cx="8337177" cy="1468237"/>
          </a:xfrm>
          <a:custGeom>
            <a:avLst/>
            <a:gdLst>
              <a:gd name="connsiteX0" fmla="*/ 8038438 w 8499633"/>
              <a:gd name="connsiteY0" fmla="*/ 0 h 2369127"/>
              <a:gd name="connsiteX1" fmla="*/ 8454075 w 8499633"/>
              <a:gd name="connsiteY1" fmla="*/ 678873 h 2369127"/>
              <a:gd name="connsiteX2" fmla="*/ 7082475 w 8499633"/>
              <a:gd name="connsiteY2" fmla="*/ 1205345 h 2369127"/>
              <a:gd name="connsiteX3" fmla="*/ 501566 w 8499633"/>
              <a:gd name="connsiteY3" fmla="*/ 1219200 h 2369127"/>
              <a:gd name="connsiteX4" fmla="*/ 460002 w 8499633"/>
              <a:gd name="connsiteY4" fmla="*/ 2369127 h 2369127"/>
              <a:gd name="connsiteX5" fmla="*/ 460002 w 8499633"/>
              <a:gd name="connsiteY5" fmla="*/ 2369127 h 236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99633" h="2369127">
                <a:moveTo>
                  <a:pt x="8038438" y="0"/>
                </a:moveTo>
                <a:cubicBezTo>
                  <a:pt x="8325920" y="238991"/>
                  <a:pt x="8613402" y="477982"/>
                  <a:pt x="8454075" y="678873"/>
                </a:cubicBezTo>
                <a:cubicBezTo>
                  <a:pt x="8294748" y="879764"/>
                  <a:pt x="8407893" y="1115290"/>
                  <a:pt x="7082475" y="1205345"/>
                </a:cubicBezTo>
                <a:cubicBezTo>
                  <a:pt x="5757057" y="1295400"/>
                  <a:pt x="1605311" y="1025236"/>
                  <a:pt x="501566" y="1219200"/>
                </a:cubicBezTo>
                <a:cubicBezTo>
                  <a:pt x="-602179" y="1413164"/>
                  <a:pt x="460002" y="2369127"/>
                  <a:pt x="460002" y="2369127"/>
                </a:cubicBezTo>
                <a:lnTo>
                  <a:pt x="460002" y="2369127"/>
                </a:ln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 sz="1200"/>
          </a:p>
        </p:txBody>
      </p:sp>
    </p:spTree>
    <p:extLst>
      <p:ext uri="{BB962C8B-B14F-4D97-AF65-F5344CB8AC3E}">
        <p14:creationId xmlns:p14="http://schemas.microsoft.com/office/powerpoint/2010/main" val="2100022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dirty="0"/>
              <a:t>1. Gain the Students’ Attention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4348" y="4246075"/>
            <a:ext cx="1577824" cy="75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8520600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Curiosity motivates students to learn.</a:t>
            </a:r>
          </a:p>
          <a:p>
            <a:pPr lvl="1">
              <a:spcBef>
                <a:spcPts val="600"/>
              </a:spcBef>
            </a:pPr>
            <a:r>
              <a:rPr lang="en-US" sz="2400" i="1" dirty="0"/>
              <a:t>Silence</a:t>
            </a:r>
          </a:p>
          <a:p>
            <a:pPr lvl="1">
              <a:spcBef>
                <a:spcPts val="600"/>
              </a:spcBef>
            </a:pPr>
            <a:r>
              <a:rPr lang="en-US" sz="2400" i="1" dirty="0"/>
              <a:t>A joke</a:t>
            </a:r>
          </a:p>
          <a:p>
            <a:pPr lvl="1">
              <a:spcBef>
                <a:spcPts val="600"/>
              </a:spcBef>
            </a:pPr>
            <a:r>
              <a:rPr lang="en-US" sz="2400" i="1" dirty="0"/>
              <a:t>A magic trick</a:t>
            </a:r>
          </a:p>
          <a:p>
            <a:pPr lvl="1">
              <a:spcBef>
                <a:spcPts val="600"/>
              </a:spcBef>
            </a:pPr>
            <a:r>
              <a:rPr lang="en-US" sz="2400" i="1" dirty="0"/>
              <a:t>Music video / Clip of a film</a:t>
            </a:r>
          </a:p>
          <a:p>
            <a:pPr lvl="1">
              <a:spcBef>
                <a:spcPts val="600"/>
              </a:spcBef>
            </a:pPr>
            <a:r>
              <a:rPr lang="en-US" sz="2400" i="1" dirty="0"/>
              <a:t>A quote</a:t>
            </a:r>
          </a:p>
          <a:p>
            <a:pPr lvl="1"/>
            <a:endParaRPr lang="en-US" sz="2000" dirty="0"/>
          </a:p>
        </p:txBody>
      </p:sp>
      <p:sp>
        <p:nvSpPr>
          <p:cNvPr id="8" name="Google Shape;379;p39">
            <a:extLst>
              <a:ext uri="{FF2B5EF4-FFF2-40B4-BE49-F238E27FC236}">
                <a16:creationId xmlns:a16="http://schemas.microsoft.com/office/drawing/2014/main" id="{6F771B09-412C-43A5-B5C7-4930D802F1DA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722961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ADDIE Model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4348" y="4246075"/>
            <a:ext cx="1577824" cy="75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Image result for addie model">
            <a:extLst>
              <a:ext uri="{FF2B5EF4-FFF2-40B4-BE49-F238E27FC236}">
                <a16:creationId xmlns:a16="http://schemas.microsoft.com/office/drawing/2014/main" id="{F0BA67FE-9163-4729-A787-099B5E7C4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465" y="1017725"/>
            <a:ext cx="3865069" cy="290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379;p39">
            <a:extLst>
              <a:ext uri="{FF2B5EF4-FFF2-40B4-BE49-F238E27FC236}">
                <a16:creationId xmlns:a16="http://schemas.microsoft.com/office/drawing/2014/main" id="{348AD2BF-1B4B-4E63-931A-E3CE76419E93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689713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DB314FE-51A0-4D8B-A7B9-6E87E00C7C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13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dirty="0"/>
              <a:t>2. Inform Learners of Objectives 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4348" y="4246075"/>
            <a:ext cx="1577824" cy="75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8520600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These objectives should form the basis for assessment. </a:t>
            </a:r>
          </a:p>
          <a:p>
            <a:pPr lvl="1">
              <a:spcBef>
                <a:spcPts val="600"/>
              </a:spcBef>
            </a:pPr>
            <a:r>
              <a:rPr lang="en-US" sz="2400" i="1" dirty="0"/>
              <a:t>List the learning goals</a:t>
            </a:r>
          </a:p>
          <a:p>
            <a:pPr lvl="1">
              <a:spcBef>
                <a:spcPts val="600"/>
              </a:spcBef>
            </a:pPr>
            <a:r>
              <a:rPr lang="en-US" sz="2400" i="1" dirty="0"/>
              <a:t>Tell a simple story</a:t>
            </a:r>
          </a:p>
          <a:p>
            <a:pPr lvl="1">
              <a:spcBef>
                <a:spcPts val="600"/>
              </a:spcBef>
            </a:pPr>
            <a:r>
              <a:rPr lang="en-US" sz="2400" i="1" dirty="0"/>
              <a:t>Mention that this lesson might be coming up in a future assessment or the exam</a:t>
            </a:r>
          </a:p>
        </p:txBody>
      </p:sp>
      <p:sp>
        <p:nvSpPr>
          <p:cNvPr id="8" name="Google Shape;379;p39">
            <a:extLst>
              <a:ext uri="{FF2B5EF4-FFF2-40B4-BE49-F238E27FC236}">
                <a16:creationId xmlns:a16="http://schemas.microsoft.com/office/drawing/2014/main" id="{B6435B3C-AFF1-4D60-9781-2FCB3C1AC94B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4027774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dirty="0"/>
              <a:t>3. Stimulate Recall of Prior Learning 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4348" y="4246075"/>
            <a:ext cx="1577824" cy="75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8520600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Associating new information with prior knowledge can facilitate the learning process. </a:t>
            </a:r>
          </a:p>
          <a:p>
            <a:pPr lvl="1">
              <a:spcBef>
                <a:spcPts val="600"/>
              </a:spcBef>
            </a:pPr>
            <a:r>
              <a:rPr lang="en-US" sz="2400" i="1" dirty="0"/>
              <a:t>Something we covered in the last class</a:t>
            </a:r>
          </a:p>
          <a:p>
            <a:pPr lvl="1">
              <a:spcBef>
                <a:spcPts val="600"/>
              </a:spcBef>
            </a:pPr>
            <a:r>
              <a:rPr lang="en-US" sz="2400" i="1" dirty="0"/>
              <a:t>Something they covered in another module</a:t>
            </a:r>
          </a:p>
          <a:p>
            <a:pPr lvl="1">
              <a:spcBef>
                <a:spcPts val="600"/>
              </a:spcBef>
            </a:pPr>
            <a:r>
              <a:rPr lang="en-US" sz="2400" i="1" dirty="0"/>
              <a:t>Something they did in secondary school</a:t>
            </a:r>
          </a:p>
          <a:p>
            <a:endParaRPr lang="en-US" sz="2400" dirty="0"/>
          </a:p>
          <a:p>
            <a:pPr lvl="1"/>
            <a:endParaRPr lang="en-US" sz="2000" dirty="0"/>
          </a:p>
        </p:txBody>
      </p:sp>
      <p:sp>
        <p:nvSpPr>
          <p:cNvPr id="8" name="Google Shape;379;p39">
            <a:extLst>
              <a:ext uri="{FF2B5EF4-FFF2-40B4-BE49-F238E27FC236}">
                <a16:creationId xmlns:a16="http://schemas.microsoft.com/office/drawing/2014/main" id="{F5E25F63-375B-46E1-B279-BB2135433AD5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9430477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dirty="0"/>
              <a:t>4. Present the Content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4348" y="4246075"/>
            <a:ext cx="1577824" cy="75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8520600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This event of instruction is where the new content is actually presented to the learner. </a:t>
            </a:r>
          </a:p>
          <a:p>
            <a:pPr lvl="1">
              <a:spcBef>
                <a:spcPts val="600"/>
              </a:spcBef>
            </a:pPr>
            <a:r>
              <a:rPr lang="en-US" sz="2400" i="1" dirty="0"/>
              <a:t>Start with an example? (T/E or E/T)</a:t>
            </a:r>
          </a:p>
          <a:p>
            <a:pPr lvl="1">
              <a:spcBef>
                <a:spcPts val="600"/>
              </a:spcBef>
            </a:pPr>
            <a:r>
              <a:rPr lang="en-US" sz="2400" i="1" dirty="0"/>
              <a:t>Include specific notation? Include specific diagrams?</a:t>
            </a:r>
          </a:p>
          <a:p>
            <a:pPr lvl="1">
              <a:spcBef>
                <a:spcPts val="600"/>
              </a:spcBef>
            </a:pPr>
            <a:r>
              <a:rPr lang="en-US" sz="2400" i="1" dirty="0"/>
              <a:t>Explain the theory as well as the details?</a:t>
            </a:r>
          </a:p>
          <a:p>
            <a:pPr lvl="1">
              <a:spcBef>
                <a:spcPts val="600"/>
              </a:spcBef>
            </a:pPr>
            <a:r>
              <a:rPr lang="en-US" sz="2400" i="1" dirty="0"/>
              <a:t>Can we find content or videos of great lecturers</a:t>
            </a:r>
          </a:p>
          <a:p>
            <a:pPr lvl="1">
              <a:spcBef>
                <a:spcPts val="600"/>
              </a:spcBef>
            </a:pPr>
            <a:endParaRPr lang="en-US" sz="2400" i="1" dirty="0"/>
          </a:p>
          <a:p>
            <a:pPr lvl="1"/>
            <a:endParaRPr lang="en-US" sz="2000" dirty="0"/>
          </a:p>
        </p:txBody>
      </p:sp>
      <p:pic>
        <p:nvPicPr>
          <p:cNvPr id="8" name="Picture 2" descr="Image result for richard feynman bbc">
            <a:extLst>
              <a:ext uri="{FF2B5EF4-FFF2-40B4-BE49-F238E27FC236}">
                <a16:creationId xmlns:a16="http://schemas.microsoft.com/office/drawing/2014/main" id="{8857386B-2766-4CA7-8384-7E152EF96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448" y="1597775"/>
            <a:ext cx="1574727" cy="88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379;p39">
            <a:extLst>
              <a:ext uri="{FF2B5EF4-FFF2-40B4-BE49-F238E27FC236}">
                <a16:creationId xmlns:a16="http://schemas.microsoft.com/office/drawing/2014/main" id="{9D848780-8302-468B-A4E7-060273CA6396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0761886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dirty="0"/>
              <a:t>5. Provide “Learning Guidance”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4348" y="4246075"/>
            <a:ext cx="1577824" cy="75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8520600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Use of examples, non-examples, case studies, graphical representations, mnemonics, and analogies. </a:t>
            </a:r>
          </a:p>
          <a:p>
            <a:pPr lvl="1">
              <a:spcBef>
                <a:spcPts val="600"/>
              </a:spcBef>
            </a:pPr>
            <a:r>
              <a:rPr lang="en-US" sz="2400" i="1" dirty="0"/>
              <a:t>Links</a:t>
            </a:r>
          </a:p>
          <a:p>
            <a:pPr lvl="1">
              <a:spcBef>
                <a:spcPts val="600"/>
              </a:spcBef>
            </a:pPr>
            <a:r>
              <a:rPr lang="en-US" sz="2400" i="1" dirty="0"/>
              <a:t>Videos</a:t>
            </a:r>
          </a:p>
          <a:p>
            <a:pPr lvl="1">
              <a:spcBef>
                <a:spcPts val="600"/>
              </a:spcBef>
            </a:pPr>
            <a:r>
              <a:rPr lang="en-US" sz="2400" i="1" dirty="0"/>
              <a:t>Animations</a:t>
            </a:r>
          </a:p>
          <a:p>
            <a:pPr lvl="1">
              <a:spcBef>
                <a:spcPts val="600"/>
              </a:spcBef>
            </a:pPr>
            <a:r>
              <a:rPr lang="en-US" sz="2400" i="1" dirty="0"/>
              <a:t>Biographies</a:t>
            </a:r>
          </a:p>
        </p:txBody>
      </p:sp>
      <p:pic>
        <p:nvPicPr>
          <p:cNvPr id="3" name="Picture 2" descr="Diagram, shape, arrow&#10;&#10;Description automatically generated">
            <a:extLst>
              <a:ext uri="{FF2B5EF4-FFF2-40B4-BE49-F238E27FC236}">
                <a16:creationId xmlns:a16="http://schemas.microsoft.com/office/drawing/2014/main" id="{4A22367E-01F1-405D-AC7A-76CF8ED3D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558" y="2256314"/>
            <a:ext cx="3225907" cy="1557636"/>
          </a:xfrm>
          <a:prstGeom prst="rect">
            <a:avLst/>
          </a:prstGeom>
        </p:spPr>
      </p:pic>
      <p:sp>
        <p:nvSpPr>
          <p:cNvPr id="9" name="Google Shape;379;p39">
            <a:extLst>
              <a:ext uri="{FF2B5EF4-FFF2-40B4-BE49-F238E27FC236}">
                <a16:creationId xmlns:a16="http://schemas.microsoft.com/office/drawing/2014/main" id="{81C49EA9-4751-499B-A06B-8E4ADE1764EF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9904038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dirty="0"/>
              <a:t>6. Elicit Performance (Practice) 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4348" y="4246075"/>
            <a:ext cx="1577824" cy="75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8520600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Eliciting performance provides an opportunity for learners to confirm their correct understanding, and the repetition further increases the likelihood of retention. </a:t>
            </a:r>
          </a:p>
          <a:p>
            <a:pPr lvl="1">
              <a:spcBef>
                <a:spcPts val="600"/>
              </a:spcBef>
            </a:pPr>
            <a:r>
              <a:rPr lang="en-US" sz="2000" i="1" dirty="0"/>
              <a:t>Active Learning: </a:t>
            </a:r>
            <a:r>
              <a:rPr lang="en-IE" altLang="en-US" sz="2000" dirty="0"/>
              <a:t>Three things we’ve covered</a:t>
            </a:r>
          </a:p>
          <a:p>
            <a:pPr lvl="1">
              <a:spcBef>
                <a:spcPts val="600"/>
              </a:spcBef>
              <a:defRPr/>
            </a:pPr>
            <a:r>
              <a:rPr lang="en-US" sz="2000" i="1" dirty="0"/>
              <a:t>Active Learning: </a:t>
            </a:r>
            <a:r>
              <a:rPr lang="en-IE" altLang="en-US" sz="2000" dirty="0"/>
              <a:t>Write a one-minute essay</a:t>
            </a:r>
          </a:p>
          <a:p>
            <a:pPr lvl="1">
              <a:spcBef>
                <a:spcPts val="600"/>
              </a:spcBef>
              <a:defRPr/>
            </a:pPr>
            <a:r>
              <a:rPr lang="en-US" sz="2000" i="1" dirty="0"/>
              <a:t>Active Learning: </a:t>
            </a:r>
            <a:r>
              <a:rPr lang="en-IE" altLang="en-US" sz="2000" dirty="0"/>
              <a:t>Do a quiz</a:t>
            </a:r>
          </a:p>
          <a:p>
            <a:pPr lvl="1">
              <a:spcBef>
                <a:spcPts val="600"/>
              </a:spcBef>
              <a:defRPr/>
            </a:pPr>
            <a:r>
              <a:rPr lang="en-IE" altLang="en-US" sz="2000" dirty="0"/>
              <a:t>Tweet or Google</a:t>
            </a:r>
          </a:p>
          <a:p>
            <a:pPr lvl="1">
              <a:spcBef>
                <a:spcPts val="600"/>
              </a:spcBef>
            </a:pPr>
            <a:endParaRPr lang="en-US" sz="2400" i="1" dirty="0"/>
          </a:p>
        </p:txBody>
      </p:sp>
      <p:sp>
        <p:nvSpPr>
          <p:cNvPr id="8" name="Google Shape;379;p39">
            <a:extLst>
              <a:ext uri="{FF2B5EF4-FFF2-40B4-BE49-F238E27FC236}">
                <a16:creationId xmlns:a16="http://schemas.microsoft.com/office/drawing/2014/main" id="{B8C3B02B-5BD9-4FD3-8D1A-A45D06C96376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9007400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dirty="0"/>
              <a:t>7. Provide Feedback 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4348" y="4246075"/>
            <a:ext cx="1577824" cy="75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8520600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Give guidance and answers provided at this stage are called </a:t>
            </a:r>
            <a:r>
              <a:rPr lang="en-US" sz="2400" i="1" dirty="0"/>
              <a:t>formative feedback</a:t>
            </a:r>
            <a:r>
              <a:rPr lang="en-US" sz="2400" dirty="0"/>
              <a:t>. </a:t>
            </a:r>
          </a:p>
          <a:p>
            <a:pPr lvl="1">
              <a:spcBef>
                <a:spcPts val="600"/>
              </a:spcBef>
            </a:pPr>
            <a:r>
              <a:rPr lang="en-US" sz="2000" i="1" dirty="0"/>
              <a:t>Two stars and a wish (sandwich method)</a:t>
            </a:r>
          </a:p>
          <a:p>
            <a:pPr lvl="1">
              <a:spcBef>
                <a:spcPts val="600"/>
              </a:spcBef>
            </a:pPr>
            <a:r>
              <a:rPr lang="en-US" altLang="en-US" sz="2000" i="1" u="sng" dirty="0"/>
              <a:t>I like that you</a:t>
            </a:r>
            <a:r>
              <a:rPr lang="en-US" altLang="en-US" sz="2000" i="1" dirty="0"/>
              <a:t> and </a:t>
            </a:r>
            <a:r>
              <a:rPr lang="en-US" altLang="en-US" sz="2000" i="1" u="sng" dirty="0"/>
              <a:t>I would have liked if you</a:t>
            </a:r>
            <a:r>
              <a:rPr lang="en-US" altLang="en-US" sz="2000" i="1" dirty="0"/>
              <a:t>.</a:t>
            </a:r>
            <a:endParaRPr lang="en-IE" altLang="en-US" sz="2000" dirty="0"/>
          </a:p>
          <a:p>
            <a:pPr lvl="1">
              <a:spcBef>
                <a:spcPts val="600"/>
              </a:spcBef>
            </a:pPr>
            <a:endParaRPr lang="en-US" sz="2400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E94623-2478-4128-ADAE-1706A856D7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619" y="1799863"/>
            <a:ext cx="1641244" cy="2121099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879661DE-62E3-44F8-89C7-12A9042409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977786"/>
              </p:ext>
            </p:extLst>
          </p:nvPr>
        </p:nvGraphicFramePr>
        <p:xfrm>
          <a:off x="2081621" y="2918845"/>
          <a:ext cx="3545303" cy="10391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71468">
                  <a:extLst>
                    <a:ext uri="{9D8B030D-6E8A-4147-A177-3AD203B41FA5}">
                      <a16:colId xmlns:a16="http://schemas.microsoft.com/office/drawing/2014/main" val="2866920224"/>
                    </a:ext>
                  </a:extLst>
                </a:gridCol>
                <a:gridCol w="2073835">
                  <a:extLst>
                    <a:ext uri="{9D8B030D-6E8A-4147-A177-3AD203B41FA5}">
                      <a16:colId xmlns:a16="http://schemas.microsoft.com/office/drawing/2014/main" val="667267505"/>
                    </a:ext>
                  </a:extLst>
                </a:gridCol>
              </a:tblGrid>
              <a:tr h="259795">
                <a:tc>
                  <a:txBody>
                    <a:bodyPr/>
                    <a:lstStyle/>
                    <a:p>
                      <a:r>
                        <a:rPr lang="en-US" sz="1100" dirty="0"/>
                        <a:t>I like that you…</a:t>
                      </a:r>
                      <a:endParaRPr lang="en-I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I would have liked if you …</a:t>
                      </a:r>
                      <a:endParaRPr lang="en-IE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780583"/>
                  </a:ext>
                </a:extLst>
              </a:tr>
              <a:tr h="259795">
                <a:tc>
                  <a:txBody>
                    <a:bodyPr/>
                    <a:lstStyle/>
                    <a:p>
                      <a:r>
                        <a:rPr lang="en-US" sz="1100" dirty="0" err="1"/>
                        <a:t>Sdcaclkmecioenc</a:t>
                      </a:r>
                      <a:endParaRPr lang="en-I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/>
                        <a:t>Ecqeqecckmoim</a:t>
                      </a:r>
                      <a:endParaRPr lang="en-IE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8665268"/>
                  </a:ext>
                </a:extLst>
              </a:tr>
              <a:tr h="259795">
                <a:tc>
                  <a:txBody>
                    <a:bodyPr/>
                    <a:lstStyle/>
                    <a:p>
                      <a:r>
                        <a:rPr lang="en-US" sz="1100" dirty="0" err="1"/>
                        <a:t>Ecomeocimqeoicqio</a:t>
                      </a:r>
                      <a:endParaRPr lang="en-I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/>
                        <a:t>Oiemcqoeimcqoe</a:t>
                      </a:r>
                      <a:endParaRPr lang="en-IE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111481"/>
                  </a:ext>
                </a:extLst>
              </a:tr>
              <a:tr h="259795">
                <a:tc>
                  <a:txBody>
                    <a:bodyPr/>
                    <a:lstStyle/>
                    <a:p>
                      <a:r>
                        <a:rPr lang="en-US" sz="1100" dirty="0" err="1"/>
                        <a:t>Ecomqeocinqnece</a:t>
                      </a:r>
                      <a:endParaRPr lang="en-I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/>
                        <a:t>oemcqoeimcoqeimcq</a:t>
                      </a:r>
                      <a:endParaRPr lang="en-IE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741211"/>
                  </a:ext>
                </a:extLst>
              </a:tr>
            </a:tbl>
          </a:graphicData>
        </a:graphic>
      </p:graphicFrame>
      <p:sp>
        <p:nvSpPr>
          <p:cNvPr id="10" name="Google Shape;379;p39">
            <a:extLst>
              <a:ext uri="{FF2B5EF4-FFF2-40B4-BE49-F238E27FC236}">
                <a16:creationId xmlns:a16="http://schemas.microsoft.com/office/drawing/2014/main" id="{F52D247D-F6E3-4AA9-A53E-B5290F1F8F5F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9620317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dirty="0"/>
              <a:t>8. Assess Performance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4348" y="4246075"/>
            <a:ext cx="1577824" cy="75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8520600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Take a final assessment. </a:t>
            </a:r>
          </a:p>
          <a:p>
            <a:pPr lvl="1">
              <a:spcBef>
                <a:spcPts val="600"/>
              </a:spcBef>
            </a:pPr>
            <a:endParaRPr lang="en-US" sz="2400" i="1" dirty="0"/>
          </a:p>
        </p:txBody>
      </p:sp>
      <p:pic>
        <p:nvPicPr>
          <p:cNvPr id="3" name="Picture 2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C06D71AE-DDEE-4307-874E-0493C801F1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379158"/>
            <a:ext cx="3725200" cy="2397829"/>
          </a:xfrm>
          <a:prstGeom prst="rect">
            <a:avLst/>
          </a:prstGeom>
        </p:spPr>
      </p:pic>
      <p:sp>
        <p:nvSpPr>
          <p:cNvPr id="9" name="Google Shape;379;p39">
            <a:extLst>
              <a:ext uri="{FF2B5EF4-FFF2-40B4-BE49-F238E27FC236}">
                <a16:creationId xmlns:a16="http://schemas.microsoft.com/office/drawing/2014/main" id="{BCF555AF-EE06-46B0-A087-07EFFE95E069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3552489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dirty="0"/>
              <a:t>9. Enhance Retention (and transfer to the job)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0" y="41022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4348" y="4246075"/>
            <a:ext cx="1577824" cy="75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8520600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Effective education will have a "performance" focus.</a:t>
            </a:r>
          </a:p>
          <a:p>
            <a:endParaRPr lang="en-US" sz="2400" dirty="0"/>
          </a:p>
          <a:p>
            <a:pPr lvl="1">
              <a:spcBef>
                <a:spcPts val="600"/>
              </a:spcBef>
            </a:pPr>
            <a:r>
              <a:rPr lang="en-US" sz="2400" i="1" dirty="0"/>
              <a:t>Summarize what we did…</a:t>
            </a:r>
          </a:p>
          <a:p>
            <a:pPr lvl="1">
              <a:spcBef>
                <a:spcPts val="600"/>
              </a:spcBef>
            </a:pPr>
            <a:r>
              <a:rPr lang="en-US" sz="2400" i="1" dirty="0"/>
              <a:t>Give any final instructions…</a:t>
            </a:r>
          </a:p>
        </p:txBody>
      </p:sp>
      <p:sp>
        <p:nvSpPr>
          <p:cNvPr id="8" name="Google Shape;379;p39">
            <a:extLst>
              <a:ext uri="{FF2B5EF4-FFF2-40B4-BE49-F238E27FC236}">
                <a16:creationId xmlns:a16="http://schemas.microsoft.com/office/drawing/2014/main" id="{26277BAC-5D4C-41CB-AC6F-AAE531CA32F5}"/>
              </a:ext>
            </a:extLst>
          </p:cNvPr>
          <p:cNvSpPr txBox="1"/>
          <p:nvPr/>
        </p:nvSpPr>
        <p:spPr>
          <a:xfrm>
            <a:off x="96648" y="43903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7161450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dirty="0"/>
              <a:t>Also…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4348" y="4246075"/>
            <a:ext cx="1577824" cy="75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8520600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I usually write four versions of my lectures:</a:t>
            </a:r>
          </a:p>
          <a:p>
            <a:pPr lvl="1">
              <a:spcBef>
                <a:spcPts val="600"/>
              </a:spcBef>
            </a:pPr>
            <a:r>
              <a:rPr lang="en-US" sz="2000" i="1" dirty="0"/>
              <a:t>Version 1, first complete version</a:t>
            </a:r>
          </a:p>
          <a:p>
            <a:pPr lvl="1">
              <a:spcBef>
                <a:spcPts val="600"/>
              </a:spcBef>
            </a:pPr>
            <a:r>
              <a:rPr lang="en-US" sz="2000" i="1" dirty="0"/>
              <a:t>Version 2, is there any part that can be taken out (and maybe developed into a separate lecture? Or just removed)</a:t>
            </a:r>
          </a:p>
          <a:p>
            <a:pPr lvl="1">
              <a:spcBef>
                <a:spcPts val="600"/>
              </a:spcBef>
            </a:pPr>
            <a:r>
              <a:rPr lang="en-US" sz="2000" i="1" dirty="0"/>
              <a:t>Version 3, bring balance to all sections (harmony)</a:t>
            </a:r>
          </a:p>
          <a:p>
            <a:pPr lvl="1">
              <a:spcBef>
                <a:spcPts val="600"/>
              </a:spcBef>
            </a:pPr>
            <a:r>
              <a:rPr lang="en-US" sz="2000" i="1" dirty="0"/>
              <a:t>Version 4, add in some jokes</a:t>
            </a:r>
          </a:p>
          <a:p>
            <a:pPr lvl="1"/>
            <a:endParaRPr lang="en-US" sz="2000" i="1" dirty="0"/>
          </a:p>
        </p:txBody>
      </p:sp>
      <p:sp>
        <p:nvSpPr>
          <p:cNvPr id="8" name="Google Shape;379;p39">
            <a:extLst>
              <a:ext uri="{FF2B5EF4-FFF2-40B4-BE49-F238E27FC236}">
                <a16:creationId xmlns:a16="http://schemas.microsoft.com/office/drawing/2014/main" id="{68FAF5CE-30AB-46BD-B877-A0B69528ECC6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826758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ADDIE Model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4348" y="4246075"/>
            <a:ext cx="1577824" cy="75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8520600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The ADDIE model is used by instructional designers and training developers. It is composed of five phases: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Analysis, 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Design, 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Development, 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Implementation, and 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Evaluation</a:t>
            </a:r>
          </a:p>
          <a:p>
            <a:endParaRPr lang="en-US" sz="2400" dirty="0"/>
          </a:p>
        </p:txBody>
      </p:sp>
      <p:sp>
        <p:nvSpPr>
          <p:cNvPr id="8" name="Google Shape;379;p39">
            <a:extLst>
              <a:ext uri="{FF2B5EF4-FFF2-40B4-BE49-F238E27FC236}">
                <a16:creationId xmlns:a16="http://schemas.microsoft.com/office/drawing/2014/main" id="{E73ECA0F-9781-46BA-82E5-087328D5B101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512770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Other Models</a:t>
            </a:r>
            <a:endParaRPr dirty="0"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/>
              <a:t>ASSURE Model</a:t>
            </a:r>
          </a:p>
          <a:p>
            <a:r>
              <a:rPr lang="en-US" sz="1800" dirty="0"/>
              <a:t>Dick and Carey Model</a:t>
            </a:r>
          </a:p>
          <a:p>
            <a:r>
              <a:rPr lang="en-US" sz="1800" dirty="0"/>
              <a:t>Tripp and </a:t>
            </a:r>
            <a:r>
              <a:rPr lang="en-US" sz="1800" dirty="0" err="1"/>
              <a:t>Bichelmeyer</a:t>
            </a:r>
            <a:r>
              <a:rPr lang="en-US" sz="1800" dirty="0"/>
              <a:t> Model</a:t>
            </a:r>
          </a:p>
          <a:p>
            <a:r>
              <a:rPr lang="en-IE" altLang="en-US" sz="1800" dirty="0"/>
              <a:t>Alessi and Trollip Model</a:t>
            </a:r>
          </a:p>
          <a:p>
            <a:r>
              <a:rPr lang="en-US" sz="1800" dirty="0" err="1"/>
              <a:t>Hannafin</a:t>
            </a:r>
            <a:r>
              <a:rPr lang="en-US" sz="1800" dirty="0"/>
              <a:t> &amp; Peck Model</a:t>
            </a:r>
          </a:p>
          <a:p>
            <a:r>
              <a:rPr lang="en-US" sz="1800" dirty="0" err="1"/>
              <a:t>Knirk</a:t>
            </a:r>
            <a:r>
              <a:rPr lang="en-US" sz="1800" dirty="0"/>
              <a:t> &amp; Gustafson Model</a:t>
            </a:r>
          </a:p>
          <a:p>
            <a:r>
              <a:rPr lang="en-US" sz="1800" dirty="0"/>
              <a:t>Jerrold Kemp Model</a:t>
            </a:r>
          </a:p>
          <a:p>
            <a:r>
              <a:rPr lang="en-US" sz="1800" dirty="0"/>
              <a:t>Gerlach-Ely Model</a:t>
            </a:r>
          </a:p>
          <a:p>
            <a:r>
              <a:rPr lang="en-US" sz="1800" dirty="0" err="1"/>
              <a:t>Ausubel’s</a:t>
            </a:r>
            <a:r>
              <a:rPr lang="en-US" sz="1800" dirty="0"/>
              <a:t> Assimilation Theory</a:t>
            </a:r>
          </a:p>
          <a:p>
            <a:endParaRPr lang="en-US" sz="2000"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4348" y="4246075"/>
            <a:ext cx="1577824" cy="75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IE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Instructional Design and e-Authoring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" name="Picture 3" descr="TrippBichelmeyer">
            <a:extLst>
              <a:ext uri="{FF2B5EF4-FFF2-40B4-BE49-F238E27FC236}">
                <a16:creationId xmlns:a16="http://schemas.microsoft.com/office/drawing/2014/main" id="{33517E19-6232-4B14-AEB5-400D8769A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719" y="361596"/>
            <a:ext cx="1861688" cy="89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>
            <a:extLst>
              <a:ext uri="{FF2B5EF4-FFF2-40B4-BE49-F238E27FC236}">
                <a16:creationId xmlns:a16="http://schemas.microsoft.com/office/drawing/2014/main" id="{7A44CAE4-858C-4F28-8178-F6C63D530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408" y="144075"/>
            <a:ext cx="1189531" cy="17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hp_design">
            <a:extLst>
              <a:ext uri="{FF2B5EF4-FFF2-40B4-BE49-F238E27FC236}">
                <a16:creationId xmlns:a16="http://schemas.microsoft.com/office/drawing/2014/main" id="{0E4B4D64-D214-4F02-9BF4-FF2CA13EE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DDDDDD"/>
              </a:clrFrom>
              <a:clrTo>
                <a:srgbClr val="DDDD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7" b="15027"/>
          <a:stretch>
            <a:fillRect/>
          </a:stretch>
        </p:blipFill>
        <p:spPr bwMode="auto">
          <a:xfrm>
            <a:off x="4206567" y="1354145"/>
            <a:ext cx="2770535" cy="12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Knirk_01">
            <a:extLst>
              <a:ext uri="{FF2B5EF4-FFF2-40B4-BE49-F238E27FC236}">
                <a16:creationId xmlns:a16="http://schemas.microsoft.com/office/drawing/2014/main" id="{81E7B38D-C568-4A86-877E-0155D35C6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450" y="2018687"/>
            <a:ext cx="1363689" cy="121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kemp_morrison_ross">
            <a:extLst>
              <a:ext uri="{FF2B5EF4-FFF2-40B4-BE49-F238E27FC236}">
                <a16:creationId xmlns:a16="http://schemas.microsoft.com/office/drawing/2014/main" id="{25448241-BBB6-4452-8710-D805C89C8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848" y="2987847"/>
            <a:ext cx="1647211" cy="1133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Gerlach_ely">
            <a:extLst>
              <a:ext uri="{FF2B5EF4-FFF2-40B4-BE49-F238E27FC236}">
                <a16:creationId xmlns:a16="http://schemas.microsoft.com/office/drawing/2014/main" id="{8FC9F800-5731-4AD0-8B66-A34D95471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063" y="2834819"/>
            <a:ext cx="1554923" cy="86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AusubelAssimilationTheoryLarge">
            <a:extLst>
              <a:ext uri="{FF2B5EF4-FFF2-40B4-BE49-F238E27FC236}">
                <a16:creationId xmlns:a16="http://schemas.microsoft.com/office/drawing/2014/main" id="{A5DE41D6-88D0-45D6-9B16-7729164E0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294" y="3349313"/>
            <a:ext cx="861716" cy="60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0025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Other Models</a:t>
            </a:r>
            <a:endParaRPr dirty="0"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/>
              <a:t>Elaboration Model</a:t>
            </a:r>
          </a:p>
          <a:p>
            <a:r>
              <a:rPr lang="en-US" sz="1800" dirty="0"/>
              <a:t>Component Display Theory</a:t>
            </a:r>
          </a:p>
          <a:p>
            <a:r>
              <a:rPr lang="en-US" sz="1800" dirty="0"/>
              <a:t>ICARE model</a:t>
            </a:r>
          </a:p>
          <a:p>
            <a:r>
              <a:rPr lang="en-US" sz="1800" dirty="0"/>
              <a:t>Science of Instruction</a:t>
            </a:r>
          </a:p>
          <a:p>
            <a:r>
              <a:rPr lang="en-US" sz="1800" dirty="0"/>
              <a:t>Six Thinking Hats Model</a:t>
            </a:r>
          </a:p>
          <a:p>
            <a:r>
              <a:rPr lang="en-US" sz="1800" dirty="0"/>
              <a:t>Learning by teaching</a:t>
            </a:r>
          </a:p>
          <a:p>
            <a:r>
              <a:rPr lang="en-US" sz="1800" dirty="0"/>
              <a:t>Problem-based learning</a:t>
            </a:r>
          </a:p>
          <a:p>
            <a:r>
              <a:rPr lang="en-US" sz="1800" dirty="0"/>
              <a:t>Project-based learning</a:t>
            </a:r>
          </a:p>
          <a:p>
            <a:endParaRPr lang="en-US" sz="1800" dirty="0"/>
          </a:p>
          <a:p>
            <a:endParaRPr lang="en-US" sz="20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3ADC46-50EC-4B42-876F-8503A5765E41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Inquiry-based learning</a:t>
            </a:r>
          </a:p>
          <a:p>
            <a:r>
              <a:rPr lang="en-US" sz="1800" dirty="0"/>
              <a:t>Action learning</a:t>
            </a:r>
          </a:p>
          <a:p>
            <a:r>
              <a:rPr lang="en-US" sz="1800" dirty="0"/>
              <a:t>Progressive inquiry</a:t>
            </a:r>
          </a:p>
          <a:p>
            <a:r>
              <a:rPr lang="en-US" sz="1800" dirty="0"/>
              <a:t>Service-learning</a:t>
            </a:r>
            <a:endParaRPr lang="en-IE" sz="1800"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4348" y="4246075"/>
            <a:ext cx="1577824" cy="75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">
            <a:extLst>
              <a:ext uri="{FF2B5EF4-FFF2-40B4-BE49-F238E27FC236}">
                <a16:creationId xmlns:a16="http://schemas.microsoft.com/office/drawing/2014/main" id="{48F22C0C-131E-4405-9FEB-866BEF3226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640" y="278074"/>
            <a:ext cx="1121190" cy="1479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379;p39">
            <a:extLst>
              <a:ext uri="{FF2B5EF4-FFF2-40B4-BE49-F238E27FC236}">
                <a16:creationId xmlns:a16="http://schemas.microsoft.com/office/drawing/2014/main" id="{046AF3B7-B454-436C-A669-7DBEFA4FC916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5213012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age result for that's all folks">
            <a:extLst>
              <a:ext uri="{FF2B5EF4-FFF2-40B4-BE49-F238E27FC236}">
                <a16:creationId xmlns:a16="http://schemas.microsoft.com/office/drawing/2014/main" id="{4E5EAFC0-31C7-478B-AE1B-47A2464B5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055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ADDIE Model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4348" y="4246075"/>
            <a:ext cx="1577824" cy="75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8520600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This represents a dynamic, flexible model for building effective training and performance support tools. </a:t>
            </a:r>
          </a:p>
          <a:p>
            <a:r>
              <a:rPr lang="en-US" sz="2400" dirty="0"/>
              <a:t>This model attempts to save time by catching problems while they are still easy to fix. </a:t>
            </a:r>
          </a:p>
          <a:p>
            <a:endParaRPr lang="en-US" sz="2400" dirty="0"/>
          </a:p>
        </p:txBody>
      </p:sp>
      <p:sp>
        <p:nvSpPr>
          <p:cNvPr id="8" name="Google Shape;379;p39">
            <a:extLst>
              <a:ext uri="{FF2B5EF4-FFF2-40B4-BE49-F238E27FC236}">
                <a16:creationId xmlns:a16="http://schemas.microsoft.com/office/drawing/2014/main" id="{5FC89245-3C0C-4D0F-8A41-5C4F8F25EA45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157610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ADDIE Model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4348" y="4246075"/>
            <a:ext cx="1577824" cy="75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8520600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In the </a:t>
            </a:r>
            <a:r>
              <a:rPr lang="en-US" sz="2400" b="1" u="sng" dirty="0">
                <a:solidFill>
                  <a:srgbClr val="FF0000"/>
                </a:solidFill>
              </a:rPr>
              <a:t>Analysis</a:t>
            </a:r>
            <a:r>
              <a:rPr lang="en-US" sz="2400" dirty="0"/>
              <a:t> stage we want to find out:</a:t>
            </a:r>
          </a:p>
          <a:p>
            <a:pPr lvl="1">
              <a:spcBef>
                <a:spcPts val="600"/>
              </a:spcBef>
            </a:pPr>
            <a:r>
              <a:rPr lang="en-US" sz="2400" dirty="0"/>
              <a:t>Who are the learners or audience?</a:t>
            </a:r>
          </a:p>
          <a:p>
            <a:pPr lvl="2">
              <a:spcBef>
                <a:spcPts val="600"/>
              </a:spcBef>
            </a:pPr>
            <a:r>
              <a:rPr lang="en-US" sz="2400" dirty="0"/>
              <a:t>(Audience analysis)</a:t>
            </a:r>
          </a:p>
          <a:p>
            <a:pPr lvl="1">
              <a:spcBef>
                <a:spcPts val="600"/>
              </a:spcBef>
            </a:pPr>
            <a:r>
              <a:rPr lang="en-US" sz="2400" dirty="0"/>
              <a:t>What is the goal or intended outcome?</a:t>
            </a:r>
          </a:p>
          <a:p>
            <a:pPr lvl="2">
              <a:spcBef>
                <a:spcPts val="600"/>
              </a:spcBef>
            </a:pPr>
            <a:r>
              <a:rPr lang="en-US" sz="2400" dirty="0"/>
              <a:t>(Goal analysis)</a:t>
            </a:r>
          </a:p>
        </p:txBody>
      </p:sp>
      <p:sp>
        <p:nvSpPr>
          <p:cNvPr id="8" name="Google Shape;379;p39">
            <a:extLst>
              <a:ext uri="{FF2B5EF4-FFF2-40B4-BE49-F238E27FC236}">
                <a16:creationId xmlns:a16="http://schemas.microsoft.com/office/drawing/2014/main" id="{4B284E2A-92CD-47A0-8E00-8DA32899D302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593117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ADDIE Model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4348" y="4246075"/>
            <a:ext cx="1577824" cy="75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8520600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In the </a:t>
            </a:r>
            <a:r>
              <a:rPr lang="en-US" sz="2400" b="1" u="sng" dirty="0">
                <a:solidFill>
                  <a:srgbClr val="FF0000"/>
                </a:solidFill>
              </a:rPr>
              <a:t>Design</a:t>
            </a:r>
            <a:r>
              <a:rPr lang="en-US" sz="2400" dirty="0"/>
              <a:t> stage we are exploring: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The content of the course</a:t>
            </a:r>
          </a:p>
          <a:p>
            <a:pPr lvl="2">
              <a:spcBef>
                <a:spcPts val="600"/>
              </a:spcBef>
            </a:pPr>
            <a:r>
              <a:rPr lang="en-US" sz="2000" dirty="0"/>
              <a:t>(Subject matter analysis)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The steps of instruction</a:t>
            </a:r>
          </a:p>
          <a:p>
            <a:pPr lvl="2">
              <a:spcBef>
                <a:spcPts val="600"/>
              </a:spcBef>
            </a:pPr>
            <a:r>
              <a:rPr lang="en-US" sz="2000" dirty="0"/>
              <a:t>(Lesson planning-writing objectives)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The type of media or presentation mode</a:t>
            </a:r>
          </a:p>
          <a:p>
            <a:pPr lvl="2">
              <a:spcBef>
                <a:spcPts val="600"/>
              </a:spcBef>
            </a:pPr>
            <a:r>
              <a:rPr lang="en-US" sz="2000" dirty="0"/>
              <a:t>(Media selection)</a:t>
            </a:r>
          </a:p>
        </p:txBody>
      </p:sp>
      <p:sp>
        <p:nvSpPr>
          <p:cNvPr id="8" name="Google Shape;379;p39">
            <a:extLst>
              <a:ext uri="{FF2B5EF4-FFF2-40B4-BE49-F238E27FC236}">
                <a16:creationId xmlns:a16="http://schemas.microsoft.com/office/drawing/2014/main" id="{D6917BFB-57BB-4E31-85A0-3F4FF843732E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79652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ADDIE Model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4348" y="4246075"/>
            <a:ext cx="1577824" cy="75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8520600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In the </a:t>
            </a:r>
            <a:r>
              <a:rPr lang="en-US" sz="2400" b="1" u="sng" dirty="0">
                <a:solidFill>
                  <a:srgbClr val="FF0000"/>
                </a:solidFill>
              </a:rPr>
              <a:t>Development</a:t>
            </a:r>
            <a:r>
              <a:rPr lang="en-US" sz="2400" dirty="0"/>
              <a:t> stage we are: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Generating lesson plans (this is different from the lesson planning done in the Design phase) and lesson materials.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Completing all media and materials for instruction, as well as completing all of the supporting documents.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The end-result is a course or workshop ready for delivery.</a:t>
            </a:r>
          </a:p>
        </p:txBody>
      </p:sp>
      <p:sp>
        <p:nvSpPr>
          <p:cNvPr id="8" name="Google Shape;379;p39">
            <a:extLst>
              <a:ext uri="{FF2B5EF4-FFF2-40B4-BE49-F238E27FC236}">
                <a16:creationId xmlns:a16="http://schemas.microsoft.com/office/drawing/2014/main" id="{67E1366D-D30F-4433-B2A4-94B211C39966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778869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ADDIE Model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4348" y="4246075"/>
            <a:ext cx="1577824" cy="75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8520600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In the </a:t>
            </a:r>
            <a:r>
              <a:rPr lang="en-US" sz="2400" b="1" u="sng" dirty="0">
                <a:solidFill>
                  <a:srgbClr val="FF0000"/>
                </a:solidFill>
              </a:rPr>
              <a:t>Implementation</a:t>
            </a:r>
            <a:r>
              <a:rPr lang="en-US" sz="2400" dirty="0"/>
              <a:t> stage we are: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Delivering of the instruction.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Aiming for effective and efficient delivery of instruction.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Promoting students’ understanding of materials and objectives, as well as ensuring a transfer of knowledge.</a:t>
            </a:r>
          </a:p>
        </p:txBody>
      </p:sp>
      <p:sp>
        <p:nvSpPr>
          <p:cNvPr id="8" name="Google Shape;379;p39">
            <a:extLst>
              <a:ext uri="{FF2B5EF4-FFF2-40B4-BE49-F238E27FC236}">
                <a16:creationId xmlns:a16="http://schemas.microsoft.com/office/drawing/2014/main" id="{CC6D2F7D-FF9F-4EC9-967A-3E0A69FB11E2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207224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IE" dirty="0"/>
              <a:t>ADDIE Model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4348" y="4246075"/>
            <a:ext cx="1577824" cy="75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11700" y="1093955"/>
            <a:ext cx="8520600" cy="35803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In the </a:t>
            </a:r>
            <a:r>
              <a:rPr lang="en-US" sz="2400" b="1" u="sng" dirty="0">
                <a:solidFill>
                  <a:srgbClr val="FF0000"/>
                </a:solidFill>
              </a:rPr>
              <a:t>Evaluation</a:t>
            </a:r>
            <a:r>
              <a:rPr lang="en-US" sz="2400" dirty="0"/>
              <a:t> stage we are: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Undertaking two related evaluations:</a:t>
            </a:r>
          </a:p>
          <a:p>
            <a:pPr lvl="2">
              <a:spcBef>
                <a:spcPts val="600"/>
              </a:spcBef>
            </a:pPr>
            <a:r>
              <a:rPr lang="en-US" sz="2000" dirty="0"/>
              <a:t>Formative Evaluation</a:t>
            </a:r>
          </a:p>
          <a:p>
            <a:pPr lvl="2">
              <a:spcBef>
                <a:spcPts val="600"/>
              </a:spcBef>
            </a:pPr>
            <a:r>
              <a:rPr lang="en-US" sz="2000" dirty="0"/>
              <a:t>Summative Evaluation</a:t>
            </a:r>
          </a:p>
        </p:txBody>
      </p:sp>
      <p:sp>
        <p:nvSpPr>
          <p:cNvPr id="8" name="Google Shape;379;p39">
            <a:extLst>
              <a:ext uri="{FF2B5EF4-FFF2-40B4-BE49-F238E27FC236}">
                <a16:creationId xmlns:a16="http://schemas.microsoft.com/office/drawing/2014/main" id="{18761FF5-238A-460F-952F-CE4283B239FF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19461198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1215</Words>
  <Application>Microsoft Office PowerPoint</Application>
  <PresentationFormat>On-screen Show (16:9)</PresentationFormat>
  <Paragraphs>200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Roboto</vt:lpstr>
      <vt:lpstr>Simple Light</vt:lpstr>
      <vt:lpstr>CPD in Applied Blended Learning Technologies</vt:lpstr>
      <vt:lpstr>ADDIE Model</vt:lpstr>
      <vt:lpstr>ADDIE Model</vt:lpstr>
      <vt:lpstr>ADDIE Model</vt:lpstr>
      <vt:lpstr>ADDIE Model</vt:lpstr>
      <vt:lpstr>ADDIE Model</vt:lpstr>
      <vt:lpstr>ADDIE Model</vt:lpstr>
      <vt:lpstr>ADDIE Model</vt:lpstr>
      <vt:lpstr>ADDIE Model</vt:lpstr>
      <vt:lpstr>ADDIE Model</vt:lpstr>
      <vt:lpstr>ADDIE Model</vt:lpstr>
      <vt:lpstr>Gagné’s Nine Events of Instruction</vt:lpstr>
      <vt:lpstr>Gagné’s Nine Events of Instruction</vt:lpstr>
      <vt:lpstr>Robert Mills Gagné</vt:lpstr>
      <vt:lpstr>Gagné’s Nine Events of Instruction</vt:lpstr>
      <vt:lpstr>Gagné’s Nine Events of Instruction</vt:lpstr>
      <vt:lpstr>Gagné’s Nine Events of Instruction</vt:lpstr>
      <vt:lpstr>Gagné’s Nine Events of Instruction</vt:lpstr>
      <vt:lpstr>1. Gain the Students’ Attention</vt:lpstr>
      <vt:lpstr>PowerPoint Presentation</vt:lpstr>
      <vt:lpstr>2. Inform Learners of Objectives </vt:lpstr>
      <vt:lpstr>3. Stimulate Recall of Prior Learning </vt:lpstr>
      <vt:lpstr>4. Present the Content</vt:lpstr>
      <vt:lpstr>5. Provide “Learning Guidance”</vt:lpstr>
      <vt:lpstr>6. Elicit Performance (Practice) </vt:lpstr>
      <vt:lpstr>7. Provide Feedback </vt:lpstr>
      <vt:lpstr>8. Assess Performance</vt:lpstr>
      <vt:lpstr>9. Enhance Retention (and transfer to the job)</vt:lpstr>
      <vt:lpstr>Also…</vt:lpstr>
      <vt:lpstr>Other Models</vt:lpstr>
      <vt:lpstr>Other Models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Blended Learning</dc:title>
  <dc:creator>Damian Gordon</dc:creator>
  <cp:lastModifiedBy>Damian Gordon</cp:lastModifiedBy>
  <cp:revision>68</cp:revision>
  <dcterms:modified xsi:type="dcterms:W3CDTF">2021-03-22T22:37:54Z</dcterms:modified>
</cp:coreProperties>
</file>