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383" r:id="rId2"/>
    <p:sldId id="354" r:id="rId3"/>
    <p:sldId id="356" r:id="rId4"/>
    <p:sldId id="355" r:id="rId5"/>
    <p:sldId id="357" r:id="rId6"/>
    <p:sldId id="358" r:id="rId7"/>
    <p:sldId id="359" r:id="rId8"/>
    <p:sldId id="360" r:id="rId9"/>
    <p:sldId id="361" r:id="rId10"/>
    <p:sldId id="362" r:id="rId11"/>
    <p:sldId id="363" r:id="rId12"/>
    <p:sldId id="364" r:id="rId13"/>
    <p:sldId id="365" r:id="rId14"/>
    <p:sldId id="366" r:id="rId15"/>
    <p:sldId id="367" r:id="rId16"/>
    <p:sldId id="370" r:id="rId17"/>
    <p:sldId id="371" r:id="rId18"/>
    <p:sldId id="372" r:id="rId19"/>
    <p:sldId id="373" r:id="rId20"/>
    <p:sldId id="374" r:id="rId21"/>
    <p:sldId id="375" r:id="rId22"/>
    <p:sldId id="368" r:id="rId23"/>
    <p:sldId id="378" r:id="rId24"/>
    <p:sldId id="377" r:id="rId25"/>
    <p:sldId id="376" r:id="rId26"/>
    <p:sldId id="330"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9966"/>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00" y="4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607fdeb1c9_1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4" name="Google Shape;374;g607fdeb1c9_1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528247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50547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51753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40029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717367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02987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44903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474918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007183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95198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89386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176626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700343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074408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686082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92610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20504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49537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62758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6659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7937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59382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21766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75310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59547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google.com/search?hl=en&amp;lr=&amp;as_qdr=all&amp;um=1&amp;q=black+kittens&amp;btnG=Search+images&amp;oq=&amp;tbm=isch&amp;tbs=sur:f&amp;gws_rd=ssl" TargetMode="External"/><Relationship Id="rId7"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www.flickr.com/creativecommons/" TargetMode="External"/><Relationship Id="rId5" Type="http://schemas.openxmlformats.org/officeDocument/2006/relationships/hyperlink" Target="https://www.youtube.com/results?sp=EgIwAQ%253D%253D&amp;search_query=black+kitten" TargetMode="External"/><Relationship Id="rId4" Type="http://schemas.openxmlformats.org/officeDocument/2006/relationships/hyperlink" Target="https://soundcloud.com/search/sounds/?filter.license=to_share"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search.creativecommons.or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labs.tineye.com/multicolr/"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search.creativecommons.or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39"/>
          <p:cNvSpPr txBox="1">
            <a:spLocks noGrp="1"/>
          </p:cNvSpPr>
          <p:nvPr>
            <p:ph type="title"/>
          </p:nvPr>
        </p:nvSpPr>
        <p:spPr>
          <a:xfrm>
            <a:off x="311700" y="482300"/>
            <a:ext cx="8520600" cy="572700"/>
          </a:xfrm>
          <a:prstGeom prst="rect">
            <a:avLst/>
          </a:prstGeom>
        </p:spPr>
        <p:txBody>
          <a:bodyPr spcFirstLastPara="1" wrap="square" lIns="91425" tIns="91425" rIns="91425" bIns="91425" anchor="t" anchorCtr="0">
            <a:noAutofit/>
          </a:bodyPr>
          <a:lstStyle/>
          <a:p>
            <a:pPr lvl="0" algn="ctr"/>
            <a:r>
              <a:rPr lang="it" b="1" dirty="0">
                <a:solidFill>
                  <a:srgbClr val="1A7D94"/>
                </a:solidFill>
                <a:latin typeface="Roboto"/>
                <a:ea typeface="Roboto"/>
                <a:cs typeface="Roboto"/>
                <a:sym typeface="Roboto"/>
              </a:rPr>
              <a:t>CPD in </a:t>
            </a:r>
            <a:r>
              <a:rPr lang="en-IE" b="1" dirty="0">
                <a:solidFill>
                  <a:srgbClr val="1A7D94"/>
                </a:solidFill>
                <a:latin typeface="Roboto"/>
                <a:ea typeface="Roboto"/>
                <a:cs typeface="Roboto"/>
                <a:sym typeface="Roboto"/>
              </a:rPr>
              <a:t>Applied Blended Learning Technologies</a:t>
            </a:r>
            <a:endParaRPr b="1" dirty="0">
              <a:solidFill>
                <a:srgbClr val="1A7D94"/>
              </a:solidFill>
              <a:latin typeface="Roboto"/>
              <a:ea typeface="Roboto"/>
              <a:cs typeface="Roboto"/>
              <a:sym typeface="Roboto"/>
            </a:endParaRPr>
          </a:p>
        </p:txBody>
      </p:sp>
      <p:sp>
        <p:nvSpPr>
          <p:cNvPr id="377" name="Google Shape;377;p39"/>
          <p:cNvSpPr txBox="1">
            <a:spLocks noGrp="1"/>
          </p:cNvSpPr>
          <p:nvPr>
            <p:ph type="body" idx="1"/>
          </p:nvPr>
        </p:nvSpPr>
        <p:spPr>
          <a:xfrm>
            <a:off x="2560900" y="1611938"/>
            <a:ext cx="5466600" cy="1861800"/>
          </a:xfrm>
          <a:prstGeom prst="rect">
            <a:avLst/>
          </a:prstGeom>
        </p:spPr>
        <p:txBody>
          <a:bodyPr spcFirstLastPara="1" wrap="square" lIns="91425" tIns="91425" rIns="91425" bIns="91425" anchor="t" anchorCtr="0">
            <a:noAutofit/>
          </a:bodyPr>
          <a:lstStyle/>
          <a:p>
            <a:pPr marL="0" lvl="0" indent="0">
              <a:buNone/>
            </a:pPr>
            <a:r>
              <a:rPr lang="it" sz="2400" b="1" dirty="0">
                <a:solidFill>
                  <a:srgbClr val="434343"/>
                </a:solidFill>
                <a:latin typeface="Roboto"/>
                <a:ea typeface="Roboto"/>
                <a:cs typeface="Roboto"/>
                <a:sym typeface="Roboto"/>
              </a:rPr>
              <a:t>Creative Commons</a:t>
            </a:r>
          </a:p>
          <a:p>
            <a:pPr marL="0" lvl="0" indent="0">
              <a:buNone/>
            </a:pPr>
            <a:endParaRPr lang="it" sz="2800" b="1" dirty="0">
              <a:solidFill>
                <a:srgbClr val="434343"/>
              </a:solidFill>
              <a:latin typeface="Roboto"/>
              <a:ea typeface="Roboto"/>
              <a:cs typeface="Roboto"/>
              <a:sym typeface="Roboto"/>
            </a:endParaRPr>
          </a:p>
          <a:p>
            <a:pPr marL="0" lvl="0" indent="0" algn="l" rtl="0">
              <a:spcBef>
                <a:spcPts val="0"/>
              </a:spcBef>
              <a:spcAft>
                <a:spcPts val="0"/>
              </a:spcAft>
              <a:buNone/>
            </a:pPr>
            <a:r>
              <a:rPr lang="it" sz="2000" b="1" dirty="0">
                <a:solidFill>
                  <a:srgbClr val="434343"/>
                </a:solidFill>
                <a:latin typeface="Roboto"/>
                <a:ea typeface="Roboto"/>
                <a:cs typeface="Roboto"/>
                <a:sym typeface="Roboto"/>
              </a:rPr>
              <a:t>Damian Gordon</a:t>
            </a:r>
          </a:p>
          <a:p>
            <a:pPr marL="0" lvl="0" indent="0" algn="l" rtl="0">
              <a:spcBef>
                <a:spcPts val="0"/>
              </a:spcBef>
              <a:spcAft>
                <a:spcPts val="0"/>
              </a:spcAft>
              <a:buNone/>
            </a:pPr>
            <a:r>
              <a:rPr lang="it" sz="2000" dirty="0">
                <a:solidFill>
                  <a:srgbClr val="434343"/>
                </a:solidFill>
                <a:latin typeface="Roboto"/>
                <a:ea typeface="Roboto"/>
                <a:cs typeface="Roboto"/>
                <a:sym typeface="Roboto"/>
              </a:rPr>
              <a:t>Lecturer in Computer Science</a:t>
            </a:r>
            <a:endParaRPr sz="2000" dirty="0">
              <a:solidFill>
                <a:srgbClr val="434343"/>
              </a:solidFill>
              <a:latin typeface="Roboto"/>
              <a:ea typeface="Roboto"/>
              <a:cs typeface="Roboto"/>
              <a:sym typeface="Roboto"/>
            </a:endParaRPr>
          </a:p>
        </p:txBody>
      </p:sp>
      <p:sp>
        <p:nvSpPr>
          <p:cNvPr id="378" name="Google Shape;378;p39"/>
          <p:cNvSpPr/>
          <p:nvPr/>
        </p:nvSpPr>
        <p:spPr>
          <a:xfrm>
            <a:off x="-7784"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9"/>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cxnSp>
        <p:nvCxnSpPr>
          <p:cNvPr id="380" name="Google Shape;380;p39"/>
          <p:cNvCxnSpPr/>
          <p:nvPr/>
        </p:nvCxnSpPr>
        <p:spPr>
          <a:xfrm rot="10800000" flipH="1">
            <a:off x="608750" y="1115225"/>
            <a:ext cx="7926300" cy="12300"/>
          </a:xfrm>
          <a:prstGeom prst="straightConnector1">
            <a:avLst/>
          </a:prstGeom>
          <a:noFill/>
          <a:ln w="76200" cap="flat" cmpd="sng">
            <a:solidFill>
              <a:srgbClr val="1A7D94"/>
            </a:solidFill>
            <a:prstDash val="solid"/>
            <a:round/>
            <a:headEnd type="none" w="med" len="med"/>
            <a:tailEnd type="none" w="med" len="med"/>
          </a:ln>
        </p:spPr>
      </p:cxnSp>
      <p:sp>
        <p:nvSpPr>
          <p:cNvPr id="381" name="Google Shape;381;p3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82" name="Google Shape;382;p39"/>
          <p:cNvPicPr preferRelativeResize="0"/>
          <p:nvPr/>
        </p:nvPicPr>
        <p:blipFill>
          <a:blip r:embed="rId3">
            <a:alphaModFix/>
          </a:blip>
          <a:stretch>
            <a:fillRect/>
          </a:stretch>
        </p:blipFill>
        <p:spPr>
          <a:xfrm>
            <a:off x="7454348" y="4246075"/>
            <a:ext cx="1577824" cy="7533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Creative Commons</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31" name="Google Shape;131;p19"/>
          <p:cNvSpPr txBox="1">
            <a:spLocks noGrp="1"/>
          </p:cNvSpPr>
          <p:nvPr>
            <p:ph type="body" idx="1"/>
          </p:nvPr>
        </p:nvSpPr>
        <p:spPr>
          <a:xfrm>
            <a:off x="311700" y="1093955"/>
            <a:ext cx="8520600" cy="3580357"/>
          </a:xfrm>
          <a:prstGeom prst="rect">
            <a:avLst/>
          </a:prstGeom>
        </p:spPr>
        <p:txBody>
          <a:bodyPr spcFirstLastPara="1" wrap="square" lIns="91425" tIns="91425" rIns="91425" bIns="91425" anchor="t" anchorCtr="0">
            <a:noAutofit/>
          </a:bodyPr>
          <a:lstStyle/>
          <a:p>
            <a:pPr fontAlgn="base"/>
            <a:r>
              <a:rPr lang="en-US" sz="2000" dirty="0"/>
              <a:t>The organization has released several copyright-licenses known as Creative Commons licenses free of charge to the public. These licenses allow creators to communicate which rights they reserve, and which rights they waive for the benefit of recipients or other creators. An easy-to-understand one-page explanation of rights, with associated visual symbols, explains the specifics of each Creative Commons license. </a:t>
            </a:r>
          </a:p>
        </p:txBody>
      </p:sp>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4026994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Creative Commons: licence elements</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pic>
        <p:nvPicPr>
          <p:cNvPr id="10" name="Picture 9">
            <a:extLst>
              <a:ext uri="{FF2B5EF4-FFF2-40B4-BE49-F238E27FC236}">
                <a16:creationId xmlns:a16="http://schemas.microsoft.com/office/drawing/2014/main" id="{E7B69793-6B18-46EA-B687-4114C8FF9F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9072" y="1025011"/>
            <a:ext cx="3045655" cy="3087052"/>
          </a:xfrm>
          <a:prstGeom prst="rect">
            <a:avLst/>
          </a:prstGeom>
        </p:spPr>
      </p:pic>
    </p:spTree>
    <p:extLst>
      <p:ext uri="{BB962C8B-B14F-4D97-AF65-F5344CB8AC3E}">
        <p14:creationId xmlns:p14="http://schemas.microsoft.com/office/powerpoint/2010/main" val="2078805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licence elements</a:t>
            </a:r>
            <a:endParaRPr dirty="0"/>
          </a:p>
        </p:txBody>
      </p:sp>
      <p:sp>
        <p:nvSpPr>
          <p:cNvPr id="3" name="Text Placeholder 2">
            <a:extLst>
              <a:ext uri="{FF2B5EF4-FFF2-40B4-BE49-F238E27FC236}">
                <a16:creationId xmlns:a16="http://schemas.microsoft.com/office/drawing/2014/main" id="{662ECBFC-19F1-4D5F-AADA-F31DA4E97162}"/>
              </a:ext>
            </a:extLst>
          </p:cNvPr>
          <p:cNvSpPr>
            <a:spLocks noGrp="1"/>
          </p:cNvSpPr>
          <p:nvPr>
            <p:ph type="body" idx="2"/>
          </p:nvPr>
        </p:nvSpPr>
        <p:spPr/>
        <p:txBody>
          <a:bodyPr/>
          <a:lstStyle/>
          <a:p>
            <a:r>
              <a:rPr lang="en-US" sz="2000" b="1" dirty="0"/>
              <a:t>ATTRIBUTION </a:t>
            </a:r>
          </a:p>
          <a:p>
            <a:r>
              <a:rPr lang="en-US" sz="2000" dirty="0"/>
              <a:t>This means that others must credit you as the original creator of the work. All Creative Commons </a:t>
            </a:r>
            <a:r>
              <a:rPr lang="en-US" sz="2000" dirty="0" err="1"/>
              <a:t>licences</a:t>
            </a:r>
            <a:r>
              <a:rPr lang="en-US" sz="2000" dirty="0"/>
              <a:t> require users to provide attribution.</a:t>
            </a:r>
          </a:p>
          <a:p>
            <a:endParaRPr lang="en-IE"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pic>
        <p:nvPicPr>
          <p:cNvPr id="12" name="Picture 2" descr="by.large">
            <a:extLst>
              <a:ext uri="{FF2B5EF4-FFF2-40B4-BE49-F238E27FC236}">
                <a16:creationId xmlns:a16="http://schemas.microsoft.com/office/drawing/2014/main" id="{1B61F21C-6114-416A-9CB4-D16A03B0E6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7200" y="1078025"/>
            <a:ext cx="2880000" cy="28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3579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licence elements</a:t>
            </a:r>
            <a:endParaRPr dirty="0"/>
          </a:p>
        </p:txBody>
      </p:sp>
      <p:sp>
        <p:nvSpPr>
          <p:cNvPr id="3" name="Text Placeholder 2">
            <a:extLst>
              <a:ext uri="{FF2B5EF4-FFF2-40B4-BE49-F238E27FC236}">
                <a16:creationId xmlns:a16="http://schemas.microsoft.com/office/drawing/2014/main" id="{662ECBFC-19F1-4D5F-AADA-F31DA4E97162}"/>
              </a:ext>
            </a:extLst>
          </p:cNvPr>
          <p:cNvSpPr>
            <a:spLocks noGrp="1"/>
          </p:cNvSpPr>
          <p:nvPr>
            <p:ph type="body" idx="2"/>
          </p:nvPr>
        </p:nvSpPr>
        <p:spPr/>
        <p:txBody>
          <a:bodyPr/>
          <a:lstStyle/>
          <a:p>
            <a:r>
              <a:rPr lang="en-US" sz="2000" b="1" dirty="0"/>
              <a:t>NON-COMMERCIAL</a:t>
            </a:r>
          </a:p>
          <a:p>
            <a:r>
              <a:rPr lang="en-US" sz="2000" dirty="0"/>
              <a:t>This means that others may not share, adapt or reuse use your work if their use is primarily intended for commercial advantage or monetary compensation.</a:t>
            </a:r>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pic>
        <p:nvPicPr>
          <p:cNvPr id="9" name="Picture 2" descr="nc.large">
            <a:extLst>
              <a:ext uri="{FF2B5EF4-FFF2-40B4-BE49-F238E27FC236}">
                <a16:creationId xmlns:a16="http://schemas.microsoft.com/office/drawing/2014/main" id="{1C9E4D50-35A0-4A69-B170-CC974FE607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7200" y="1119912"/>
            <a:ext cx="2880000" cy="28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2959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10" name="Picture 2" descr="nd.large">
            <a:extLst>
              <a:ext uri="{FF2B5EF4-FFF2-40B4-BE49-F238E27FC236}">
                <a16:creationId xmlns:a16="http://schemas.microsoft.com/office/drawing/2014/main" id="{CE06C070-4947-472F-B90F-7DAF011846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7200" y="1131162"/>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licence elements</a:t>
            </a:r>
            <a:endParaRPr dirty="0"/>
          </a:p>
        </p:txBody>
      </p:sp>
      <p:sp>
        <p:nvSpPr>
          <p:cNvPr id="3" name="Text Placeholder 2">
            <a:extLst>
              <a:ext uri="{FF2B5EF4-FFF2-40B4-BE49-F238E27FC236}">
                <a16:creationId xmlns:a16="http://schemas.microsoft.com/office/drawing/2014/main" id="{662ECBFC-19F1-4D5F-AADA-F31DA4E97162}"/>
              </a:ext>
            </a:extLst>
          </p:cNvPr>
          <p:cNvSpPr>
            <a:spLocks noGrp="1"/>
          </p:cNvSpPr>
          <p:nvPr>
            <p:ph type="body" idx="2"/>
          </p:nvPr>
        </p:nvSpPr>
        <p:spPr/>
        <p:txBody>
          <a:bodyPr/>
          <a:lstStyle/>
          <a:p>
            <a:r>
              <a:rPr lang="en-US" sz="2000" b="1" dirty="0"/>
              <a:t>NODERIVATIVES</a:t>
            </a:r>
          </a:p>
          <a:p>
            <a:r>
              <a:rPr lang="en-US" sz="2000" dirty="0"/>
              <a:t>This means that others can share your work, but they must not change it. Note that users still have the range of Fair Dealing rights granted to them under the Copyright Act 1994.</a:t>
            </a:r>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4">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1489675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9" name="Picture 2" descr="sa.large">
            <a:extLst>
              <a:ext uri="{FF2B5EF4-FFF2-40B4-BE49-F238E27FC236}">
                <a16:creationId xmlns:a16="http://schemas.microsoft.com/office/drawing/2014/main" id="{C981BF44-A1A8-4346-B925-3D4C2235F2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7200" y="1131162"/>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licence elements</a:t>
            </a:r>
            <a:endParaRPr dirty="0"/>
          </a:p>
        </p:txBody>
      </p:sp>
      <p:sp>
        <p:nvSpPr>
          <p:cNvPr id="3" name="Text Placeholder 2">
            <a:extLst>
              <a:ext uri="{FF2B5EF4-FFF2-40B4-BE49-F238E27FC236}">
                <a16:creationId xmlns:a16="http://schemas.microsoft.com/office/drawing/2014/main" id="{662ECBFC-19F1-4D5F-AADA-F31DA4E97162}"/>
              </a:ext>
            </a:extLst>
          </p:cNvPr>
          <p:cNvSpPr>
            <a:spLocks noGrp="1"/>
          </p:cNvSpPr>
          <p:nvPr>
            <p:ph type="body" idx="2"/>
          </p:nvPr>
        </p:nvSpPr>
        <p:spPr/>
        <p:txBody>
          <a:bodyPr/>
          <a:lstStyle/>
          <a:p>
            <a:r>
              <a:rPr lang="en-US" sz="2000" b="1" dirty="0"/>
              <a:t>SHAREALIKE</a:t>
            </a:r>
          </a:p>
          <a:p>
            <a:r>
              <a:rPr lang="en-US" sz="2000" dirty="0"/>
              <a:t>This means that those who adapt or remix your work must use the same Creative Commons </a:t>
            </a:r>
            <a:r>
              <a:rPr lang="en-US" sz="2000" dirty="0" err="1"/>
              <a:t>licence</a:t>
            </a:r>
            <a:r>
              <a:rPr lang="en-US" sz="2000" dirty="0"/>
              <a:t> on any derivative works.</a:t>
            </a:r>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4">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919218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licences</a:t>
            </a:r>
            <a:endParaRPr dirty="0"/>
          </a:p>
        </p:txBody>
      </p:sp>
      <p:sp>
        <p:nvSpPr>
          <p:cNvPr id="3" name="Text Placeholder 2">
            <a:extLst>
              <a:ext uri="{FF2B5EF4-FFF2-40B4-BE49-F238E27FC236}">
                <a16:creationId xmlns:a16="http://schemas.microsoft.com/office/drawing/2014/main" id="{662ECBFC-19F1-4D5F-AADA-F31DA4E97162}"/>
              </a:ext>
            </a:extLst>
          </p:cNvPr>
          <p:cNvSpPr>
            <a:spLocks noGrp="1"/>
          </p:cNvSpPr>
          <p:nvPr>
            <p:ph type="body" idx="2"/>
          </p:nvPr>
        </p:nvSpPr>
        <p:spPr>
          <a:xfrm>
            <a:off x="4441371" y="1152475"/>
            <a:ext cx="4390929" cy="3416400"/>
          </a:xfrm>
        </p:spPr>
        <p:txBody>
          <a:bodyPr/>
          <a:lstStyle/>
          <a:p>
            <a:r>
              <a:rPr lang="en-US" sz="1800" b="1" dirty="0"/>
              <a:t>ATTRIBUTION</a:t>
            </a:r>
          </a:p>
          <a:p>
            <a:r>
              <a:rPr lang="en-US" sz="1800" dirty="0"/>
              <a:t>This </a:t>
            </a:r>
            <a:r>
              <a:rPr lang="en-US" sz="1800" dirty="0" err="1"/>
              <a:t>licence</a:t>
            </a:r>
            <a:r>
              <a:rPr lang="en-US" sz="1800" dirty="0"/>
              <a:t> lets others distribute, remix, tweak, and build upon your work, even commercially, as long as they credit you for the original creation.</a:t>
            </a:r>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pic>
        <p:nvPicPr>
          <p:cNvPr id="12" name="Picture 2" descr="https://www.tohatoha.org.nz/wp-content/uploads/2012/05/by.png">
            <a:extLst>
              <a:ext uri="{FF2B5EF4-FFF2-40B4-BE49-F238E27FC236}">
                <a16:creationId xmlns:a16="http://schemas.microsoft.com/office/drawing/2014/main" id="{85D61F0C-22BC-44AF-9080-D1ECC28FD7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6662" y="1900237"/>
            <a:ext cx="3838575" cy="134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2677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9" name="Picture 2" descr="https://www.tohatoha.org.nz/wp-content/uploads/2012/05/by-nc.png">
            <a:extLst>
              <a:ext uri="{FF2B5EF4-FFF2-40B4-BE49-F238E27FC236}">
                <a16:creationId xmlns:a16="http://schemas.microsoft.com/office/drawing/2014/main" id="{7A2946B9-BEBA-4AE4-8D6D-7F1FBCCF4B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61" y="1900237"/>
            <a:ext cx="3838575" cy="1343026"/>
          </a:xfrm>
          <a:prstGeom prst="rect">
            <a:avLst/>
          </a:prstGeom>
          <a:noFill/>
          <a:extLst>
            <a:ext uri="{909E8E84-426E-40DD-AFC4-6F175D3DCCD1}">
              <a14:hiddenFill xmlns:a14="http://schemas.microsoft.com/office/drawing/2010/main">
                <a:solidFill>
                  <a:srgbClr val="FFFFFF"/>
                </a:solidFill>
              </a14:hiddenFill>
            </a:ext>
          </a:extLst>
        </p:spPr>
      </p:pic>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licences</a:t>
            </a:r>
            <a:endParaRPr dirty="0"/>
          </a:p>
        </p:txBody>
      </p:sp>
      <p:sp>
        <p:nvSpPr>
          <p:cNvPr id="3" name="Text Placeholder 2">
            <a:extLst>
              <a:ext uri="{FF2B5EF4-FFF2-40B4-BE49-F238E27FC236}">
                <a16:creationId xmlns:a16="http://schemas.microsoft.com/office/drawing/2014/main" id="{662ECBFC-19F1-4D5F-AADA-F31DA4E97162}"/>
              </a:ext>
            </a:extLst>
          </p:cNvPr>
          <p:cNvSpPr>
            <a:spLocks noGrp="1"/>
          </p:cNvSpPr>
          <p:nvPr>
            <p:ph type="body" idx="2"/>
          </p:nvPr>
        </p:nvSpPr>
        <p:spPr>
          <a:xfrm>
            <a:off x="4441371" y="1152475"/>
            <a:ext cx="4390929" cy="3416400"/>
          </a:xfrm>
        </p:spPr>
        <p:txBody>
          <a:bodyPr/>
          <a:lstStyle/>
          <a:p>
            <a:r>
              <a:rPr lang="en-US" sz="1800" b="1" dirty="0"/>
              <a:t>ATTRIBUTION-NONCOMMERCIAL</a:t>
            </a:r>
            <a:br>
              <a:rPr lang="en-US" sz="2000" b="1" dirty="0"/>
            </a:br>
            <a:r>
              <a:rPr lang="en-US" sz="2000" dirty="0"/>
              <a:t>This </a:t>
            </a:r>
            <a:r>
              <a:rPr lang="en-US" sz="2000" dirty="0" err="1"/>
              <a:t>licence</a:t>
            </a:r>
            <a:r>
              <a:rPr lang="en-US" sz="2000" dirty="0"/>
              <a:t> lets others remix, tweak, and build upon your work non-commercially with credit to you (their new works must also be non-commercial).</a:t>
            </a:r>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4">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620822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10" name="Picture 2" descr="https://www.tohatoha.org.nz/wp-content/uploads/2012/05/by-sa.png">
            <a:extLst>
              <a:ext uri="{FF2B5EF4-FFF2-40B4-BE49-F238E27FC236}">
                <a16:creationId xmlns:a16="http://schemas.microsoft.com/office/drawing/2014/main" id="{EA2B6280-C62D-4E71-9C23-F00D80E450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61" y="1900237"/>
            <a:ext cx="3838575" cy="1343026"/>
          </a:xfrm>
          <a:prstGeom prst="rect">
            <a:avLst/>
          </a:prstGeom>
          <a:noFill/>
          <a:extLst>
            <a:ext uri="{909E8E84-426E-40DD-AFC4-6F175D3DCCD1}">
              <a14:hiddenFill xmlns:a14="http://schemas.microsoft.com/office/drawing/2010/main">
                <a:solidFill>
                  <a:srgbClr val="FFFFFF"/>
                </a:solidFill>
              </a14:hiddenFill>
            </a:ext>
          </a:extLst>
        </p:spPr>
      </p:pic>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licences</a:t>
            </a:r>
            <a:endParaRPr dirty="0"/>
          </a:p>
        </p:txBody>
      </p:sp>
      <p:sp>
        <p:nvSpPr>
          <p:cNvPr id="3" name="Text Placeholder 2">
            <a:extLst>
              <a:ext uri="{FF2B5EF4-FFF2-40B4-BE49-F238E27FC236}">
                <a16:creationId xmlns:a16="http://schemas.microsoft.com/office/drawing/2014/main" id="{662ECBFC-19F1-4D5F-AADA-F31DA4E97162}"/>
              </a:ext>
            </a:extLst>
          </p:cNvPr>
          <p:cNvSpPr>
            <a:spLocks noGrp="1"/>
          </p:cNvSpPr>
          <p:nvPr>
            <p:ph type="body" idx="2"/>
          </p:nvPr>
        </p:nvSpPr>
        <p:spPr>
          <a:xfrm>
            <a:off x="4441371" y="1152475"/>
            <a:ext cx="4390929" cy="3416400"/>
          </a:xfrm>
        </p:spPr>
        <p:txBody>
          <a:bodyPr/>
          <a:lstStyle/>
          <a:p>
            <a:r>
              <a:rPr lang="en-US" sz="1800" b="1" dirty="0"/>
              <a:t>ATTRIBUTION-SHAREALIKE</a:t>
            </a:r>
            <a:br>
              <a:rPr lang="en-US" sz="1800" b="1" dirty="0"/>
            </a:br>
            <a:r>
              <a:rPr lang="en-US" sz="1800" dirty="0"/>
              <a:t>This </a:t>
            </a:r>
            <a:r>
              <a:rPr lang="en-US" sz="1800" dirty="0" err="1"/>
              <a:t>licence</a:t>
            </a:r>
            <a:r>
              <a:rPr lang="en-US" sz="1800" dirty="0"/>
              <a:t> lets others remix, tweak, and build upon your work even for commercial purposes, as long as they credit you and license their new creations under the identical terms.</a:t>
            </a:r>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4">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1494303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9" name="Picture 2" descr="https://www.tohatoha.org.nz/wp-content/uploads/2012/05/by-nc-sa1.png">
            <a:extLst>
              <a:ext uri="{FF2B5EF4-FFF2-40B4-BE49-F238E27FC236}">
                <a16:creationId xmlns:a16="http://schemas.microsoft.com/office/drawing/2014/main" id="{E7DB6005-0BF7-43B1-82C3-09AE4C1178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61" y="1900237"/>
            <a:ext cx="3838575" cy="1343026"/>
          </a:xfrm>
          <a:prstGeom prst="rect">
            <a:avLst/>
          </a:prstGeom>
          <a:noFill/>
          <a:extLst>
            <a:ext uri="{909E8E84-426E-40DD-AFC4-6F175D3DCCD1}">
              <a14:hiddenFill xmlns:a14="http://schemas.microsoft.com/office/drawing/2010/main">
                <a:solidFill>
                  <a:srgbClr val="FFFFFF"/>
                </a:solidFill>
              </a14:hiddenFill>
            </a:ext>
          </a:extLst>
        </p:spPr>
      </p:pic>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licences</a:t>
            </a:r>
            <a:endParaRPr dirty="0"/>
          </a:p>
        </p:txBody>
      </p:sp>
      <p:sp>
        <p:nvSpPr>
          <p:cNvPr id="3" name="Text Placeholder 2">
            <a:extLst>
              <a:ext uri="{FF2B5EF4-FFF2-40B4-BE49-F238E27FC236}">
                <a16:creationId xmlns:a16="http://schemas.microsoft.com/office/drawing/2014/main" id="{662ECBFC-19F1-4D5F-AADA-F31DA4E97162}"/>
              </a:ext>
            </a:extLst>
          </p:cNvPr>
          <p:cNvSpPr>
            <a:spLocks noGrp="1"/>
          </p:cNvSpPr>
          <p:nvPr>
            <p:ph type="body" idx="2"/>
          </p:nvPr>
        </p:nvSpPr>
        <p:spPr>
          <a:xfrm>
            <a:off x="4441371" y="1152475"/>
            <a:ext cx="4390929" cy="3416400"/>
          </a:xfrm>
        </p:spPr>
        <p:txBody>
          <a:bodyPr/>
          <a:lstStyle/>
          <a:p>
            <a:r>
              <a:rPr lang="en-US" sz="1800" b="1" dirty="0"/>
              <a:t>ATTRIBUTION-NONCOMMERCIAL-SHAREALIKE</a:t>
            </a:r>
            <a:br>
              <a:rPr lang="en-US" sz="1800" b="1" dirty="0"/>
            </a:br>
            <a:r>
              <a:rPr lang="en-US" sz="1800" dirty="0"/>
              <a:t>This </a:t>
            </a:r>
            <a:r>
              <a:rPr lang="en-US" sz="1800" dirty="0" err="1"/>
              <a:t>licence</a:t>
            </a:r>
            <a:r>
              <a:rPr lang="en-US" sz="1800" dirty="0"/>
              <a:t> lets others remix, tweak, and build upon your work non-commercially, as long as they credit you and license their new creations under the identical terms.</a:t>
            </a:r>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4">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190402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2127821"/>
            <a:ext cx="8520600" cy="572700"/>
          </a:xfrm>
          <a:prstGeom prst="rect">
            <a:avLst/>
          </a:prstGeom>
        </p:spPr>
        <p:txBody>
          <a:bodyPr spcFirstLastPara="1" wrap="square" lIns="91425" tIns="91425" rIns="91425" bIns="91425" anchor="t" anchorCtr="0">
            <a:noAutofit/>
          </a:bodyPr>
          <a:lstStyle/>
          <a:p>
            <a:pPr lvl="0" algn="ctr"/>
            <a:r>
              <a:rPr lang="en-IE" dirty="0"/>
              <a:t>Creative Commons</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pic>
        <p:nvPicPr>
          <p:cNvPr id="10" name="Picture 9">
            <a:extLst>
              <a:ext uri="{FF2B5EF4-FFF2-40B4-BE49-F238E27FC236}">
                <a16:creationId xmlns:a16="http://schemas.microsoft.com/office/drawing/2014/main" id="{993CDB1D-DAAE-4FF3-97A3-A19E6154F8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56460" y="632968"/>
            <a:ext cx="4876800" cy="1171575"/>
          </a:xfrm>
          <a:prstGeom prst="rect">
            <a:avLst/>
          </a:prstGeom>
        </p:spPr>
      </p:pic>
    </p:spTree>
    <p:extLst>
      <p:ext uri="{BB962C8B-B14F-4D97-AF65-F5344CB8AC3E}">
        <p14:creationId xmlns:p14="http://schemas.microsoft.com/office/powerpoint/2010/main" val="2861072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10" name="Picture 2" descr="https://www.tohatoha.org.nz/wp-content/uploads/2012/05/by-nd.png">
            <a:extLst>
              <a:ext uri="{FF2B5EF4-FFF2-40B4-BE49-F238E27FC236}">
                <a16:creationId xmlns:a16="http://schemas.microsoft.com/office/drawing/2014/main" id="{7752DCBE-80D6-4925-A60E-F33BFC1136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60" y="1900237"/>
            <a:ext cx="3838575" cy="1343026"/>
          </a:xfrm>
          <a:prstGeom prst="rect">
            <a:avLst/>
          </a:prstGeom>
          <a:noFill/>
          <a:extLst>
            <a:ext uri="{909E8E84-426E-40DD-AFC4-6F175D3DCCD1}">
              <a14:hiddenFill xmlns:a14="http://schemas.microsoft.com/office/drawing/2010/main">
                <a:solidFill>
                  <a:srgbClr val="FFFFFF"/>
                </a:solidFill>
              </a14:hiddenFill>
            </a:ext>
          </a:extLst>
        </p:spPr>
      </p:pic>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licences</a:t>
            </a:r>
            <a:endParaRPr dirty="0"/>
          </a:p>
        </p:txBody>
      </p:sp>
      <p:sp>
        <p:nvSpPr>
          <p:cNvPr id="3" name="Text Placeholder 2">
            <a:extLst>
              <a:ext uri="{FF2B5EF4-FFF2-40B4-BE49-F238E27FC236}">
                <a16:creationId xmlns:a16="http://schemas.microsoft.com/office/drawing/2014/main" id="{662ECBFC-19F1-4D5F-AADA-F31DA4E97162}"/>
              </a:ext>
            </a:extLst>
          </p:cNvPr>
          <p:cNvSpPr>
            <a:spLocks noGrp="1"/>
          </p:cNvSpPr>
          <p:nvPr>
            <p:ph type="body" idx="2"/>
          </p:nvPr>
        </p:nvSpPr>
        <p:spPr>
          <a:xfrm>
            <a:off x="4441371" y="1152475"/>
            <a:ext cx="4390929" cy="3416400"/>
          </a:xfrm>
        </p:spPr>
        <p:txBody>
          <a:bodyPr/>
          <a:lstStyle/>
          <a:p>
            <a:r>
              <a:rPr lang="en-US" sz="1800" b="1" dirty="0"/>
              <a:t>ATTRIBUTION-NO DERIVATIVES</a:t>
            </a:r>
            <a:br>
              <a:rPr lang="en-US" sz="1800" b="1" dirty="0"/>
            </a:br>
            <a:r>
              <a:rPr lang="en-US" sz="1800" dirty="0"/>
              <a:t>This </a:t>
            </a:r>
            <a:r>
              <a:rPr lang="en-US" sz="1800" dirty="0" err="1"/>
              <a:t>licence</a:t>
            </a:r>
            <a:r>
              <a:rPr lang="en-US" sz="1800" dirty="0"/>
              <a:t> allows for redistribution, commercial and non-commercial, as long as it is passed along unchanged and in whole, with credit to you.</a:t>
            </a:r>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4">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273988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9" name="Picture 2" descr="https://www.tohatoha.org.nz/wp-content/uploads/2012/05/by-nc-nd.png">
            <a:extLst>
              <a:ext uri="{FF2B5EF4-FFF2-40B4-BE49-F238E27FC236}">
                <a16:creationId xmlns:a16="http://schemas.microsoft.com/office/drawing/2014/main" id="{7A658B42-96A4-4292-B58C-1DE8BEA010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659" y="1900237"/>
            <a:ext cx="3838575" cy="1343026"/>
          </a:xfrm>
          <a:prstGeom prst="rect">
            <a:avLst/>
          </a:prstGeom>
          <a:noFill/>
          <a:extLst>
            <a:ext uri="{909E8E84-426E-40DD-AFC4-6F175D3DCCD1}">
              <a14:hiddenFill xmlns:a14="http://schemas.microsoft.com/office/drawing/2010/main">
                <a:solidFill>
                  <a:srgbClr val="FFFFFF"/>
                </a:solidFill>
              </a14:hiddenFill>
            </a:ext>
          </a:extLst>
        </p:spPr>
      </p:pic>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licences</a:t>
            </a:r>
            <a:endParaRPr dirty="0"/>
          </a:p>
        </p:txBody>
      </p:sp>
      <p:sp>
        <p:nvSpPr>
          <p:cNvPr id="3" name="Text Placeholder 2">
            <a:extLst>
              <a:ext uri="{FF2B5EF4-FFF2-40B4-BE49-F238E27FC236}">
                <a16:creationId xmlns:a16="http://schemas.microsoft.com/office/drawing/2014/main" id="{662ECBFC-19F1-4D5F-AADA-F31DA4E97162}"/>
              </a:ext>
            </a:extLst>
          </p:cNvPr>
          <p:cNvSpPr>
            <a:spLocks noGrp="1"/>
          </p:cNvSpPr>
          <p:nvPr>
            <p:ph type="body" idx="2"/>
          </p:nvPr>
        </p:nvSpPr>
        <p:spPr>
          <a:xfrm>
            <a:off x="4441371" y="1152475"/>
            <a:ext cx="4390929" cy="3416400"/>
          </a:xfrm>
        </p:spPr>
        <p:txBody>
          <a:bodyPr/>
          <a:lstStyle/>
          <a:p>
            <a:r>
              <a:rPr lang="en-US" sz="1800" b="1" dirty="0"/>
              <a:t>ATTRIBUTION-NONCOMMERCIAL-NO DERIVATIVES</a:t>
            </a:r>
            <a:br>
              <a:rPr lang="en-US" sz="1800" b="1" dirty="0"/>
            </a:br>
            <a:r>
              <a:rPr lang="en-US" sz="1600" dirty="0"/>
              <a:t>This </a:t>
            </a:r>
            <a:r>
              <a:rPr lang="en-US" sz="1600" dirty="0" err="1"/>
              <a:t>licence</a:t>
            </a:r>
            <a:r>
              <a:rPr lang="en-US" sz="1600" dirty="0"/>
              <a:t> is the most restrictive of our six main </a:t>
            </a:r>
            <a:r>
              <a:rPr lang="en-US" sz="1600" dirty="0" err="1"/>
              <a:t>licences</a:t>
            </a:r>
            <a:r>
              <a:rPr lang="en-US" sz="1600" dirty="0"/>
              <a:t>, only allowing others to download your works and share them with others as long as they credit you, but they can’t change them in any way or use them commercially.</a:t>
            </a:r>
            <a:endParaRPr lang="en-US" sz="1800"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4">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723102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Sites</a:t>
            </a:r>
            <a:endParaRPr dirty="0"/>
          </a:p>
        </p:txBody>
      </p:sp>
      <p:sp>
        <p:nvSpPr>
          <p:cNvPr id="5" name="Text Placeholder 4">
            <a:extLst>
              <a:ext uri="{FF2B5EF4-FFF2-40B4-BE49-F238E27FC236}">
                <a16:creationId xmlns:a16="http://schemas.microsoft.com/office/drawing/2014/main" id="{069EE223-43B5-46E5-A094-9C0930145F1E}"/>
              </a:ext>
            </a:extLst>
          </p:cNvPr>
          <p:cNvSpPr>
            <a:spLocks noGrp="1"/>
          </p:cNvSpPr>
          <p:nvPr>
            <p:ph type="body" idx="1"/>
          </p:nvPr>
        </p:nvSpPr>
        <p:spPr/>
        <p:txBody>
          <a:bodyPr/>
          <a:lstStyle/>
          <a:p>
            <a:r>
              <a:rPr lang="en-IE" sz="2400" dirty="0"/>
              <a:t>Some sites with creative commons sections are:</a:t>
            </a:r>
          </a:p>
          <a:p>
            <a:pPr lvl="1">
              <a:spcBef>
                <a:spcPts val="600"/>
              </a:spcBef>
            </a:pPr>
            <a:r>
              <a:rPr lang="en-IE" sz="2000" b="1" dirty="0"/>
              <a:t>Flickr</a:t>
            </a:r>
            <a:r>
              <a:rPr lang="en-IE" sz="2000" dirty="0"/>
              <a:t>: Flickr is a video and image hosting site.</a:t>
            </a:r>
          </a:p>
          <a:p>
            <a:pPr lvl="1">
              <a:spcBef>
                <a:spcPts val="600"/>
              </a:spcBef>
            </a:pPr>
            <a:r>
              <a:rPr lang="en-IE" sz="2000" b="1" dirty="0"/>
              <a:t>Google</a:t>
            </a:r>
            <a:r>
              <a:rPr lang="en-IE" sz="2000" dirty="0"/>
              <a:t>: Google text search.</a:t>
            </a:r>
          </a:p>
          <a:p>
            <a:pPr lvl="1">
              <a:spcBef>
                <a:spcPts val="600"/>
              </a:spcBef>
            </a:pPr>
            <a:r>
              <a:rPr lang="en-IE" sz="2000" b="1" dirty="0"/>
              <a:t>Google Images</a:t>
            </a:r>
            <a:r>
              <a:rPr lang="en-IE" sz="2000" dirty="0"/>
              <a:t>: Google image search.</a:t>
            </a:r>
          </a:p>
          <a:p>
            <a:pPr lvl="1">
              <a:spcBef>
                <a:spcPts val="600"/>
              </a:spcBef>
            </a:pPr>
            <a:r>
              <a:rPr lang="en-IE" sz="2000" b="1" dirty="0" err="1"/>
              <a:t>Jamendo</a:t>
            </a:r>
            <a:r>
              <a:rPr lang="en-IE" sz="2000" dirty="0"/>
              <a:t>: </a:t>
            </a:r>
            <a:r>
              <a:rPr lang="en-IE" sz="2000" dirty="0" err="1"/>
              <a:t>Jamendo</a:t>
            </a:r>
            <a:r>
              <a:rPr lang="en-IE" sz="2000" dirty="0"/>
              <a:t> is a music hosting site.</a:t>
            </a:r>
          </a:p>
          <a:p>
            <a:pPr lvl="1">
              <a:spcBef>
                <a:spcPts val="600"/>
              </a:spcBef>
            </a:pPr>
            <a:r>
              <a:rPr lang="en-IE" sz="2000" b="1" dirty="0"/>
              <a:t>Wikimedia Commons</a:t>
            </a:r>
            <a:r>
              <a:rPr lang="en-IE" sz="2000" dirty="0"/>
              <a:t>: includes text, images, audio and video.</a:t>
            </a:r>
          </a:p>
          <a:p>
            <a:endParaRPr lang="en-IE" sz="2400" dirty="0"/>
          </a:p>
          <a:p>
            <a:endParaRPr lang="en-IE" sz="2400" dirty="0"/>
          </a:p>
          <a:p>
            <a:endParaRPr lang="en-IE"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123635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Sites</a:t>
            </a:r>
            <a:endParaRPr dirty="0"/>
          </a:p>
        </p:txBody>
      </p:sp>
      <p:sp>
        <p:nvSpPr>
          <p:cNvPr id="5" name="Text Placeholder 4">
            <a:extLst>
              <a:ext uri="{FF2B5EF4-FFF2-40B4-BE49-F238E27FC236}">
                <a16:creationId xmlns:a16="http://schemas.microsoft.com/office/drawing/2014/main" id="{069EE223-43B5-46E5-A094-9C0930145F1E}"/>
              </a:ext>
            </a:extLst>
          </p:cNvPr>
          <p:cNvSpPr>
            <a:spLocks noGrp="1"/>
          </p:cNvSpPr>
          <p:nvPr>
            <p:ph type="body" idx="1"/>
          </p:nvPr>
        </p:nvSpPr>
        <p:spPr/>
        <p:txBody>
          <a:bodyPr/>
          <a:lstStyle/>
          <a:p>
            <a:r>
              <a:rPr lang="en-IE" sz="2400" dirty="0"/>
              <a:t>Some sites with creative commons sections are:</a:t>
            </a:r>
          </a:p>
          <a:p>
            <a:pPr lvl="1">
              <a:spcBef>
                <a:spcPts val="600"/>
              </a:spcBef>
            </a:pPr>
            <a:r>
              <a:rPr lang="en-IE" sz="2000" b="1" dirty="0"/>
              <a:t>YouTube</a:t>
            </a:r>
            <a:r>
              <a:rPr lang="en-IE" sz="2000" dirty="0"/>
              <a:t>: YouTube is a video hosting site.</a:t>
            </a:r>
          </a:p>
          <a:p>
            <a:pPr lvl="1">
              <a:spcBef>
                <a:spcPts val="600"/>
              </a:spcBef>
            </a:pPr>
            <a:r>
              <a:rPr lang="en-IE" sz="2000" b="1" dirty="0" err="1"/>
              <a:t>Pixabay</a:t>
            </a:r>
            <a:r>
              <a:rPr lang="en-IE" sz="2000" dirty="0"/>
              <a:t>: </a:t>
            </a:r>
            <a:r>
              <a:rPr lang="en-IE" sz="2000" dirty="0" err="1"/>
              <a:t>Pixabay</a:t>
            </a:r>
            <a:r>
              <a:rPr lang="en-IE" sz="2000" dirty="0"/>
              <a:t> is image and video hosting site.</a:t>
            </a:r>
          </a:p>
          <a:p>
            <a:pPr lvl="1">
              <a:spcBef>
                <a:spcPts val="600"/>
              </a:spcBef>
            </a:pPr>
            <a:r>
              <a:rPr lang="en-IE" sz="2000" b="1" dirty="0" err="1"/>
              <a:t>ccMixter</a:t>
            </a:r>
            <a:r>
              <a:rPr lang="en-IE" sz="2000" dirty="0"/>
              <a:t>: </a:t>
            </a:r>
            <a:r>
              <a:rPr lang="en-IE" sz="2000" dirty="0" err="1"/>
              <a:t>ccMixter</a:t>
            </a:r>
            <a:r>
              <a:rPr lang="en-IE" sz="2000" dirty="0"/>
              <a:t> is a music hosting site.</a:t>
            </a:r>
          </a:p>
          <a:p>
            <a:pPr lvl="1">
              <a:spcBef>
                <a:spcPts val="600"/>
              </a:spcBef>
            </a:pPr>
            <a:r>
              <a:rPr lang="en-IE" sz="2000" b="1" dirty="0"/>
              <a:t>SoundCloud</a:t>
            </a:r>
            <a:r>
              <a:rPr lang="en-IE" sz="2000" dirty="0"/>
              <a:t>: SoundCloud is a music hosting site.</a:t>
            </a:r>
          </a:p>
          <a:p>
            <a:pPr marL="114300" indent="0">
              <a:buNone/>
            </a:pPr>
            <a:endParaRPr lang="en-IE" sz="2400" dirty="0"/>
          </a:p>
          <a:p>
            <a:endParaRPr lang="en-IE" sz="2400" dirty="0"/>
          </a:p>
          <a:p>
            <a:endParaRPr lang="en-IE"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379744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Sites</a:t>
            </a:r>
            <a:endParaRPr dirty="0"/>
          </a:p>
        </p:txBody>
      </p:sp>
      <p:sp>
        <p:nvSpPr>
          <p:cNvPr id="5" name="Text Placeholder 4">
            <a:extLst>
              <a:ext uri="{FF2B5EF4-FFF2-40B4-BE49-F238E27FC236}">
                <a16:creationId xmlns:a16="http://schemas.microsoft.com/office/drawing/2014/main" id="{069EE223-43B5-46E5-A094-9C0930145F1E}"/>
              </a:ext>
            </a:extLst>
          </p:cNvPr>
          <p:cNvSpPr>
            <a:spLocks noGrp="1"/>
          </p:cNvSpPr>
          <p:nvPr>
            <p:ph type="body" idx="1"/>
          </p:nvPr>
        </p:nvSpPr>
        <p:spPr/>
        <p:txBody>
          <a:bodyPr/>
          <a:lstStyle/>
          <a:p>
            <a:r>
              <a:rPr lang="en-IE" sz="2400" dirty="0"/>
              <a:t>Some of these sites have direct links including:</a:t>
            </a:r>
            <a:endParaRPr lang="en-IE" sz="2400" dirty="0">
              <a:hlinkClick r:id="rId3"/>
            </a:endParaRPr>
          </a:p>
          <a:p>
            <a:r>
              <a:rPr lang="en-IE" sz="2400" dirty="0">
                <a:hlinkClick r:id="rId3"/>
              </a:rPr>
              <a:t>Google Images</a:t>
            </a:r>
            <a:endParaRPr lang="en-IE" sz="2400" dirty="0"/>
          </a:p>
          <a:p>
            <a:r>
              <a:rPr lang="en-IE" sz="2400" dirty="0">
                <a:hlinkClick r:id="rId4"/>
              </a:rPr>
              <a:t>SoundCloud</a:t>
            </a:r>
            <a:endParaRPr lang="en-IE" sz="2400" dirty="0"/>
          </a:p>
          <a:p>
            <a:r>
              <a:rPr lang="en-IE" sz="2400" dirty="0">
                <a:hlinkClick r:id="rId5"/>
              </a:rPr>
              <a:t>YouTube</a:t>
            </a:r>
            <a:endParaRPr lang="en-IE" sz="2400" dirty="0"/>
          </a:p>
          <a:p>
            <a:r>
              <a:rPr lang="en-IE" sz="2400" dirty="0">
                <a:hlinkClick r:id="rId6"/>
              </a:rPr>
              <a:t>Flickr</a:t>
            </a:r>
            <a:endParaRPr lang="en-IE" sz="2400" dirty="0"/>
          </a:p>
          <a:p>
            <a:endParaRPr lang="en-IE" sz="2400" dirty="0"/>
          </a:p>
          <a:p>
            <a:endParaRPr lang="en-IE" sz="2400" dirty="0"/>
          </a:p>
          <a:p>
            <a:endParaRPr lang="en-IE"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7">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2739556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prstGeom prst="rect">
            <a:avLst/>
          </a:prstGeom>
        </p:spPr>
        <p:txBody>
          <a:bodyPr spcFirstLastPara="1" wrap="square" lIns="91425" tIns="91425" rIns="91425" bIns="91425" anchor="t" anchorCtr="0">
            <a:noAutofit/>
          </a:bodyPr>
          <a:lstStyle/>
          <a:p>
            <a:pPr lvl="0" algn="ctr"/>
            <a:r>
              <a:rPr lang="en-IE" dirty="0"/>
              <a:t>Creative Commons: Sites</a:t>
            </a:r>
            <a:endParaRPr dirty="0"/>
          </a:p>
        </p:txBody>
      </p:sp>
      <p:sp>
        <p:nvSpPr>
          <p:cNvPr id="5" name="Text Placeholder 4">
            <a:extLst>
              <a:ext uri="{FF2B5EF4-FFF2-40B4-BE49-F238E27FC236}">
                <a16:creationId xmlns:a16="http://schemas.microsoft.com/office/drawing/2014/main" id="{069EE223-43B5-46E5-A094-9C0930145F1E}"/>
              </a:ext>
            </a:extLst>
          </p:cNvPr>
          <p:cNvSpPr>
            <a:spLocks noGrp="1"/>
          </p:cNvSpPr>
          <p:nvPr>
            <p:ph type="body" idx="1"/>
          </p:nvPr>
        </p:nvSpPr>
        <p:spPr/>
        <p:txBody>
          <a:bodyPr/>
          <a:lstStyle/>
          <a:p>
            <a:r>
              <a:rPr lang="en-IE" sz="2400" dirty="0"/>
              <a:t>Some creative commons search tools are:</a:t>
            </a:r>
            <a:endParaRPr lang="en-IE" sz="2400" dirty="0">
              <a:hlinkClick r:id="rId3"/>
            </a:endParaRPr>
          </a:p>
          <a:p>
            <a:endParaRPr lang="en-IE" sz="2400" dirty="0">
              <a:hlinkClick r:id="rId3"/>
            </a:endParaRPr>
          </a:p>
          <a:p>
            <a:r>
              <a:rPr lang="en-IE" sz="2400" dirty="0">
                <a:hlinkClick r:id="rId3"/>
              </a:rPr>
              <a:t>https://search.creativecommons.org</a:t>
            </a:r>
            <a:endParaRPr lang="en-IE" sz="2400" dirty="0"/>
          </a:p>
          <a:p>
            <a:endParaRPr lang="en-IE" sz="2400" dirty="0"/>
          </a:p>
          <a:p>
            <a:r>
              <a:rPr lang="en-IE" sz="2400" dirty="0">
                <a:hlinkClick r:id="rId4"/>
              </a:rPr>
              <a:t>https://labs.tineye.com/multicolr/</a:t>
            </a:r>
            <a:endParaRPr lang="en-IE" sz="2400" dirty="0"/>
          </a:p>
          <a:p>
            <a:endParaRPr lang="en-IE" sz="2400" dirty="0"/>
          </a:p>
          <a:p>
            <a:endParaRPr lang="en-IE" sz="2400" dirty="0"/>
          </a:p>
          <a:p>
            <a:endParaRPr lang="en-IE"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5">
            <a:alphaModFix/>
          </a:blip>
          <a:stretch>
            <a:fillRect/>
          </a:stretch>
        </p:blipFill>
        <p:spPr>
          <a:xfrm>
            <a:off x="7454348" y="4246075"/>
            <a:ext cx="1577824" cy="753350"/>
          </a:xfrm>
          <a:prstGeom prst="rect">
            <a:avLst/>
          </a:prstGeom>
          <a:noFill/>
          <a:ln>
            <a:noFill/>
          </a:ln>
        </p:spPr>
      </p:pic>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3521834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9" name="Picture 2" descr="Image result for that's all folks">
            <a:extLst>
              <a:ext uri="{FF2B5EF4-FFF2-40B4-BE49-F238E27FC236}">
                <a16:creationId xmlns:a16="http://schemas.microsoft.com/office/drawing/2014/main" id="{4E5EAFC0-31C7-478B-AE1B-47A2464B55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055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Creative Commons</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31" name="Google Shape;131;p19"/>
          <p:cNvSpPr txBox="1">
            <a:spLocks noGrp="1"/>
          </p:cNvSpPr>
          <p:nvPr>
            <p:ph type="body" idx="1"/>
          </p:nvPr>
        </p:nvSpPr>
        <p:spPr>
          <a:xfrm>
            <a:off x="311700" y="1093955"/>
            <a:ext cx="8520600" cy="3580357"/>
          </a:xfrm>
          <a:prstGeom prst="rect">
            <a:avLst/>
          </a:prstGeom>
        </p:spPr>
        <p:txBody>
          <a:bodyPr spcFirstLastPara="1" wrap="square" lIns="91425" tIns="91425" rIns="91425" bIns="91425" anchor="t" anchorCtr="0">
            <a:noAutofit/>
          </a:bodyPr>
          <a:lstStyle/>
          <a:p>
            <a:pPr fontAlgn="base"/>
            <a:r>
              <a:rPr lang="en-US" sz="2400" dirty="0"/>
              <a:t>To help avoid copyright pitfalls an American non-profit organization called Creative Commons (CC) was set up in 2001 by Harvard scholar Lawrence Lessig to expand “the range of creative works available for others to build upon legally and to share”.</a:t>
            </a:r>
          </a:p>
        </p:txBody>
      </p:sp>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409154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Creative Commons</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31" name="Google Shape;131;p19"/>
          <p:cNvSpPr txBox="1">
            <a:spLocks noGrp="1"/>
          </p:cNvSpPr>
          <p:nvPr>
            <p:ph type="body" idx="1"/>
          </p:nvPr>
        </p:nvSpPr>
        <p:spPr>
          <a:xfrm>
            <a:off x="311700" y="1093955"/>
            <a:ext cx="8520600" cy="3580357"/>
          </a:xfrm>
          <a:prstGeom prst="rect">
            <a:avLst/>
          </a:prstGeom>
        </p:spPr>
        <p:txBody>
          <a:bodyPr spcFirstLastPara="1" wrap="square" lIns="91425" tIns="91425" rIns="91425" bIns="91425" anchor="t" anchorCtr="0">
            <a:noAutofit/>
          </a:bodyPr>
          <a:lstStyle/>
          <a:p>
            <a:pPr fontAlgn="base"/>
            <a:r>
              <a:rPr lang="en-US" sz="2400" dirty="0"/>
              <a:t>To achieve this the </a:t>
            </a:r>
            <a:r>
              <a:rPr lang="en-US" sz="2400" dirty="0" err="1"/>
              <a:t>organisation</a:t>
            </a:r>
            <a:r>
              <a:rPr lang="en-US" sz="2400" dirty="0"/>
              <a:t> have created a number of standard, free legal permissions (called Creative Commons licenses) that describe which rights the creator wants to reserve and which they are willing to waive for the benefit of other creators. </a:t>
            </a:r>
          </a:p>
        </p:txBody>
      </p:sp>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526714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Shape 126"/>
        <p:cNvGrpSpPr/>
        <p:nvPr/>
      </p:nvGrpSpPr>
      <p:grpSpPr>
        <a:xfrm>
          <a:off x="0" y="0"/>
          <a:ext cx="0" cy="0"/>
          <a:chOff x="0" y="0"/>
          <a:chExt cx="0" cy="0"/>
        </a:xfrm>
      </p:grpSpPr>
      <p:pic>
        <p:nvPicPr>
          <p:cNvPr id="12" name="Picture 2" descr="Image result for the wake up call the west wing christopher lloyd">
            <a:extLst>
              <a:ext uri="{FF2B5EF4-FFF2-40B4-BE49-F238E27FC236}">
                <a16:creationId xmlns:a16="http://schemas.microsoft.com/office/drawing/2014/main" id="{411591ED-DA9A-49B7-9EA2-B25CAEF163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808" y="0"/>
            <a:ext cx="8288383" cy="5146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4314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Shape 126"/>
        <p:cNvGrpSpPr/>
        <p:nvPr/>
      </p:nvGrpSpPr>
      <p:grpSpPr>
        <a:xfrm>
          <a:off x="0" y="0"/>
          <a:ext cx="0" cy="0"/>
          <a:chOff x="0" y="0"/>
          <a:chExt cx="0" cy="0"/>
        </a:xfrm>
      </p:grpSpPr>
      <p:pic>
        <p:nvPicPr>
          <p:cNvPr id="12" name="Picture 2" descr="Image result for the wake up call the west wing christopher lloyd">
            <a:extLst>
              <a:ext uri="{FF2B5EF4-FFF2-40B4-BE49-F238E27FC236}">
                <a16:creationId xmlns:a16="http://schemas.microsoft.com/office/drawing/2014/main" id="{411591ED-DA9A-49B7-9EA2-B25CAEF163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808" y="0"/>
            <a:ext cx="8288383" cy="5146382"/>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a:extLst>
              <a:ext uri="{FF2B5EF4-FFF2-40B4-BE49-F238E27FC236}">
                <a16:creationId xmlns:a16="http://schemas.microsoft.com/office/drawing/2014/main" id="{2DEFCF14-386C-4774-ADD4-4442BBB38343}"/>
              </a:ext>
            </a:extLst>
          </p:cNvPr>
          <p:cNvSpPr/>
          <p:nvPr/>
        </p:nvSpPr>
        <p:spPr>
          <a:xfrm>
            <a:off x="3278981" y="2026787"/>
            <a:ext cx="2171700" cy="2706041"/>
          </a:xfrm>
          <a:prstGeom prst="ellipse">
            <a:avLst/>
          </a:prstGeom>
          <a:blipFill dpi="0" rotWithShape="1">
            <a:blip r:embed="rId4" cstate="print">
              <a:extLst>
                <a:ext uri="{28A0092B-C50C-407E-A947-70E740481C1C}">
                  <a14:useLocalDpi xmlns:a14="http://schemas.microsoft.com/office/drawing/2010/main" val="0"/>
                </a:ext>
              </a:extLst>
            </a:blip>
            <a:srcRect/>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800"/>
          </a:p>
        </p:txBody>
      </p:sp>
      <p:sp>
        <p:nvSpPr>
          <p:cNvPr id="4" name="Right Arrow 2">
            <a:extLst>
              <a:ext uri="{FF2B5EF4-FFF2-40B4-BE49-F238E27FC236}">
                <a16:creationId xmlns:a16="http://schemas.microsoft.com/office/drawing/2014/main" id="{224DE45F-3906-47AA-ADBF-717F667E108F}"/>
              </a:ext>
            </a:extLst>
          </p:cNvPr>
          <p:cNvSpPr/>
          <p:nvPr/>
        </p:nvSpPr>
        <p:spPr>
          <a:xfrm rot="19336878">
            <a:off x="5118042" y="1857922"/>
            <a:ext cx="1066238" cy="74458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800"/>
          </a:p>
        </p:txBody>
      </p:sp>
    </p:spTree>
    <p:extLst>
      <p:ext uri="{BB962C8B-B14F-4D97-AF65-F5344CB8AC3E}">
        <p14:creationId xmlns:p14="http://schemas.microsoft.com/office/powerpoint/2010/main" val="3706148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Creative Commons</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31" name="Google Shape;131;p19"/>
          <p:cNvSpPr txBox="1">
            <a:spLocks noGrp="1"/>
          </p:cNvSpPr>
          <p:nvPr>
            <p:ph type="body" idx="1"/>
          </p:nvPr>
        </p:nvSpPr>
        <p:spPr>
          <a:xfrm>
            <a:off x="311700" y="1093955"/>
            <a:ext cx="8520600" cy="3580357"/>
          </a:xfrm>
          <a:prstGeom prst="rect">
            <a:avLst/>
          </a:prstGeom>
        </p:spPr>
        <p:txBody>
          <a:bodyPr spcFirstLastPara="1" wrap="square" lIns="91425" tIns="91425" rIns="91425" bIns="91425" anchor="t" anchorCtr="0">
            <a:noAutofit/>
          </a:bodyPr>
          <a:lstStyle/>
          <a:p>
            <a:pPr fontAlgn="base"/>
            <a:r>
              <a:rPr lang="en-US" sz="2400" dirty="0"/>
              <a:t>Creative Commons licenses are not designed to replace copyright, but they can replace individual negotiations for specific rights between copyright owner and licensees, which are necessary under an "all rights reserved" copyright management. By 2015 over one billion works were licensed under the various Creative Commons licenses.</a:t>
            </a:r>
          </a:p>
        </p:txBody>
      </p:sp>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902487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Creative Commons</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31" name="Google Shape;131;p19"/>
          <p:cNvSpPr txBox="1">
            <a:spLocks noGrp="1"/>
          </p:cNvSpPr>
          <p:nvPr>
            <p:ph type="body" idx="1"/>
          </p:nvPr>
        </p:nvSpPr>
        <p:spPr>
          <a:xfrm>
            <a:off x="311700" y="1093955"/>
            <a:ext cx="8520600" cy="3580357"/>
          </a:xfrm>
          <a:prstGeom prst="rect">
            <a:avLst/>
          </a:prstGeom>
        </p:spPr>
        <p:txBody>
          <a:bodyPr spcFirstLastPara="1" wrap="square" lIns="91425" tIns="91425" rIns="91425" bIns="91425" anchor="t" anchorCtr="0">
            <a:noAutofit/>
          </a:bodyPr>
          <a:lstStyle/>
          <a:p>
            <a:pPr fontAlgn="base"/>
            <a:r>
              <a:rPr lang="en-US" sz="2400" dirty="0" err="1"/>
              <a:t>Organisations</a:t>
            </a:r>
            <a:r>
              <a:rPr lang="en-US" sz="2400" dirty="0"/>
              <a:t> like Google Images, </a:t>
            </a:r>
            <a:r>
              <a:rPr lang="en-US" sz="2400" dirty="0" err="1"/>
              <a:t>flickr</a:t>
            </a:r>
            <a:r>
              <a:rPr lang="en-US" sz="2400" dirty="0"/>
              <a:t>, YouTube, </a:t>
            </a:r>
            <a:r>
              <a:rPr lang="en-US" sz="2400" dirty="0" err="1"/>
              <a:t>vimeo</a:t>
            </a:r>
            <a:r>
              <a:rPr lang="en-US" sz="2400" dirty="0"/>
              <a:t>, SoundCloud, and Wikipedia use Creative Commons licenses, so when you upload content to them, you are asked which </a:t>
            </a:r>
            <a:r>
              <a:rPr lang="en-US" sz="2400" dirty="0" err="1"/>
              <a:t>licence</a:t>
            </a:r>
            <a:r>
              <a:rPr lang="en-US" sz="2400" dirty="0"/>
              <a:t> you wish to attach to that content. A useful website to search for content that has Creative Commons licenses is: </a:t>
            </a:r>
            <a:r>
              <a:rPr lang="en-US" sz="2400" dirty="0">
                <a:hlinkClick r:id="rId4"/>
              </a:rPr>
              <a:t>https://search.creativecommons.org</a:t>
            </a:r>
            <a:endParaRPr lang="en-US" sz="2400" dirty="0"/>
          </a:p>
          <a:p>
            <a:pPr fontAlgn="base"/>
            <a:endParaRPr lang="en-US" sz="2400" dirty="0"/>
          </a:p>
        </p:txBody>
      </p:sp>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1155175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lvl="0" algn="ctr"/>
            <a:r>
              <a:rPr lang="en-IE" dirty="0"/>
              <a:t>Creative Commons</a:t>
            </a:r>
            <a:endParaRPr dirty="0"/>
          </a:p>
        </p:txBody>
      </p:sp>
      <p:sp>
        <p:nvSpPr>
          <p:cNvPr id="128" name="Google Shape;128;p19"/>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0" name="Google Shape;130;p19"/>
          <p:cNvPicPr preferRelativeResize="0"/>
          <p:nvPr/>
        </p:nvPicPr>
        <p:blipFill>
          <a:blip r:embed="rId3">
            <a:alphaModFix/>
          </a:blip>
          <a:stretch>
            <a:fillRect/>
          </a:stretch>
        </p:blipFill>
        <p:spPr>
          <a:xfrm>
            <a:off x="7454348" y="4246075"/>
            <a:ext cx="1577824" cy="753350"/>
          </a:xfrm>
          <a:prstGeom prst="rect">
            <a:avLst/>
          </a:prstGeom>
          <a:noFill/>
          <a:ln>
            <a:noFill/>
          </a:ln>
        </p:spPr>
      </p:pic>
      <p:sp>
        <p:nvSpPr>
          <p:cNvPr id="131" name="Google Shape;131;p19"/>
          <p:cNvSpPr txBox="1">
            <a:spLocks noGrp="1"/>
          </p:cNvSpPr>
          <p:nvPr>
            <p:ph type="body" idx="1"/>
          </p:nvPr>
        </p:nvSpPr>
        <p:spPr>
          <a:xfrm>
            <a:off x="311700" y="1093955"/>
            <a:ext cx="8520600" cy="3580357"/>
          </a:xfrm>
          <a:prstGeom prst="rect">
            <a:avLst/>
          </a:prstGeom>
        </p:spPr>
        <p:txBody>
          <a:bodyPr spcFirstLastPara="1" wrap="square" lIns="91425" tIns="91425" rIns="91425" bIns="91425" anchor="t" anchorCtr="0">
            <a:noAutofit/>
          </a:bodyPr>
          <a:lstStyle/>
          <a:p>
            <a:pPr fontAlgn="base"/>
            <a:r>
              <a:rPr lang="en-US" sz="2400" dirty="0"/>
              <a:t>Creative Commons (CC) is an American non-profit organization devoted to expanding the range of creative works available for others to build upon legally and to share.</a:t>
            </a:r>
          </a:p>
          <a:p>
            <a:pPr fontAlgn="base"/>
            <a:endParaRPr lang="en-US" sz="2400" dirty="0"/>
          </a:p>
        </p:txBody>
      </p:sp>
      <p:sp>
        <p:nvSpPr>
          <p:cNvPr id="11" name="Google Shape;379;p39">
            <a:extLst>
              <a:ext uri="{FF2B5EF4-FFF2-40B4-BE49-F238E27FC236}">
                <a16:creationId xmlns:a16="http://schemas.microsoft.com/office/drawing/2014/main" id="{DD92D3F3-6503-4583-8EB5-367EEEE1883C}"/>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lvl="0"/>
            <a:r>
              <a:rPr lang="en-US" sz="1800" b="1" dirty="0">
                <a:solidFill>
                  <a:srgbClr val="FFFFFF"/>
                </a:solidFill>
                <a:latin typeface="Roboto"/>
                <a:ea typeface="Roboto"/>
                <a:cs typeface="Roboto"/>
                <a:sym typeface="Roboto"/>
              </a:rPr>
              <a:t>To Design, Develop, and Evaluate Quality Blended Learning</a:t>
            </a:r>
          </a:p>
        </p:txBody>
      </p:sp>
    </p:spTree>
    <p:extLst>
      <p:ext uri="{BB962C8B-B14F-4D97-AF65-F5344CB8AC3E}">
        <p14:creationId xmlns:p14="http://schemas.microsoft.com/office/powerpoint/2010/main" val="426493085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1075</Words>
  <Application>Microsoft Office PowerPoint</Application>
  <PresentationFormat>On-screen Show (16:9)</PresentationFormat>
  <Paragraphs>96</Paragraphs>
  <Slides>26</Slides>
  <Notes>26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Roboto</vt:lpstr>
      <vt:lpstr>Simple Light</vt:lpstr>
      <vt:lpstr>CPD in Applied Blended Learning Technologies</vt:lpstr>
      <vt:lpstr>Creative Commons</vt:lpstr>
      <vt:lpstr>Creative Commons</vt:lpstr>
      <vt:lpstr>Creative Commons</vt:lpstr>
      <vt:lpstr>PowerPoint Presentation</vt:lpstr>
      <vt:lpstr>PowerPoint Presentation</vt:lpstr>
      <vt:lpstr>Creative Commons</vt:lpstr>
      <vt:lpstr>Creative Commons</vt:lpstr>
      <vt:lpstr>Creative Commons</vt:lpstr>
      <vt:lpstr>Creative Commons</vt:lpstr>
      <vt:lpstr>Creative Commons: licence elements</vt:lpstr>
      <vt:lpstr>Creative Commons: licence elements</vt:lpstr>
      <vt:lpstr>Creative Commons: licence elements</vt:lpstr>
      <vt:lpstr>Creative Commons: licence elements</vt:lpstr>
      <vt:lpstr>Creative Commons: licence elements</vt:lpstr>
      <vt:lpstr>Creative Commons: licences</vt:lpstr>
      <vt:lpstr>Creative Commons: licences</vt:lpstr>
      <vt:lpstr>Creative Commons: licences</vt:lpstr>
      <vt:lpstr>Creative Commons: licences</vt:lpstr>
      <vt:lpstr>Creative Commons: licences</vt:lpstr>
      <vt:lpstr>Creative Commons: licences</vt:lpstr>
      <vt:lpstr>Creative Commons: Sites</vt:lpstr>
      <vt:lpstr>Creative Commons: Sites</vt:lpstr>
      <vt:lpstr>Creative Commons: Sites</vt:lpstr>
      <vt:lpstr>Creative Commons: Sites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Blended Learning</dc:title>
  <cp:lastModifiedBy>Damian Gordon</cp:lastModifiedBy>
  <cp:revision>40</cp:revision>
  <dcterms:modified xsi:type="dcterms:W3CDTF">2021-02-28T16:35:34Z</dcterms:modified>
</cp:coreProperties>
</file>